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6"/>
  </p:notesMasterIdLst>
  <p:handoutMasterIdLst>
    <p:handoutMasterId r:id="rId27"/>
  </p:handoutMasterIdLst>
  <p:sldIdLst>
    <p:sldId id="389" r:id="rId2"/>
    <p:sldId id="391" r:id="rId3"/>
    <p:sldId id="369" r:id="rId4"/>
    <p:sldId id="392" r:id="rId5"/>
    <p:sldId id="393" r:id="rId6"/>
    <p:sldId id="394" r:id="rId7"/>
    <p:sldId id="395" r:id="rId8"/>
    <p:sldId id="372" r:id="rId9"/>
    <p:sldId id="388" r:id="rId10"/>
    <p:sldId id="373" r:id="rId11"/>
    <p:sldId id="374" r:id="rId12"/>
    <p:sldId id="376" r:id="rId13"/>
    <p:sldId id="377" r:id="rId14"/>
    <p:sldId id="378" r:id="rId15"/>
    <p:sldId id="382" r:id="rId16"/>
    <p:sldId id="379" r:id="rId17"/>
    <p:sldId id="383" r:id="rId18"/>
    <p:sldId id="384" r:id="rId19"/>
    <p:sldId id="385" r:id="rId20"/>
    <p:sldId id="386" r:id="rId21"/>
    <p:sldId id="387" r:id="rId22"/>
    <p:sldId id="380" r:id="rId23"/>
    <p:sldId id="381" r:id="rId24"/>
    <p:sldId id="322" r:id="rId2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8A0000"/>
    <a:srgbClr val="380070"/>
    <a:srgbClr val="6600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3011" autoAdjust="0"/>
  </p:normalViewPr>
  <p:slideViewPr>
    <p:cSldViewPr>
      <p:cViewPr>
        <p:scale>
          <a:sx n="50" d="100"/>
          <a:sy n="50" d="100"/>
        </p:scale>
        <p:origin x="-1860" y="-3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E31BC4-C349-41F3-9CE8-233C91EFF3B5}" type="datetimeFigureOut">
              <a:rPr lang="id-ID" smtClean="0"/>
              <a:t>12/02/2016</a:t>
            </a:fld>
            <a:endParaRPr lang="id-ID"/>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6662E87-CD87-4E09-8212-93DEB2EB844E}" type="slidenum">
              <a:rPr lang="id-ID" smtClean="0"/>
              <a:t>‹#›</a:t>
            </a:fld>
            <a:endParaRPr lang="id-ID"/>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A53A1A-96EC-426F-854A-3935FA4B1600}" type="datetimeFigureOut">
              <a:rPr lang="en-US" smtClean="0"/>
              <a:pPr/>
              <a:t>2/12/2016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6FB4F7-A7B0-400B-BCE3-81D3C46D451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6FB4F7-A7B0-400B-BCE3-81D3C46D451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6FB4F7-A7B0-400B-BCE3-81D3C46D451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6FB4F7-A7B0-400B-BCE3-81D3C46D451A}"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6FB4F7-A7B0-400B-BCE3-81D3C46D451A}"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D6FB4F7-A7B0-400B-BCE3-81D3C46D451A}"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71472" y="3643314"/>
            <a:ext cx="7929618" cy="1357322"/>
          </a:xfrm>
        </p:spPr>
        <p:txBody>
          <a:bodyPr anchor="b"/>
          <a:lstStyle>
            <a:lvl1pPr algn="r">
              <a:defRPr cap="all" baseline="0">
                <a:solidFill>
                  <a:srgbClr val="8A0000"/>
                </a:solidFill>
              </a:defRPr>
            </a:lvl1pPr>
          </a:lstStyle>
          <a:p>
            <a:r>
              <a:rPr kumimoji="0" lang="en-US" dirty="0" smtClean="0"/>
              <a:t>Click to edit Master title style</a:t>
            </a:r>
            <a:endParaRPr kumimoji="0" lang="en-US" dirty="0"/>
          </a:p>
        </p:txBody>
      </p:sp>
      <p:sp>
        <p:nvSpPr>
          <p:cNvPr id="9" name="Subtitle 8"/>
          <p:cNvSpPr>
            <a:spLocks noGrp="1"/>
          </p:cNvSpPr>
          <p:nvPr>
            <p:ph type="subTitle" idx="1"/>
          </p:nvPr>
        </p:nvSpPr>
        <p:spPr>
          <a:xfrm>
            <a:off x="581044" y="5457844"/>
            <a:ext cx="7920046" cy="685800"/>
          </a:xfrm>
        </p:spPr>
        <p:txBody>
          <a:bodyPr anchor="ctr">
            <a:normAutofit/>
          </a:bodyPr>
          <a:lstStyle>
            <a:lvl1pPr marL="0" indent="0" algn="r">
              <a:buNone/>
              <a:defRPr sz="3200">
                <a:solidFill>
                  <a:srgbClr val="380070"/>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Click to edit Master subtitle style</a:t>
            </a:r>
            <a:endParaRPr kumimoji="0" lang="en-US" dirty="0"/>
          </a:p>
        </p:txBody>
      </p:sp>
      <p:sp>
        <p:nvSpPr>
          <p:cNvPr id="13" name="Rectangle 12"/>
          <p:cNvSpPr/>
          <p:nvPr userDrawn="1"/>
        </p:nvSpPr>
        <p:spPr>
          <a:xfrm>
            <a:off x="0" y="5072074"/>
            <a:ext cx="8553450" cy="228600"/>
          </a:xfrm>
          <a:prstGeom prst="rect">
            <a:avLst/>
          </a:prstGeom>
          <a:gradFill flip="none" rotWithShape="1">
            <a:gsLst>
              <a:gs pos="0">
                <a:srgbClr val="8A0000"/>
              </a:gs>
              <a:gs pos="50000">
                <a:schemeClr val="accent1">
                  <a:tint val="44500"/>
                  <a:satMod val="160000"/>
                </a:schemeClr>
              </a:gs>
              <a:gs pos="100000">
                <a:schemeClr val="accent1">
                  <a:tint val="23500"/>
                  <a:satMod val="160000"/>
                </a:schemeClr>
              </a:gs>
            </a:gsLst>
            <a:lin ang="108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userDrawn="1"/>
        </p:nvSpPr>
        <p:spPr>
          <a:xfrm>
            <a:off x="8610600" y="3857628"/>
            <a:ext cx="533400" cy="164307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vert="vert270" wrap="none" lIns="0" tIns="0" rIns="0" bIns="0" anchor="ctr"/>
          <a:lstStyle/>
          <a:p>
            <a:pPr algn="ctr" eaLnBrk="1" latinLnBrk="0" hangingPunct="1"/>
            <a:r>
              <a:rPr kumimoji="0" lang="id-ID" sz="2000" b="0" spc="0" dirty="0" smtClean="0"/>
              <a:t>Sanata Dharma</a:t>
            </a:r>
            <a:endParaRPr kumimoji="0" lang="en-US" sz="2000" b="0" spc="0" dirty="0"/>
          </a:p>
        </p:txBody>
      </p:sp>
      <p:sp>
        <p:nvSpPr>
          <p:cNvPr id="15" name="TextBox 14"/>
          <p:cNvSpPr txBox="1"/>
          <p:nvPr userDrawn="1"/>
        </p:nvSpPr>
        <p:spPr>
          <a:xfrm>
            <a:off x="8610645" y="5583655"/>
            <a:ext cx="492443" cy="1172437"/>
          </a:xfrm>
          <a:prstGeom prst="rect">
            <a:avLst/>
          </a:prstGeom>
          <a:noFill/>
        </p:spPr>
        <p:txBody>
          <a:bodyPr vert="vert270" wrap="none" rtlCol="0">
            <a:spAutoFit/>
          </a:bodyPr>
          <a:lstStyle/>
          <a:p>
            <a:r>
              <a:rPr lang="id-ID" sz="2000" dirty="0" smtClean="0">
                <a:solidFill>
                  <a:srgbClr val="C00000"/>
                </a:solidFill>
              </a:rPr>
              <a:t>Universitas</a:t>
            </a:r>
            <a:endParaRPr lang="id-ID" sz="2000" dirty="0">
              <a:solidFill>
                <a:srgbClr val="C00000"/>
              </a:solidFill>
            </a:endParaRPr>
          </a:p>
        </p:txBody>
      </p:sp>
      <p:pic>
        <p:nvPicPr>
          <p:cNvPr id="10" name="Picture 4" descr="logo_nyala"/>
          <p:cNvPicPr>
            <a:picLocks noChangeAspect="1" noChangeArrowheads="1" noCrop="1"/>
          </p:cNvPicPr>
          <p:nvPr userDrawn="1"/>
        </p:nvPicPr>
        <p:blipFill>
          <a:blip r:embed="rId2" cstate="print"/>
          <a:srcRect/>
          <a:stretch>
            <a:fillRect/>
          </a:stretch>
        </p:blipFill>
        <p:spPr>
          <a:xfrm>
            <a:off x="208662" y="4857760"/>
            <a:ext cx="720000" cy="720000"/>
          </a:xfrm>
          <a:prstGeom prst="rect">
            <a:avLst/>
          </a:prstGeom>
          <a:noFill/>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14085733-11DE-49C7-A17A-79D43E86E9A9}" type="datetimeFigureOut">
              <a:rPr lang="id-ID" smtClean="0"/>
              <a:pPr/>
              <a:t>12/02/2016</a:t>
            </a:fld>
            <a:endParaRPr lang="id-ID"/>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59A65BA0-3EDE-4A67-AFCE-22C535DCE99B}" type="slidenum">
              <a:rPr lang="id-ID" smtClean="0"/>
              <a:pPr/>
              <a:t>‹#›</a:t>
            </a:fld>
            <a:endParaRPr lang="id-ID"/>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4085733-11DE-49C7-A17A-79D43E86E9A9}" type="datetimeFigureOut">
              <a:rPr lang="id-ID" smtClean="0"/>
              <a:pPr/>
              <a:t>12/02/2016</a:t>
            </a:fld>
            <a:endParaRPr lang="id-ID"/>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59A65BA0-3EDE-4A67-AFCE-22C535DCE99B}"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4085733-11DE-49C7-A17A-79D43E86E9A9}" type="datetimeFigureOut">
              <a:rPr lang="id-ID" smtClean="0"/>
              <a:pPr/>
              <a:t>12/02/2016</a:t>
            </a:fld>
            <a:endParaRPr lang="id-ID"/>
          </a:p>
        </p:txBody>
      </p:sp>
      <p:sp>
        <p:nvSpPr>
          <p:cNvPr id="10" name="Slide Number Placeholder 9"/>
          <p:cNvSpPr>
            <a:spLocks noGrp="1"/>
          </p:cNvSpPr>
          <p:nvPr>
            <p:ph type="sldNum" sz="quarter" idx="16"/>
          </p:nvPr>
        </p:nvSpPr>
        <p:spPr/>
        <p:txBody>
          <a:bodyPr rtlCol="0"/>
          <a:lstStyle/>
          <a:p>
            <a:fld id="{59A65BA0-3EDE-4A67-AFCE-22C535DCE99B}"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4085733-11DE-49C7-A17A-79D43E86E9A9}" type="datetimeFigureOut">
              <a:rPr lang="id-ID" smtClean="0"/>
              <a:pPr/>
              <a:t>12/02/2016</a:t>
            </a:fld>
            <a:endParaRPr lang="id-ID"/>
          </a:p>
        </p:txBody>
      </p:sp>
      <p:sp>
        <p:nvSpPr>
          <p:cNvPr id="12" name="Slide Number Placeholder 11"/>
          <p:cNvSpPr>
            <a:spLocks noGrp="1"/>
          </p:cNvSpPr>
          <p:nvPr>
            <p:ph type="sldNum" sz="quarter" idx="16"/>
          </p:nvPr>
        </p:nvSpPr>
        <p:spPr/>
        <p:txBody>
          <a:bodyPr rtlCol="0"/>
          <a:lstStyle/>
          <a:p>
            <a:fld id="{59A65BA0-3EDE-4A67-AFCE-22C535DCE99B}" type="slidenum">
              <a:rPr lang="id-ID" smtClean="0"/>
              <a:pPr/>
              <a:t>‹#›</a:t>
            </a:fld>
            <a:endParaRPr lang="id-ID"/>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4085733-11DE-49C7-A17A-79D43E86E9A9}" type="datetimeFigureOut">
              <a:rPr lang="id-ID" smtClean="0"/>
              <a:pPr/>
              <a:t>12/02/2016</a:t>
            </a:fld>
            <a:endParaRPr lang="id-ID"/>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59A65BA0-3EDE-4A67-AFCE-22C535DCE99B}"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085733-11DE-49C7-A17A-79D43E86E9A9}" type="datetimeFigureOut">
              <a:rPr lang="id-ID" smtClean="0"/>
              <a:pPr/>
              <a:t>12/02/2016</a:t>
            </a:fld>
            <a:endParaRPr lang="id-ID"/>
          </a:p>
        </p:txBody>
      </p:sp>
      <p:sp>
        <p:nvSpPr>
          <p:cNvPr id="3" name="Footer Placeholder 2"/>
          <p:cNvSpPr>
            <a:spLocks noGrp="1"/>
          </p:cNvSpPr>
          <p:nvPr>
            <p:ph type="ftr" sz="quarter" idx="11"/>
          </p:nvPr>
        </p:nvSpPr>
        <p:spPr>
          <a:xfrm>
            <a:off x="609600" y="6248206"/>
            <a:ext cx="5421083" cy="365125"/>
          </a:xfrm>
          <a:prstGeom prst="rect">
            <a:avLst/>
          </a:prstGeom>
        </p:spPr>
        <p:txBody>
          <a:bodyPr/>
          <a:lstStyle/>
          <a:p>
            <a:endParaRPr lang="id-ID"/>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59A65BA0-3EDE-4A67-AFCE-22C535DCE99B}"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4085733-11DE-49C7-A17A-79D43E86E9A9}" type="datetimeFigureOut">
              <a:rPr lang="id-ID" smtClean="0"/>
              <a:pPr/>
              <a:t>12/02/2016</a:t>
            </a:fld>
            <a:endParaRPr lang="id-ID"/>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59A65BA0-3EDE-4A67-AFCE-22C535DCE99B}" type="slidenum">
              <a:rPr lang="id-ID" smtClean="0"/>
              <a:pPr/>
              <a:t>‹#›</a:t>
            </a:fld>
            <a:endParaRPr lang="id-ID"/>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4085733-11DE-49C7-A17A-79D43E86E9A9}" type="datetimeFigureOut">
              <a:rPr lang="id-ID" smtClean="0"/>
              <a:pPr/>
              <a:t>12/02/2016</a:t>
            </a:fld>
            <a:endParaRPr lang="id-ID"/>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59A65BA0-3EDE-4A67-AFCE-22C535DCE99B}" type="slidenum">
              <a:rPr lang="id-ID" smtClean="0"/>
              <a:pPr/>
              <a:t>‹#›</a:t>
            </a:fld>
            <a:endParaRPr lang="id-ID"/>
          </a:p>
        </p:txBody>
      </p:sp>
      <p:sp>
        <p:nvSpPr>
          <p:cNvPr id="14" name="Footer Placeholder 13"/>
          <p:cNvSpPr>
            <a:spLocks noGrp="1"/>
          </p:cNvSpPr>
          <p:nvPr>
            <p:ph type="ftr" sz="quarter" idx="12"/>
          </p:nvPr>
        </p:nvSpPr>
        <p:spPr>
          <a:xfrm>
            <a:off x="1600200" y="6248206"/>
            <a:ext cx="4572000" cy="365125"/>
          </a:xfrm>
          <a:prstGeom prst="rect">
            <a:avLst/>
          </a:prstGeom>
        </p:spPr>
        <p:txBody>
          <a:bodyPr rtlCol="0"/>
          <a:lstStyle/>
          <a:p>
            <a:endParaRPr lang="id-ID"/>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4085733-11DE-49C7-A17A-79D43E86E9A9}" type="datetimeFigureOut">
              <a:rPr lang="id-ID" smtClean="0"/>
              <a:pPr/>
              <a:t>12/02/2016</a:t>
            </a:fld>
            <a:endParaRPr lang="id-ID"/>
          </a:p>
        </p:txBody>
      </p:sp>
      <p:sp>
        <p:nvSpPr>
          <p:cNvPr id="6" name="Slide Number Placeholder 5"/>
          <p:cNvSpPr>
            <a:spLocks noGrp="1"/>
          </p:cNvSpPr>
          <p:nvPr>
            <p:ph type="sldNum" sz="quarter" idx="12"/>
          </p:nvPr>
        </p:nvSpPr>
        <p:spPr/>
        <p:txBody>
          <a:bodyPr/>
          <a:lstStyle/>
          <a:p>
            <a:fld id="{59A65BA0-3EDE-4A67-AFCE-22C535DCE99B}"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4085733-11DE-49C7-A17A-79D43E86E9A9}" type="datetimeFigureOut">
              <a:rPr lang="id-ID" smtClean="0"/>
              <a:pPr/>
              <a:t>12/02/2016</a:t>
            </a:fld>
            <a:endParaRPr lang="id-ID"/>
          </a:p>
        </p:txBody>
      </p:sp>
      <p:sp>
        <p:nvSpPr>
          <p:cNvPr id="5" name="Footer Placeholder 4"/>
          <p:cNvSpPr>
            <a:spLocks noGrp="1"/>
          </p:cNvSpPr>
          <p:nvPr>
            <p:ph type="ftr" sz="quarter" idx="11"/>
          </p:nvPr>
        </p:nvSpPr>
        <p:spPr>
          <a:xfrm>
            <a:off x="457201" y="6248207"/>
            <a:ext cx="5573483" cy="365125"/>
          </a:xfrm>
          <a:prstGeom prst="rect">
            <a:avLst/>
          </a:prstGeom>
        </p:spPr>
        <p:txBody>
          <a:bodyPr/>
          <a:lstStyle/>
          <a:p>
            <a:endParaRPr lang="id-ID"/>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59A65BA0-3EDE-4A67-AFCE-22C535DCE99B}"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4" name="Date Placeholder 13"/>
          <p:cNvSpPr>
            <a:spLocks noGrp="1"/>
          </p:cNvSpPr>
          <p:nvPr>
            <p:ph type="dt" sz="half" idx="2"/>
          </p:nvPr>
        </p:nvSpPr>
        <p:spPr>
          <a:xfrm>
            <a:off x="7500958" y="6492875"/>
            <a:ext cx="1357322" cy="365125"/>
          </a:xfrm>
          <a:prstGeom prst="rect">
            <a:avLst/>
          </a:prstGeom>
        </p:spPr>
        <p:txBody>
          <a:bodyPr vert="horz" anchor="ctr" anchorCtr="0"/>
          <a:lstStyle>
            <a:lvl1pPr algn="r" eaLnBrk="1" latinLnBrk="0" hangingPunct="1">
              <a:defRPr kumimoji="0" sz="1400">
                <a:solidFill>
                  <a:schemeClr val="tx2"/>
                </a:solidFill>
              </a:defRPr>
            </a:lvl1pPr>
          </a:lstStyle>
          <a:p>
            <a:fld id="{14085733-11DE-49C7-A17A-79D43E86E9A9}" type="datetimeFigureOut">
              <a:rPr lang="id-ID" smtClean="0"/>
              <a:pPr/>
              <a:t>12/02/2016</a:t>
            </a:fld>
            <a:endParaRPr lang="id-ID"/>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214290"/>
            <a:ext cx="533400" cy="164307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vert="vert270" wrap="none" lIns="0" tIns="0" rIns="0" bIns="0" anchor="ctr"/>
          <a:lstStyle/>
          <a:p>
            <a:pPr algn="ctr" eaLnBrk="1" latinLnBrk="0" hangingPunct="1"/>
            <a:r>
              <a:rPr kumimoji="0" lang="id-ID" sz="2000" b="0" spc="0" dirty="0" smtClean="0"/>
              <a:t>Sanata Dharma</a:t>
            </a:r>
            <a:endParaRPr kumimoji="0" lang="en-US" sz="2000" b="0" spc="0" dirty="0"/>
          </a:p>
        </p:txBody>
      </p:sp>
      <p:sp>
        <p:nvSpPr>
          <p:cNvPr id="9" name="Rectangle 8"/>
          <p:cNvSpPr/>
          <p:nvPr/>
        </p:nvSpPr>
        <p:spPr>
          <a:xfrm>
            <a:off x="590550" y="1280160"/>
            <a:ext cx="8553450" cy="228600"/>
          </a:xfrm>
          <a:prstGeom prst="rect">
            <a:avLst/>
          </a:prstGeom>
          <a:gradFill flip="none" rotWithShape="1">
            <a:gsLst>
              <a:gs pos="0">
                <a:srgbClr val="8A0000"/>
              </a:gs>
              <a:gs pos="50000">
                <a:schemeClr val="accent1">
                  <a:tint val="44500"/>
                  <a:satMod val="160000"/>
                </a:schemeClr>
              </a:gs>
              <a:gs pos="100000">
                <a:schemeClr val="accent1">
                  <a:tint val="23500"/>
                  <a:satMod val="160000"/>
                </a:schemeClr>
              </a:gs>
            </a:gsLst>
            <a:lin ang="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8610600" y="1285860"/>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59A65BA0-3EDE-4A67-AFCE-22C535DCE99B}" type="slidenum">
              <a:rPr lang="id-ID" smtClean="0"/>
              <a:pPr/>
              <a:t>‹#›</a:t>
            </a:fld>
            <a:endParaRPr lang="id-ID"/>
          </a:p>
        </p:txBody>
      </p:sp>
      <p:sp>
        <p:nvSpPr>
          <p:cNvPr id="10" name="TextBox 9"/>
          <p:cNvSpPr txBox="1"/>
          <p:nvPr userDrawn="1"/>
        </p:nvSpPr>
        <p:spPr>
          <a:xfrm>
            <a:off x="-32" y="1928802"/>
            <a:ext cx="492443" cy="1172437"/>
          </a:xfrm>
          <a:prstGeom prst="rect">
            <a:avLst/>
          </a:prstGeom>
          <a:noFill/>
        </p:spPr>
        <p:txBody>
          <a:bodyPr vert="vert270" wrap="none" rtlCol="0">
            <a:spAutoFit/>
          </a:bodyPr>
          <a:lstStyle/>
          <a:p>
            <a:r>
              <a:rPr lang="id-ID" sz="2000" dirty="0" smtClean="0">
                <a:solidFill>
                  <a:srgbClr val="C00000"/>
                </a:solidFill>
              </a:rPr>
              <a:t>Universitas</a:t>
            </a:r>
            <a:endParaRPr lang="id-ID" sz="2000" dirty="0">
              <a:solidFill>
                <a:srgbClr val="C00000"/>
              </a:solidFill>
            </a:endParaRPr>
          </a:p>
        </p:txBody>
      </p:sp>
      <p:sp>
        <p:nvSpPr>
          <p:cNvPr id="11" name="TextBox 10"/>
          <p:cNvSpPr txBox="1"/>
          <p:nvPr userDrawn="1"/>
        </p:nvSpPr>
        <p:spPr>
          <a:xfrm>
            <a:off x="3735667" y="6215082"/>
            <a:ext cx="5194051" cy="400110"/>
          </a:xfrm>
          <a:prstGeom prst="rect">
            <a:avLst/>
          </a:prstGeom>
          <a:noFill/>
        </p:spPr>
        <p:txBody>
          <a:bodyPr wrap="none" rtlCol="0">
            <a:spAutoFit/>
          </a:bodyPr>
          <a:lstStyle/>
          <a:p>
            <a:r>
              <a:rPr lang="id-ID" sz="2000" dirty="0" smtClean="0">
                <a:solidFill>
                  <a:srgbClr val="8A0000"/>
                </a:solidFill>
                <a:latin typeface="Rage Italic" pitchFamily="66" charset="0"/>
              </a:rPr>
              <a:t>Integrating academic excellence and humanistic values</a:t>
            </a:r>
            <a:endParaRPr lang="id-ID" sz="2000" dirty="0">
              <a:solidFill>
                <a:srgbClr val="8A0000"/>
              </a:solidFill>
              <a:latin typeface="Rage Italic" pitchFamily="66" charset="0"/>
            </a:endParaRPr>
          </a:p>
        </p:txBody>
      </p:sp>
      <p:cxnSp>
        <p:nvCxnSpPr>
          <p:cNvPr id="17" name="Straight Connector 16"/>
          <p:cNvCxnSpPr/>
          <p:nvPr userDrawn="1"/>
        </p:nvCxnSpPr>
        <p:spPr>
          <a:xfrm>
            <a:off x="642910" y="6357958"/>
            <a:ext cx="3214710" cy="1588"/>
          </a:xfrm>
          <a:prstGeom prst="line">
            <a:avLst/>
          </a:prstGeom>
          <a:ln w="12700">
            <a:solidFill>
              <a:srgbClr val="8A000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400" kern="1200">
          <a:solidFill>
            <a:srgbClr val="8A0000"/>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Candara" pitchFamily="34" charset="0"/>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Candara" pitchFamily="34" charset="0"/>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Candara" pitchFamily="34" charset="0"/>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Candara" pitchFamily="34" charset="0"/>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Candara" pitchFamily="34" charset="0"/>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bg_memadukan"/>
          <p:cNvPicPr>
            <a:picLocks noChangeAspect="1" noChangeArrowheads="1"/>
          </p:cNvPicPr>
          <p:nvPr/>
        </p:nvPicPr>
        <p:blipFill>
          <a:blip r:embed="rId3" cstate="print"/>
          <a:stretch>
            <a:fillRect/>
          </a:stretch>
        </p:blipFill>
        <p:spPr bwMode="auto">
          <a:xfrm>
            <a:off x="0" y="1916832"/>
            <a:ext cx="8568951" cy="4941168"/>
          </a:xfrm>
          <a:prstGeom prst="rect">
            <a:avLst/>
          </a:prstGeom>
          <a:noFill/>
        </p:spPr>
      </p:pic>
      <p:sp>
        <p:nvSpPr>
          <p:cNvPr id="2" name="Title 1"/>
          <p:cNvSpPr>
            <a:spLocks noGrp="1"/>
          </p:cNvSpPr>
          <p:nvPr>
            <p:ph type="ctrTitle"/>
          </p:nvPr>
        </p:nvSpPr>
        <p:spPr>
          <a:xfrm>
            <a:off x="1259632" y="332656"/>
            <a:ext cx="7488832" cy="1772816"/>
          </a:xfrm>
        </p:spPr>
        <p:txBody>
          <a:bodyPr>
            <a:noAutofit/>
          </a:bodyPr>
          <a:lstStyle/>
          <a:p>
            <a:r>
              <a:rPr lang="id-ID" sz="4800" b="1" dirty="0" smtClean="0"/>
              <a:t/>
            </a:r>
            <a:br>
              <a:rPr lang="id-ID" sz="4800" b="1" dirty="0" smtClean="0"/>
            </a:br>
            <a:r>
              <a:rPr lang="id-ID" sz="4800" b="1" dirty="0" smtClean="0"/>
              <a:t/>
            </a:r>
            <a:br>
              <a:rPr lang="id-ID" sz="4800" b="1" dirty="0" smtClean="0"/>
            </a:br>
            <a:r>
              <a:rPr lang="id-ID" sz="4800" b="1" dirty="0" smtClean="0">
                <a:solidFill>
                  <a:schemeClr val="accent2">
                    <a:lumMod val="75000"/>
                  </a:schemeClr>
                </a:solidFill>
              </a:rPr>
              <a:t> </a:t>
            </a:r>
            <a:br>
              <a:rPr lang="id-ID" sz="4800" b="1" dirty="0" smtClean="0">
                <a:solidFill>
                  <a:schemeClr val="accent2">
                    <a:lumMod val="75000"/>
                  </a:schemeClr>
                </a:solidFill>
              </a:rPr>
            </a:br>
            <a:r>
              <a:rPr lang="id-ID" sz="4800" b="1" dirty="0" smtClean="0">
                <a:solidFill>
                  <a:schemeClr val="accent2">
                    <a:lumMod val="75000"/>
                  </a:schemeClr>
                </a:solidFill>
              </a:rPr>
              <a:t/>
            </a:r>
            <a:br>
              <a:rPr lang="id-ID" sz="4800" b="1" dirty="0" smtClean="0">
                <a:solidFill>
                  <a:schemeClr val="accent2">
                    <a:lumMod val="75000"/>
                  </a:schemeClr>
                </a:solidFill>
              </a:rPr>
            </a:br>
            <a:r>
              <a:rPr lang="id-ID" sz="4800" b="1" dirty="0" smtClean="0">
                <a:solidFill>
                  <a:schemeClr val="accent2">
                    <a:lumMod val="75000"/>
                  </a:schemeClr>
                </a:solidFill>
              </a:rPr>
              <a:t>PROGRAM pendidikan</a:t>
            </a:r>
            <a:br>
              <a:rPr lang="id-ID" sz="4800" b="1" dirty="0" smtClean="0">
                <a:solidFill>
                  <a:schemeClr val="accent2">
                    <a:lumMod val="75000"/>
                  </a:schemeClr>
                </a:solidFill>
              </a:rPr>
            </a:br>
            <a:r>
              <a:rPr lang="id-ID" sz="4800" b="1" dirty="0" smtClean="0">
                <a:solidFill>
                  <a:schemeClr val="accent2">
                    <a:lumMod val="75000"/>
                  </a:schemeClr>
                </a:solidFill>
              </a:rPr>
              <a:t> bagi MAHASISWA FST USD</a:t>
            </a:r>
            <a:endParaRPr lang="id-ID" sz="4800" b="1" dirty="0"/>
          </a:p>
        </p:txBody>
      </p:sp>
      <p:pic>
        <p:nvPicPr>
          <p:cNvPr id="5" name="Picture 4" descr="logo_nyala"/>
          <p:cNvPicPr>
            <a:picLocks noChangeAspect="1" noChangeArrowheads="1" noCrop="1"/>
          </p:cNvPicPr>
          <p:nvPr/>
        </p:nvPicPr>
        <p:blipFill>
          <a:blip r:embed="rId4" cstate="print"/>
          <a:srcRect/>
          <a:stretch>
            <a:fillRect/>
          </a:stretch>
        </p:blipFill>
        <p:spPr>
          <a:xfrm>
            <a:off x="395536" y="124042"/>
            <a:ext cx="1296144" cy="129614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Para pengelola </a:t>
            </a:r>
            <a:endParaRPr lang="id-ID" dirty="0"/>
          </a:p>
        </p:txBody>
      </p:sp>
      <p:sp>
        <p:nvSpPr>
          <p:cNvPr id="8" name="Content Placeholder 7"/>
          <p:cNvSpPr>
            <a:spLocks noGrp="1"/>
          </p:cNvSpPr>
          <p:nvPr>
            <p:ph sz="quarter" idx="2"/>
          </p:nvPr>
        </p:nvSpPr>
        <p:spPr>
          <a:xfrm>
            <a:off x="35496" y="1844824"/>
            <a:ext cx="9217024" cy="4174976"/>
          </a:xfrm>
        </p:spPr>
        <p:txBody>
          <a:bodyPr>
            <a:normAutofit lnSpcReduction="10000"/>
          </a:bodyPr>
          <a:lstStyle/>
          <a:p>
            <a:r>
              <a:rPr lang="id-ID" dirty="0" smtClean="0"/>
              <a:t>Dekan		: SUDi MUNGKASI, Ph.D.</a:t>
            </a:r>
          </a:p>
          <a:p>
            <a:r>
              <a:rPr lang="id-ID" dirty="0" smtClean="0"/>
              <a:t>Wakil Dekan  I	: P.H. PRIMA ROSA, S.Si., M.Sc. </a:t>
            </a:r>
          </a:p>
          <a:p>
            <a:r>
              <a:rPr lang="id-ID" dirty="0" smtClean="0"/>
              <a:t>Wakil Dekan II	:  R.B. DWISENO WIHADI, S.T., M.Si.</a:t>
            </a:r>
          </a:p>
          <a:p>
            <a:r>
              <a:rPr lang="id-ID" dirty="0" smtClean="0"/>
              <a:t>Prodi Matematika:</a:t>
            </a:r>
          </a:p>
          <a:p>
            <a:pPr lvl="1"/>
            <a:r>
              <a:rPr lang="id-ID" dirty="0" smtClean="0"/>
              <a:t>Ketua		:  Y.G. HARTONO, M.Sc., Ph.D.</a:t>
            </a:r>
          </a:p>
          <a:p>
            <a:pPr lvl="1"/>
            <a:r>
              <a:rPr lang="id-ID" dirty="0" smtClean="0"/>
              <a:t>Wakil Ketua 	: M.V. ANY HERAWATI, S.Si., M.Si.</a:t>
            </a:r>
          </a:p>
          <a:p>
            <a:r>
              <a:rPr lang="id-ID" dirty="0" smtClean="0"/>
              <a:t>Prodi Teknik Elektro:</a:t>
            </a:r>
          </a:p>
          <a:p>
            <a:pPr lvl="1"/>
            <a:r>
              <a:rPr lang="id-ID" dirty="0" smtClean="0"/>
              <a:t>Ketua		: PETRUS SETYOPRABOWO, S.T., M.T.</a:t>
            </a:r>
          </a:p>
          <a:p>
            <a:pPr lvl="1"/>
            <a:r>
              <a:rPr lang="id-ID" dirty="0" smtClean="0"/>
              <a:t>Wakil Ketua	: Ir. TJENDRO, M.T. </a:t>
            </a:r>
          </a:p>
          <a:p>
            <a:pPr lvl="1"/>
            <a:endParaRPr lang="id-ID" dirty="0" smtClean="0"/>
          </a:p>
          <a:p>
            <a:pPr lvl="1"/>
            <a:endParaRPr lang="id-ID"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Para pengelola </a:t>
            </a:r>
            <a:endParaRPr lang="id-ID" dirty="0"/>
          </a:p>
        </p:txBody>
      </p:sp>
      <p:sp>
        <p:nvSpPr>
          <p:cNvPr id="8" name="Content Placeholder 7"/>
          <p:cNvSpPr>
            <a:spLocks noGrp="1"/>
          </p:cNvSpPr>
          <p:nvPr>
            <p:ph sz="quarter" idx="2"/>
          </p:nvPr>
        </p:nvSpPr>
        <p:spPr>
          <a:xfrm>
            <a:off x="35496" y="1844824"/>
            <a:ext cx="9217024" cy="4174976"/>
          </a:xfrm>
        </p:spPr>
        <p:txBody>
          <a:bodyPr>
            <a:normAutofit lnSpcReduction="10000"/>
          </a:bodyPr>
          <a:lstStyle/>
          <a:p>
            <a:r>
              <a:rPr lang="id-ID" dirty="0" smtClean="0"/>
              <a:t>Prodi Teknik Informatika:</a:t>
            </a:r>
          </a:p>
          <a:p>
            <a:pPr lvl="1"/>
            <a:r>
              <a:rPr lang="id-ID" dirty="0" smtClean="0"/>
              <a:t>Ketua		:  Dr. ANASTASIA RITA WIDIARTI</a:t>
            </a:r>
          </a:p>
          <a:p>
            <a:pPr lvl="1"/>
            <a:r>
              <a:rPr lang="id-ID" dirty="0" smtClean="0"/>
              <a:t>Wakil Ketua 	:  EKO HARI PARMADI, S.Si., M.Kom.</a:t>
            </a:r>
          </a:p>
          <a:p>
            <a:r>
              <a:rPr lang="id-ID" dirty="0" smtClean="0"/>
              <a:t>Prodi Teknik Mesin:</a:t>
            </a:r>
          </a:p>
          <a:p>
            <a:pPr lvl="1"/>
            <a:r>
              <a:rPr lang="id-ID" dirty="0" smtClean="0"/>
              <a:t>Ketua		: Ir. P.K. PURWADI, M.T.</a:t>
            </a:r>
          </a:p>
          <a:p>
            <a:pPr lvl="1"/>
            <a:r>
              <a:rPr lang="id-ID" dirty="0" smtClean="0"/>
              <a:t>Wakil Ketua	: BUDI SETYAHANDANA, S.T., M.T.</a:t>
            </a:r>
          </a:p>
          <a:p>
            <a:r>
              <a:rPr lang="id-ID" dirty="0" smtClean="0"/>
              <a:t>Kepala Tata Usaha : Z. TUKIJA</a:t>
            </a:r>
          </a:p>
          <a:p>
            <a:r>
              <a:rPr lang="id-ID" dirty="0" smtClean="0"/>
              <a:t>No. Telp sekretariat FST: (0274) 883037 ext 2320</a:t>
            </a:r>
          </a:p>
          <a:p>
            <a:r>
              <a:rPr lang="id-ID" dirty="0" smtClean="0"/>
              <a:t>Email sekretaiat FST:  ztukija@mail.usd.ac.id</a:t>
            </a:r>
          </a:p>
          <a:p>
            <a:pPr lvl="1"/>
            <a:endParaRPr lang="id-ID" dirty="0" smtClean="0"/>
          </a:p>
          <a:p>
            <a:pPr lvl="1"/>
            <a:endParaRPr lang="id-ID"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VISI FST</a:t>
            </a:r>
            <a:endParaRPr lang="en-US" b="1" dirty="0"/>
          </a:p>
        </p:txBody>
      </p:sp>
      <p:sp>
        <p:nvSpPr>
          <p:cNvPr id="14" name="Text Placeholder 13"/>
          <p:cNvSpPr>
            <a:spLocks noGrp="1"/>
          </p:cNvSpPr>
          <p:nvPr>
            <p:ph type="body" idx="2"/>
          </p:nvPr>
        </p:nvSpPr>
        <p:spPr/>
        <p:txBody>
          <a:bodyPr/>
          <a:lstStyle/>
          <a:p>
            <a:endParaRPr lang="id-ID"/>
          </a:p>
        </p:txBody>
      </p:sp>
      <p:sp>
        <p:nvSpPr>
          <p:cNvPr id="13" name="Content Placeholder 12"/>
          <p:cNvSpPr>
            <a:spLocks noGrp="1"/>
          </p:cNvSpPr>
          <p:nvPr>
            <p:ph sz="quarter" idx="1"/>
          </p:nvPr>
        </p:nvSpPr>
        <p:spPr/>
        <p:txBody>
          <a:bodyPr>
            <a:normAutofit/>
          </a:bodyPr>
          <a:lstStyle/>
          <a:p>
            <a:r>
              <a:rPr lang="en-US" sz="4000" b="1" dirty="0" err="1" smtClean="0"/>
              <a:t>Menjadi</a:t>
            </a:r>
            <a:r>
              <a:rPr lang="en-US" sz="4000" b="1" dirty="0" smtClean="0"/>
              <a:t> </a:t>
            </a:r>
            <a:r>
              <a:rPr lang="en-US" sz="4000" b="1" dirty="0" err="1" smtClean="0"/>
              <a:t>penggali</a:t>
            </a:r>
            <a:r>
              <a:rPr lang="en-US" sz="4000" b="1" dirty="0" smtClean="0"/>
              <a:t> </a:t>
            </a:r>
            <a:r>
              <a:rPr lang="en-US" sz="4000" b="1" dirty="0" err="1" smtClean="0"/>
              <a:t>kebenaran</a:t>
            </a:r>
            <a:r>
              <a:rPr lang="en-US" sz="4000" b="1" dirty="0" smtClean="0"/>
              <a:t> yang </a:t>
            </a:r>
            <a:r>
              <a:rPr lang="en-US" sz="4000" b="1" dirty="0" err="1" smtClean="0"/>
              <a:t>unggul</a:t>
            </a:r>
            <a:r>
              <a:rPr lang="en-US" sz="4000" b="1" dirty="0" smtClean="0"/>
              <a:t> </a:t>
            </a:r>
            <a:r>
              <a:rPr lang="en-US" sz="4000" b="1" dirty="0" err="1" smtClean="0"/>
              <a:t>dan</a:t>
            </a:r>
            <a:r>
              <a:rPr lang="en-US" sz="4000" b="1" dirty="0" smtClean="0"/>
              <a:t> </a:t>
            </a:r>
            <a:r>
              <a:rPr lang="en-US" sz="4000" b="1" dirty="0" err="1" smtClean="0"/>
              <a:t>humanis</a:t>
            </a:r>
            <a:r>
              <a:rPr lang="en-US" sz="4000" b="1" dirty="0" smtClean="0"/>
              <a:t> </a:t>
            </a:r>
            <a:r>
              <a:rPr lang="en-US" sz="4000" b="1" dirty="0" err="1" smtClean="0"/>
              <a:t>dalam</a:t>
            </a:r>
            <a:r>
              <a:rPr lang="en-US" sz="4000" b="1" dirty="0" smtClean="0"/>
              <a:t> </a:t>
            </a:r>
            <a:r>
              <a:rPr lang="en-US" sz="4000" b="1" dirty="0" err="1" smtClean="0"/>
              <a:t>bidang</a:t>
            </a:r>
            <a:r>
              <a:rPr lang="en-US" sz="4000" b="1" dirty="0" smtClean="0"/>
              <a:t> </a:t>
            </a:r>
            <a:r>
              <a:rPr lang="en-US" sz="4000" b="1" dirty="0" err="1" smtClean="0"/>
              <a:t>sains</a:t>
            </a:r>
            <a:r>
              <a:rPr lang="en-US" sz="4000" b="1" dirty="0" smtClean="0"/>
              <a:t> </a:t>
            </a:r>
            <a:r>
              <a:rPr lang="en-US" sz="4000" b="1" dirty="0" err="1" smtClean="0"/>
              <a:t>dan</a:t>
            </a:r>
            <a:r>
              <a:rPr lang="en-US" sz="4000" b="1" dirty="0" smtClean="0"/>
              <a:t> </a:t>
            </a:r>
            <a:r>
              <a:rPr lang="en-US" sz="4000" b="1" dirty="0" err="1" smtClean="0"/>
              <a:t>teknologi</a:t>
            </a:r>
            <a:r>
              <a:rPr lang="en-US" sz="4000" b="1" dirty="0" smtClean="0"/>
              <a:t> </a:t>
            </a:r>
            <a:r>
              <a:rPr lang="en-US" sz="4000" b="1" dirty="0" err="1" smtClean="0"/>
              <a:t>demi</a:t>
            </a:r>
            <a:r>
              <a:rPr lang="en-US" sz="4000" b="1" dirty="0" smtClean="0"/>
              <a:t> </a:t>
            </a:r>
            <a:r>
              <a:rPr lang="en-US" sz="4000" b="1" dirty="0" err="1" smtClean="0"/>
              <a:t>terwujudnya</a:t>
            </a:r>
            <a:r>
              <a:rPr lang="en-US" sz="4000" b="1" dirty="0" smtClean="0"/>
              <a:t> </a:t>
            </a:r>
            <a:r>
              <a:rPr lang="en-US" sz="4000" b="1" dirty="0" err="1" smtClean="0"/>
              <a:t>masyarakat</a:t>
            </a:r>
            <a:r>
              <a:rPr lang="en-US" sz="4000" b="1" dirty="0" smtClean="0"/>
              <a:t> yang </a:t>
            </a:r>
            <a:r>
              <a:rPr lang="en-US" sz="4000" b="1" dirty="0" err="1" smtClean="0"/>
              <a:t>semakin</a:t>
            </a:r>
            <a:r>
              <a:rPr lang="en-US" sz="4000" b="1" dirty="0" smtClean="0"/>
              <a:t> </a:t>
            </a:r>
            <a:r>
              <a:rPr lang="en-US" sz="4000" b="1" dirty="0" err="1" smtClean="0"/>
              <a:t>bermartabat</a:t>
            </a:r>
            <a:r>
              <a:rPr lang="en-US" sz="4000" b="1" dirty="0" smtClean="0"/>
              <a:t>.</a:t>
            </a:r>
            <a:endParaRPr lang="id-ID" sz="4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MISI FST</a:t>
            </a:r>
            <a:endParaRPr lang="en-US" b="1" dirty="0"/>
          </a:p>
        </p:txBody>
      </p:sp>
      <p:sp>
        <p:nvSpPr>
          <p:cNvPr id="14" name="Text Placeholder 13"/>
          <p:cNvSpPr>
            <a:spLocks noGrp="1"/>
          </p:cNvSpPr>
          <p:nvPr>
            <p:ph type="body" idx="2"/>
          </p:nvPr>
        </p:nvSpPr>
        <p:spPr/>
        <p:txBody>
          <a:bodyPr/>
          <a:lstStyle/>
          <a:p>
            <a:endParaRPr lang="id-ID"/>
          </a:p>
        </p:txBody>
      </p:sp>
      <p:sp>
        <p:nvSpPr>
          <p:cNvPr id="13" name="Content Placeholder 12"/>
          <p:cNvSpPr>
            <a:spLocks noGrp="1"/>
          </p:cNvSpPr>
          <p:nvPr>
            <p:ph sz="quarter" idx="1"/>
          </p:nvPr>
        </p:nvSpPr>
        <p:spPr/>
        <p:txBody>
          <a:bodyPr>
            <a:noAutofit/>
          </a:bodyPr>
          <a:lstStyle/>
          <a:p>
            <a:pPr lvl="0"/>
            <a:r>
              <a:rPr lang="id-ID" sz="3200" dirty="0" smtClean="0"/>
              <a:t>M</a:t>
            </a:r>
            <a:r>
              <a:rPr lang="en-US" sz="3200" dirty="0" err="1" smtClean="0"/>
              <a:t>engembangkan</a:t>
            </a:r>
            <a:r>
              <a:rPr lang="en-US" sz="3200" dirty="0" smtClean="0"/>
              <a:t> </a:t>
            </a:r>
            <a:r>
              <a:rPr lang="en-US" sz="3200" dirty="0" err="1" smtClean="0"/>
              <a:t>sistem</a:t>
            </a:r>
            <a:r>
              <a:rPr lang="en-US" sz="3200" dirty="0" smtClean="0"/>
              <a:t> </a:t>
            </a:r>
            <a:r>
              <a:rPr lang="en-US" sz="3200" dirty="0" err="1" smtClean="0"/>
              <a:t>pendidikan</a:t>
            </a:r>
            <a:r>
              <a:rPr lang="en-US" sz="3200" dirty="0" smtClean="0"/>
              <a:t> </a:t>
            </a:r>
            <a:r>
              <a:rPr lang="en-US" sz="3200" dirty="0" err="1" smtClean="0"/>
              <a:t>holistik</a:t>
            </a:r>
            <a:r>
              <a:rPr lang="en-US" sz="3200" dirty="0" smtClean="0"/>
              <a:t> </a:t>
            </a:r>
            <a:r>
              <a:rPr lang="en-US" sz="3200" dirty="0" err="1" smtClean="0"/>
              <a:t>di</a:t>
            </a:r>
            <a:r>
              <a:rPr lang="en-US" sz="3200" dirty="0" smtClean="0"/>
              <a:t> </a:t>
            </a:r>
            <a:r>
              <a:rPr lang="en-US" sz="3200" dirty="0" err="1" smtClean="0"/>
              <a:t>bidang</a:t>
            </a:r>
            <a:r>
              <a:rPr lang="en-US" sz="3200" dirty="0" smtClean="0"/>
              <a:t> </a:t>
            </a:r>
            <a:r>
              <a:rPr lang="en-US" sz="3200" dirty="0" err="1" smtClean="0"/>
              <a:t>sains</a:t>
            </a:r>
            <a:r>
              <a:rPr lang="en-US" sz="3200" dirty="0" smtClean="0"/>
              <a:t> </a:t>
            </a:r>
            <a:r>
              <a:rPr lang="en-US" sz="3200" dirty="0" err="1" smtClean="0"/>
              <a:t>dan</a:t>
            </a:r>
            <a:r>
              <a:rPr lang="en-US" sz="3200" dirty="0" smtClean="0"/>
              <a:t> </a:t>
            </a:r>
            <a:r>
              <a:rPr lang="en-US" sz="3200" dirty="0" err="1" smtClean="0"/>
              <a:t>teknologi</a:t>
            </a:r>
            <a:r>
              <a:rPr lang="en-US" sz="3200" dirty="0" smtClean="0"/>
              <a:t> yang </a:t>
            </a:r>
            <a:r>
              <a:rPr lang="en-US" sz="3200" dirty="0" err="1" smtClean="0"/>
              <a:t>merupakan</a:t>
            </a:r>
            <a:r>
              <a:rPr lang="en-US" sz="3200" dirty="0" smtClean="0"/>
              <a:t> </a:t>
            </a:r>
            <a:r>
              <a:rPr lang="en-US" sz="3200" dirty="0" err="1" smtClean="0"/>
              <a:t>perpaduan</a:t>
            </a:r>
            <a:r>
              <a:rPr lang="en-US" sz="3200" dirty="0" smtClean="0"/>
              <a:t> </a:t>
            </a:r>
            <a:r>
              <a:rPr lang="en-US" sz="3200" dirty="0" err="1" smtClean="0"/>
              <a:t>keunggulan</a:t>
            </a:r>
            <a:r>
              <a:rPr lang="en-US" sz="3200" dirty="0" smtClean="0"/>
              <a:t> </a:t>
            </a:r>
            <a:r>
              <a:rPr lang="en-US" sz="3200" dirty="0" err="1" smtClean="0"/>
              <a:t>akademik</a:t>
            </a:r>
            <a:r>
              <a:rPr lang="en-US" sz="3200" dirty="0" smtClean="0"/>
              <a:t> </a:t>
            </a:r>
            <a:r>
              <a:rPr lang="en-US" sz="3200" dirty="0" err="1" smtClean="0"/>
              <a:t>dan</a:t>
            </a:r>
            <a:r>
              <a:rPr lang="en-US" sz="3200" dirty="0" smtClean="0"/>
              <a:t> </a:t>
            </a:r>
            <a:r>
              <a:rPr lang="en-US" sz="3200" dirty="0" err="1" smtClean="0"/>
              <a:t>nilai-nilai</a:t>
            </a:r>
            <a:r>
              <a:rPr lang="en-US" sz="3200" dirty="0" smtClean="0"/>
              <a:t> </a:t>
            </a:r>
            <a:r>
              <a:rPr lang="en-US" sz="3200" dirty="0" err="1" smtClean="0"/>
              <a:t>kemanusiaan</a:t>
            </a:r>
            <a:r>
              <a:rPr lang="en-US" sz="3200" dirty="0" smtClean="0"/>
              <a:t> </a:t>
            </a:r>
            <a:r>
              <a:rPr lang="en-US" sz="3200" dirty="0" err="1" smtClean="0"/>
              <a:t>melalui</a:t>
            </a:r>
            <a:r>
              <a:rPr lang="en-US" sz="3200" dirty="0" smtClean="0"/>
              <a:t> </a:t>
            </a:r>
            <a:r>
              <a:rPr lang="en-US" sz="3200" dirty="0" err="1" smtClean="0"/>
              <a:t>pendekatan</a:t>
            </a:r>
            <a:r>
              <a:rPr lang="en-US" sz="3200" dirty="0" smtClean="0"/>
              <a:t> yang </a:t>
            </a:r>
            <a:r>
              <a:rPr lang="en-US" sz="3200" i="1" dirty="0" err="1" smtClean="0"/>
              <a:t>berciri</a:t>
            </a:r>
            <a:r>
              <a:rPr lang="en-US" sz="3200" i="1" dirty="0" smtClean="0"/>
              <a:t> </a:t>
            </a:r>
            <a:r>
              <a:rPr lang="en-US" sz="3200" i="1" dirty="0" err="1" smtClean="0"/>
              <a:t>cura</a:t>
            </a:r>
            <a:r>
              <a:rPr lang="en-US" sz="3200" i="1" dirty="0" smtClean="0"/>
              <a:t> </a:t>
            </a:r>
            <a:r>
              <a:rPr lang="en-US" sz="3200" i="1" dirty="0" err="1" smtClean="0"/>
              <a:t>personalis</a:t>
            </a:r>
            <a:r>
              <a:rPr lang="en-US" sz="3200" dirty="0" smtClean="0"/>
              <a:t>, </a:t>
            </a:r>
            <a:r>
              <a:rPr lang="en-US" sz="3200" dirty="0" err="1" smtClean="0"/>
              <a:t>dialogis</a:t>
            </a:r>
            <a:r>
              <a:rPr lang="en-US" sz="3200" dirty="0" smtClean="0"/>
              <a:t>, </a:t>
            </a:r>
            <a:r>
              <a:rPr lang="en-US" sz="3200" dirty="0" err="1" smtClean="0"/>
              <a:t>pluralistik</a:t>
            </a:r>
            <a:r>
              <a:rPr lang="en-US" sz="3200" dirty="0" smtClean="0"/>
              <a:t> </a:t>
            </a:r>
            <a:r>
              <a:rPr lang="en-US" sz="3200" dirty="0" err="1" smtClean="0"/>
              <a:t>dan</a:t>
            </a:r>
            <a:r>
              <a:rPr lang="en-US" sz="3200" dirty="0" smtClean="0"/>
              <a:t> </a:t>
            </a:r>
            <a:r>
              <a:rPr lang="en-US" sz="3200" dirty="0" err="1" smtClean="0"/>
              <a:t>transformatif</a:t>
            </a:r>
            <a:r>
              <a:rPr lang="en-US" sz="3200" dirty="0" smtClean="0"/>
              <a:t> .</a:t>
            </a:r>
            <a:endParaRPr lang="id-ID" sz="32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MISI FST</a:t>
            </a:r>
            <a:endParaRPr lang="en-US" b="1" dirty="0"/>
          </a:p>
        </p:txBody>
      </p:sp>
      <p:sp>
        <p:nvSpPr>
          <p:cNvPr id="14" name="Text Placeholder 13"/>
          <p:cNvSpPr>
            <a:spLocks noGrp="1"/>
          </p:cNvSpPr>
          <p:nvPr>
            <p:ph type="body" idx="2"/>
          </p:nvPr>
        </p:nvSpPr>
        <p:spPr/>
        <p:txBody>
          <a:bodyPr/>
          <a:lstStyle/>
          <a:p>
            <a:endParaRPr lang="id-ID"/>
          </a:p>
        </p:txBody>
      </p:sp>
      <p:sp>
        <p:nvSpPr>
          <p:cNvPr id="13" name="Content Placeholder 12"/>
          <p:cNvSpPr>
            <a:spLocks noGrp="1"/>
          </p:cNvSpPr>
          <p:nvPr>
            <p:ph sz="quarter" idx="1"/>
          </p:nvPr>
        </p:nvSpPr>
        <p:spPr/>
        <p:txBody>
          <a:bodyPr>
            <a:noAutofit/>
          </a:bodyPr>
          <a:lstStyle/>
          <a:p>
            <a:pPr lvl="0"/>
            <a:r>
              <a:rPr lang="en-US" sz="2800" dirty="0" err="1" smtClean="0"/>
              <a:t>Menciptakan</a:t>
            </a:r>
            <a:r>
              <a:rPr lang="en-US" sz="2800" dirty="0" smtClean="0"/>
              <a:t> </a:t>
            </a:r>
            <a:r>
              <a:rPr lang="en-US" sz="2800" dirty="0" err="1" smtClean="0"/>
              <a:t>komunitas</a:t>
            </a:r>
            <a:r>
              <a:rPr lang="en-US" sz="2800" dirty="0" smtClean="0"/>
              <a:t> </a:t>
            </a:r>
            <a:r>
              <a:rPr lang="en-US" sz="2800" dirty="0" err="1" smtClean="0"/>
              <a:t>akademik</a:t>
            </a:r>
            <a:r>
              <a:rPr lang="en-US" sz="2800" dirty="0" smtClean="0"/>
              <a:t> </a:t>
            </a:r>
            <a:r>
              <a:rPr lang="en-US" sz="2800" dirty="0" err="1" smtClean="0"/>
              <a:t>di</a:t>
            </a:r>
            <a:r>
              <a:rPr lang="en-US" sz="2800" dirty="0" smtClean="0"/>
              <a:t> </a:t>
            </a:r>
            <a:r>
              <a:rPr lang="en-US" sz="2800" dirty="0" err="1" smtClean="0"/>
              <a:t>Fakultas</a:t>
            </a:r>
            <a:r>
              <a:rPr lang="en-US" sz="2800" dirty="0" smtClean="0"/>
              <a:t> </a:t>
            </a:r>
            <a:r>
              <a:rPr lang="en-US" sz="2800" dirty="0" err="1" smtClean="0"/>
              <a:t>Sains</a:t>
            </a:r>
            <a:r>
              <a:rPr lang="en-US" sz="2800" dirty="0" smtClean="0"/>
              <a:t> </a:t>
            </a:r>
            <a:r>
              <a:rPr lang="en-US" sz="2800" dirty="0" err="1" smtClean="0"/>
              <a:t>dan</a:t>
            </a:r>
            <a:r>
              <a:rPr lang="en-US" sz="2800" dirty="0" smtClean="0"/>
              <a:t> </a:t>
            </a:r>
            <a:r>
              <a:rPr lang="en-US" sz="2800" dirty="0" err="1" smtClean="0"/>
              <a:t>Teknologi</a:t>
            </a:r>
            <a:r>
              <a:rPr lang="en-US" sz="2800" dirty="0" smtClean="0"/>
              <a:t> yang </a:t>
            </a:r>
            <a:r>
              <a:rPr lang="en-US" sz="2800" dirty="0" err="1" smtClean="0"/>
              <a:t>mampu</a:t>
            </a:r>
            <a:r>
              <a:rPr lang="en-US" sz="2800" dirty="0" smtClean="0"/>
              <a:t> </a:t>
            </a:r>
            <a:r>
              <a:rPr lang="en-US" sz="2800" dirty="0" err="1" smtClean="0"/>
              <a:t>menghargai</a:t>
            </a:r>
            <a:r>
              <a:rPr lang="en-US" sz="2800" dirty="0" smtClean="0"/>
              <a:t>  </a:t>
            </a:r>
            <a:r>
              <a:rPr lang="en-US" sz="2800" dirty="0" err="1" smtClean="0"/>
              <a:t>kebebasan</a:t>
            </a:r>
            <a:r>
              <a:rPr lang="en-US" sz="2800" dirty="0" smtClean="0"/>
              <a:t> </a:t>
            </a:r>
            <a:r>
              <a:rPr lang="en-US" sz="2800" dirty="0" err="1" smtClean="0"/>
              <a:t>akademik</a:t>
            </a:r>
            <a:r>
              <a:rPr lang="en-US" sz="2800" dirty="0" smtClean="0"/>
              <a:t> </a:t>
            </a:r>
            <a:r>
              <a:rPr lang="en-US" sz="2800" dirty="0" err="1" smtClean="0"/>
              <a:t>serta</a:t>
            </a:r>
            <a:r>
              <a:rPr lang="en-US" sz="2800" dirty="0" smtClean="0"/>
              <a:t> </a:t>
            </a:r>
            <a:r>
              <a:rPr lang="en-US" sz="2800" dirty="0" err="1" smtClean="0"/>
              <a:t>otonomi</a:t>
            </a:r>
            <a:r>
              <a:rPr lang="en-US" sz="2800" dirty="0" smtClean="0"/>
              <a:t> </a:t>
            </a:r>
            <a:r>
              <a:rPr lang="en-US" sz="2800" dirty="0" err="1" smtClean="0"/>
              <a:t>keilmuan</a:t>
            </a:r>
            <a:r>
              <a:rPr lang="en-US" sz="2800" dirty="0" smtClean="0"/>
              <a:t>, </a:t>
            </a:r>
            <a:r>
              <a:rPr lang="en-US" sz="2800" dirty="0" err="1" smtClean="0"/>
              <a:t>mampu</a:t>
            </a:r>
            <a:r>
              <a:rPr lang="en-US" sz="2800" dirty="0" smtClean="0"/>
              <a:t> </a:t>
            </a:r>
            <a:r>
              <a:rPr lang="en-US" sz="2800" dirty="0" err="1" smtClean="0"/>
              <a:t>bekerjasama</a:t>
            </a:r>
            <a:r>
              <a:rPr lang="en-US" sz="2800" dirty="0" smtClean="0"/>
              <a:t> </a:t>
            </a:r>
            <a:r>
              <a:rPr lang="en-US" sz="2800" dirty="0" err="1" smtClean="0"/>
              <a:t>lintas</a:t>
            </a:r>
            <a:r>
              <a:rPr lang="en-US" sz="2800" dirty="0" smtClean="0"/>
              <a:t> </a:t>
            </a:r>
            <a:r>
              <a:rPr lang="en-US" sz="2800" dirty="0" err="1" smtClean="0"/>
              <a:t>ilmu</a:t>
            </a:r>
            <a:r>
              <a:rPr lang="en-US" sz="2800" dirty="0" smtClean="0"/>
              <a:t>,  </a:t>
            </a:r>
            <a:r>
              <a:rPr lang="en-US" sz="2800" dirty="0" err="1" smtClean="0"/>
              <a:t>dan</a:t>
            </a:r>
            <a:r>
              <a:rPr lang="en-US" sz="2800" dirty="0" smtClean="0"/>
              <a:t> </a:t>
            </a:r>
            <a:r>
              <a:rPr lang="en-US" sz="2800" dirty="0" err="1" smtClean="0"/>
              <a:t>lebih</a:t>
            </a:r>
            <a:r>
              <a:rPr lang="en-US" sz="2800" dirty="0" smtClean="0"/>
              <a:t>  </a:t>
            </a:r>
            <a:r>
              <a:rPr lang="en-US" sz="2800" dirty="0" err="1" smtClean="0"/>
              <a:t>mengedepankan</a:t>
            </a:r>
            <a:r>
              <a:rPr lang="en-US" sz="2800" dirty="0" smtClean="0"/>
              <a:t> </a:t>
            </a:r>
            <a:r>
              <a:rPr lang="en-US" sz="2800" dirty="0" err="1" smtClean="0"/>
              <a:t>kedalaman</a:t>
            </a:r>
            <a:r>
              <a:rPr lang="en-US" sz="2800" dirty="0" smtClean="0"/>
              <a:t> </a:t>
            </a:r>
            <a:r>
              <a:rPr lang="en-US" sz="2800" dirty="0" err="1" smtClean="0"/>
              <a:t>daripada</a:t>
            </a:r>
            <a:r>
              <a:rPr lang="en-US" sz="2800" dirty="0" smtClean="0"/>
              <a:t> </a:t>
            </a:r>
            <a:r>
              <a:rPr lang="en-US" sz="2800" dirty="0" err="1" smtClean="0"/>
              <a:t>keluasan</a:t>
            </a:r>
            <a:r>
              <a:rPr lang="en-US" sz="2800" dirty="0" smtClean="0"/>
              <a:t> </a:t>
            </a:r>
            <a:r>
              <a:rPr lang="en-US" sz="2800" dirty="0" err="1" smtClean="0"/>
              <a:t>wawasan</a:t>
            </a:r>
            <a:r>
              <a:rPr lang="en-US" sz="2800" dirty="0" smtClean="0"/>
              <a:t> </a:t>
            </a:r>
            <a:r>
              <a:rPr lang="en-US" sz="2800" dirty="0" err="1" smtClean="0"/>
              <a:t>keilmuan</a:t>
            </a:r>
            <a:r>
              <a:rPr lang="en-US" sz="2800" dirty="0" smtClean="0"/>
              <a:t> </a:t>
            </a:r>
            <a:r>
              <a:rPr lang="en-US" sz="2800" dirty="0" err="1" smtClean="0"/>
              <a:t>dalam</a:t>
            </a:r>
            <a:r>
              <a:rPr lang="en-US" sz="2800" dirty="0" smtClean="0"/>
              <a:t> </a:t>
            </a:r>
            <a:r>
              <a:rPr lang="en-US" sz="2800" dirty="0" err="1" smtClean="0"/>
              <a:t>usaha</a:t>
            </a:r>
            <a:r>
              <a:rPr lang="en-US" sz="2800" dirty="0" smtClean="0"/>
              <a:t> </a:t>
            </a:r>
            <a:r>
              <a:rPr lang="en-US" sz="2800" dirty="0" err="1" smtClean="0"/>
              <a:t>menggali</a:t>
            </a:r>
            <a:r>
              <a:rPr lang="en-US" sz="2800" dirty="0" smtClean="0"/>
              <a:t>  </a:t>
            </a:r>
            <a:r>
              <a:rPr lang="en-US" sz="2800" dirty="0" err="1" smtClean="0"/>
              <a:t>kebenaran</a:t>
            </a:r>
            <a:r>
              <a:rPr lang="en-US" sz="2800" dirty="0" smtClean="0"/>
              <a:t> </a:t>
            </a:r>
            <a:r>
              <a:rPr lang="en-US" sz="2800" dirty="0" err="1" smtClean="0"/>
              <a:t>lewat</a:t>
            </a:r>
            <a:r>
              <a:rPr lang="en-US" sz="2800" dirty="0" smtClean="0"/>
              <a:t> </a:t>
            </a:r>
            <a:r>
              <a:rPr lang="en-US" sz="2800" dirty="0" err="1" smtClean="0"/>
              <a:t>kegiatan</a:t>
            </a:r>
            <a:r>
              <a:rPr lang="en-US" sz="2800" dirty="0" smtClean="0"/>
              <a:t> </a:t>
            </a:r>
            <a:r>
              <a:rPr lang="en-US" sz="2800" dirty="0" err="1" smtClean="0"/>
              <a:t>pengajaran</a:t>
            </a:r>
            <a:r>
              <a:rPr lang="en-US" sz="2800" dirty="0" smtClean="0"/>
              <a:t>,  </a:t>
            </a:r>
            <a:r>
              <a:rPr lang="en-US" sz="2800" dirty="0" err="1" smtClean="0"/>
              <a:t>penelitian</a:t>
            </a:r>
            <a:r>
              <a:rPr lang="en-US" sz="2800" dirty="0" smtClean="0"/>
              <a:t>, </a:t>
            </a:r>
            <a:r>
              <a:rPr lang="en-US" sz="2800" dirty="0" err="1" smtClean="0"/>
              <a:t>dan</a:t>
            </a:r>
            <a:r>
              <a:rPr lang="en-US" sz="2800" dirty="0" smtClean="0"/>
              <a:t> </a:t>
            </a:r>
            <a:r>
              <a:rPr lang="en-US" sz="2800" dirty="0" err="1" smtClean="0"/>
              <a:t>pengabdian</a:t>
            </a:r>
            <a:r>
              <a:rPr lang="en-US" sz="2800" dirty="0" smtClean="0"/>
              <a:t> </a:t>
            </a:r>
            <a:r>
              <a:rPr lang="en-US" sz="2800" dirty="0" err="1" smtClean="0"/>
              <a:t>kepada</a:t>
            </a:r>
            <a:r>
              <a:rPr lang="en-US" sz="2800" dirty="0" smtClean="0"/>
              <a:t> </a:t>
            </a:r>
            <a:r>
              <a:rPr lang="en-US" sz="2800" dirty="0" err="1" smtClean="0"/>
              <a:t>masyarakat</a:t>
            </a:r>
            <a:r>
              <a:rPr lang="en-US" sz="2800" dirty="0" smtClean="0"/>
              <a:t>. </a:t>
            </a:r>
            <a:endParaRPr lang="id-ID" sz="28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b="1" dirty="0" smtClean="0"/>
              <a:t>MISI FST</a:t>
            </a:r>
            <a:endParaRPr lang="en-US" b="1" dirty="0"/>
          </a:p>
        </p:txBody>
      </p:sp>
      <p:sp>
        <p:nvSpPr>
          <p:cNvPr id="14" name="Text Placeholder 13"/>
          <p:cNvSpPr>
            <a:spLocks noGrp="1"/>
          </p:cNvSpPr>
          <p:nvPr>
            <p:ph type="body" idx="2"/>
          </p:nvPr>
        </p:nvSpPr>
        <p:spPr/>
        <p:txBody>
          <a:bodyPr/>
          <a:lstStyle/>
          <a:p>
            <a:endParaRPr lang="id-ID"/>
          </a:p>
        </p:txBody>
      </p:sp>
      <p:sp>
        <p:nvSpPr>
          <p:cNvPr id="13" name="Content Placeholder 12"/>
          <p:cNvSpPr>
            <a:spLocks noGrp="1"/>
          </p:cNvSpPr>
          <p:nvPr>
            <p:ph sz="quarter" idx="1"/>
          </p:nvPr>
        </p:nvSpPr>
        <p:spPr/>
        <p:txBody>
          <a:bodyPr>
            <a:noAutofit/>
          </a:bodyPr>
          <a:lstStyle/>
          <a:p>
            <a:pPr lvl="0"/>
            <a:r>
              <a:rPr lang="en-US" sz="2800" dirty="0" err="1" smtClean="0"/>
              <a:t>Menghadirkan</a:t>
            </a:r>
            <a:r>
              <a:rPr lang="en-US" sz="2800" dirty="0" smtClean="0"/>
              <a:t> </a:t>
            </a:r>
            <a:r>
              <a:rPr lang="en-US" sz="2800" dirty="0" err="1" smtClean="0"/>
              <a:t>pencerahan</a:t>
            </a:r>
            <a:r>
              <a:rPr lang="en-US" sz="2800" dirty="0" smtClean="0"/>
              <a:t> yang </a:t>
            </a:r>
            <a:r>
              <a:rPr lang="en-US" sz="2800" dirty="0" err="1" smtClean="0"/>
              <a:t>mencerdaskan</a:t>
            </a:r>
            <a:r>
              <a:rPr lang="en-US" sz="2800" dirty="0" smtClean="0"/>
              <a:t> </a:t>
            </a:r>
            <a:r>
              <a:rPr lang="en-US" sz="2800" dirty="0" err="1" smtClean="0"/>
              <a:t>di</a:t>
            </a:r>
            <a:r>
              <a:rPr lang="en-US" sz="2800" dirty="0" smtClean="0"/>
              <a:t> </a:t>
            </a:r>
            <a:r>
              <a:rPr lang="en-US" sz="2800" dirty="0" err="1" smtClean="0"/>
              <a:t>bidang</a:t>
            </a:r>
            <a:r>
              <a:rPr lang="en-US" sz="2800" dirty="0" smtClean="0"/>
              <a:t> </a:t>
            </a:r>
            <a:r>
              <a:rPr lang="en-US" sz="2800" dirty="0" err="1" smtClean="0"/>
              <a:t>sains</a:t>
            </a:r>
            <a:r>
              <a:rPr lang="en-US" sz="2800" dirty="0" smtClean="0"/>
              <a:t> </a:t>
            </a:r>
            <a:r>
              <a:rPr lang="en-US" sz="2800" dirty="0" err="1" smtClean="0"/>
              <a:t>dan</a:t>
            </a:r>
            <a:r>
              <a:rPr lang="en-US" sz="2800" dirty="0" smtClean="0"/>
              <a:t> </a:t>
            </a:r>
            <a:r>
              <a:rPr lang="en-US" sz="2800" dirty="0" err="1" smtClean="0"/>
              <a:t>teknologi</a:t>
            </a:r>
            <a:r>
              <a:rPr lang="en-US" sz="2800" dirty="0" smtClean="0"/>
              <a:t> </a:t>
            </a:r>
            <a:r>
              <a:rPr lang="en-US" sz="2800" dirty="0" err="1" smtClean="0"/>
              <a:t>bagi</a:t>
            </a:r>
            <a:r>
              <a:rPr lang="en-US" sz="2800" dirty="0" smtClean="0"/>
              <a:t> </a:t>
            </a:r>
            <a:r>
              <a:rPr lang="en-US" sz="2800" dirty="0" err="1" smtClean="0"/>
              <a:t>masyarakat</a:t>
            </a:r>
            <a:r>
              <a:rPr lang="en-US" sz="2800" dirty="0" smtClean="0"/>
              <a:t> </a:t>
            </a:r>
            <a:r>
              <a:rPr lang="en-US" sz="2800" dirty="0" err="1" smtClean="0"/>
              <a:t>melalui</a:t>
            </a:r>
            <a:r>
              <a:rPr lang="en-US" sz="2800" dirty="0" smtClean="0"/>
              <a:t> </a:t>
            </a:r>
            <a:r>
              <a:rPr lang="en-US" sz="2800" dirty="0" err="1" smtClean="0"/>
              <a:t>publikasi</a:t>
            </a:r>
            <a:r>
              <a:rPr lang="en-US" sz="2800" dirty="0" smtClean="0"/>
              <a:t> </a:t>
            </a:r>
            <a:r>
              <a:rPr lang="en-US" sz="2800" dirty="0" err="1" smtClean="0"/>
              <a:t>hasil</a:t>
            </a:r>
            <a:r>
              <a:rPr lang="en-US" sz="2800" dirty="0" smtClean="0"/>
              <a:t> </a:t>
            </a:r>
            <a:r>
              <a:rPr lang="en-US" sz="2800" dirty="0" err="1" smtClean="0"/>
              <a:t>kegiatan</a:t>
            </a:r>
            <a:r>
              <a:rPr lang="en-US" sz="2800" dirty="0" smtClean="0"/>
              <a:t> </a:t>
            </a:r>
            <a:r>
              <a:rPr lang="en-US" sz="2800" dirty="0" err="1" smtClean="0"/>
              <a:t>pengajaran</a:t>
            </a:r>
            <a:r>
              <a:rPr lang="en-US" sz="2800" dirty="0" smtClean="0"/>
              <a:t>, </a:t>
            </a:r>
            <a:r>
              <a:rPr lang="en-US" sz="2800" dirty="0" err="1" smtClean="0"/>
              <a:t>penelitian</a:t>
            </a:r>
            <a:r>
              <a:rPr lang="en-US" sz="2800" dirty="0" smtClean="0"/>
              <a:t>, </a:t>
            </a:r>
            <a:r>
              <a:rPr lang="en-US" sz="2800" dirty="0" err="1" smtClean="0"/>
              <a:t>dan</a:t>
            </a:r>
            <a:r>
              <a:rPr lang="en-US" sz="2800" dirty="0" smtClean="0"/>
              <a:t> </a:t>
            </a:r>
            <a:r>
              <a:rPr lang="en-US" sz="2800" dirty="0" err="1" smtClean="0"/>
              <a:t>pengabdian</a:t>
            </a:r>
            <a:r>
              <a:rPr lang="en-US" sz="2800" dirty="0" smtClean="0"/>
              <a:t> </a:t>
            </a:r>
            <a:r>
              <a:rPr lang="en-US" sz="2800" dirty="0" err="1" smtClean="0"/>
              <a:t>kepada</a:t>
            </a:r>
            <a:r>
              <a:rPr lang="en-US" sz="2800" dirty="0" smtClean="0"/>
              <a:t> </a:t>
            </a:r>
            <a:r>
              <a:rPr lang="en-US" sz="2800" dirty="0" err="1" smtClean="0"/>
              <a:t>masyarakat</a:t>
            </a:r>
            <a:r>
              <a:rPr lang="en-US" sz="2800" dirty="0" smtClean="0"/>
              <a:t>, </a:t>
            </a:r>
            <a:r>
              <a:rPr lang="en-US" sz="2800" dirty="0" err="1" smtClean="0"/>
              <a:t>pengembangan</a:t>
            </a:r>
            <a:r>
              <a:rPr lang="en-US" sz="2800" dirty="0" smtClean="0"/>
              <a:t> </a:t>
            </a:r>
            <a:r>
              <a:rPr lang="en-US" sz="2800" dirty="0" err="1" smtClean="0"/>
              <a:t>kerjasama</a:t>
            </a:r>
            <a:r>
              <a:rPr lang="en-US" sz="2800" dirty="0" smtClean="0"/>
              <a:t> </a:t>
            </a:r>
            <a:r>
              <a:rPr lang="en-US" sz="2800" dirty="0" err="1" smtClean="0"/>
              <a:t>dengan</a:t>
            </a:r>
            <a:r>
              <a:rPr lang="en-US" sz="2800" dirty="0" smtClean="0"/>
              <a:t> </a:t>
            </a:r>
            <a:r>
              <a:rPr lang="en-US" sz="2800" dirty="0" err="1" smtClean="0"/>
              <a:t>berbagai</a:t>
            </a:r>
            <a:r>
              <a:rPr lang="en-US" sz="2800" dirty="0" smtClean="0"/>
              <a:t> </a:t>
            </a:r>
            <a:r>
              <a:rPr lang="en-US" sz="2800" dirty="0" err="1" smtClean="0"/>
              <a:t>mitra</a:t>
            </a:r>
            <a:r>
              <a:rPr lang="en-US" sz="2800" dirty="0" smtClean="0"/>
              <a:t> yang </a:t>
            </a:r>
            <a:r>
              <a:rPr lang="en-US" sz="2800" dirty="0" err="1" smtClean="0"/>
              <a:t>memiliki</a:t>
            </a:r>
            <a:r>
              <a:rPr lang="en-US" sz="2800" dirty="0" smtClean="0"/>
              <a:t> </a:t>
            </a:r>
            <a:r>
              <a:rPr lang="en-US" sz="2800" dirty="0" err="1" smtClean="0"/>
              <a:t>visi</a:t>
            </a:r>
            <a:r>
              <a:rPr lang="en-US" sz="2800" dirty="0" smtClean="0"/>
              <a:t> </a:t>
            </a:r>
            <a:r>
              <a:rPr lang="en-US" sz="2800" dirty="0" err="1" smtClean="0"/>
              <a:t>serta</a:t>
            </a:r>
            <a:r>
              <a:rPr lang="en-US" sz="2800" dirty="0" smtClean="0"/>
              <a:t> </a:t>
            </a:r>
            <a:r>
              <a:rPr lang="en-US" sz="2800" dirty="0" err="1" smtClean="0"/>
              <a:t>kepedulian</a:t>
            </a:r>
            <a:r>
              <a:rPr lang="en-US" sz="2800" dirty="0" smtClean="0"/>
              <a:t> yang </a:t>
            </a:r>
            <a:r>
              <a:rPr lang="en-US" sz="2800" dirty="0" err="1" smtClean="0"/>
              <a:t>sama</a:t>
            </a:r>
            <a:r>
              <a:rPr lang="en-US" sz="2800" dirty="0" smtClean="0"/>
              <a:t>, </a:t>
            </a:r>
            <a:r>
              <a:rPr lang="en-US" sz="2800" dirty="0" err="1" smtClean="0"/>
              <a:t>dan</a:t>
            </a:r>
            <a:r>
              <a:rPr lang="en-US" sz="2800" dirty="0" smtClean="0"/>
              <a:t> </a:t>
            </a:r>
            <a:r>
              <a:rPr lang="en-US" sz="2800" dirty="0" err="1" smtClean="0"/>
              <a:t>pemberdayaan</a:t>
            </a:r>
            <a:r>
              <a:rPr lang="en-US" sz="2800" dirty="0" smtClean="0"/>
              <a:t> </a:t>
            </a:r>
            <a:r>
              <a:rPr lang="en-US" sz="2800" dirty="0" err="1" smtClean="0"/>
              <a:t>para</a:t>
            </a:r>
            <a:r>
              <a:rPr lang="en-US" sz="2800" dirty="0" smtClean="0"/>
              <a:t> alumni </a:t>
            </a:r>
            <a:r>
              <a:rPr lang="en-US" sz="2800" dirty="0" err="1" smtClean="0"/>
              <a:t>dalam</a:t>
            </a:r>
            <a:r>
              <a:rPr lang="en-US" sz="2800" dirty="0" smtClean="0"/>
              <a:t> </a:t>
            </a:r>
            <a:r>
              <a:rPr lang="en-US" sz="2800" dirty="0" err="1" smtClean="0"/>
              <a:t>pengembangan</a:t>
            </a:r>
            <a:r>
              <a:rPr lang="en-US" sz="2800" dirty="0" smtClean="0"/>
              <a:t> </a:t>
            </a:r>
            <a:r>
              <a:rPr lang="en-US" sz="2800" dirty="0" err="1" smtClean="0"/>
              <a:t>keterlibatan</a:t>
            </a:r>
            <a:r>
              <a:rPr lang="en-US" sz="2800" dirty="0" smtClean="0"/>
              <a:t> </a:t>
            </a:r>
            <a:r>
              <a:rPr lang="en-US" sz="2800" dirty="0" err="1" smtClean="0"/>
              <a:t>nyata</a:t>
            </a:r>
            <a:r>
              <a:rPr lang="en-US" sz="2800" dirty="0" smtClean="0"/>
              <a:t> </a:t>
            </a:r>
            <a:r>
              <a:rPr lang="en-US" sz="2800" dirty="0" err="1" smtClean="0"/>
              <a:t>di</a:t>
            </a:r>
            <a:r>
              <a:rPr lang="en-US" sz="2800" dirty="0" smtClean="0"/>
              <a:t> </a:t>
            </a:r>
            <a:r>
              <a:rPr lang="en-US" sz="2800" dirty="0" err="1" smtClean="0"/>
              <a:t>tengah</a:t>
            </a:r>
            <a:r>
              <a:rPr lang="en-US" sz="2800" dirty="0" smtClean="0"/>
              <a:t> </a:t>
            </a:r>
            <a:r>
              <a:rPr lang="en-US" sz="2800" dirty="0" err="1" smtClean="0"/>
              <a:t>masyarakat</a:t>
            </a:r>
            <a:r>
              <a:rPr lang="en-US" sz="2800" dirty="0" smtClean="0"/>
              <a:t>.  </a:t>
            </a:r>
            <a:endParaRPr lang="id-ID"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Program Pendidikan </a:t>
            </a:r>
            <a:endParaRPr lang="id-ID" dirty="0"/>
          </a:p>
        </p:txBody>
      </p:sp>
      <p:sp>
        <p:nvSpPr>
          <p:cNvPr id="8" name="Content Placeholder 7"/>
          <p:cNvSpPr>
            <a:spLocks noGrp="1"/>
          </p:cNvSpPr>
          <p:nvPr>
            <p:ph sz="quarter" idx="2"/>
          </p:nvPr>
        </p:nvSpPr>
        <p:spPr>
          <a:xfrm>
            <a:off x="395536" y="1844824"/>
            <a:ext cx="8748464" cy="4174976"/>
          </a:xfrm>
        </p:spPr>
        <p:txBody>
          <a:bodyPr>
            <a:normAutofit/>
          </a:bodyPr>
          <a:lstStyle/>
          <a:p>
            <a:r>
              <a:rPr lang="id-ID" dirty="0" smtClean="0"/>
              <a:t>Program Sarjana diselenggarakan dalam waktu 8 semester, jumlah sks 144 sks.</a:t>
            </a:r>
          </a:p>
          <a:p>
            <a:r>
              <a:rPr lang="id-ID" dirty="0" smtClean="0"/>
              <a:t>Target penyelesaian studi: 10 semester</a:t>
            </a:r>
          </a:p>
          <a:p>
            <a:r>
              <a:rPr lang="id-ID" dirty="0" smtClean="0"/>
              <a:t>Permohonan ijin perpanjangan studi:</a:t>
            </a:r>
          </a:p>
          <a:p>
            <a:pPr lvl="1"/>
            <a:r>
              <a:rPr lang="id-ID" dirty="0" smtClean="0"/>
              <a:t>Semester 11 dan 12 </a:t>
            </a:r>
            <a:r>
              <a:rPr lang="id-ID" dirty="0" smtClean="0">
                <a:sym typeface="Wingdings" pitchFamily="2" charset="2"/>
              </a:rPr>
              <a:t> diajukan kepada Kaprodi</a:t>
            </a:r>
          </a:p>
          <a:p>
            <a:pPr lvl="1"/>
            <a:r>
              <a:rPr lang="id-ID" dirty="0" smtClean="0">
                <a:sym typeface="Wingdings" pitchFamily="2" charset="2"/>
              </a:rPr>
              <a:t>Semester 13 dan 14  diajukan kepada Dekan</a:t>
            </a:r>
          </a:p>
          <a:p>
            <a:r>
              <a:rPr lang="id-ID" dirty="0" smtClean="0">
                <a:sym typeface="Wingdings" pitchFamily="2" charset="2"/>
              </a:rPr>
              <a:t>Jika melebihi 14 semester  Surat Pemutusan Studi dikeluarkan Rektor</a:t>
            </a:r>
            <a:endParaRPr lang="id-ID" dirty="0" smtClean="0"/>
          </a:p>
          <a:p>
            <a:endParaRPr lang="id-ID" dirty="0" smtClean="0"/>
          </a:p>
          <a:p>
            <a:pPr lvl="1"/>
            <a:endParaRPr lang="id-ID"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Program Pendidikan: Agenda Penting</a:t>
            </a:r>
            <a:endParaRPr lang="id-ID" dirty="0"/>
          </a:p>
        </p:txBody>
      </p:sp>
      <p:sp>
        <p:nvSpPr>
          <p:cNvPr id="8" name="Content Placeholder 7"/>
          <p:cNvSpPr>
            <a:spLocks noGrp="1"/>
          </p:cNvSpPr>
          <p:nvPr>
            <p:ph sz="quarter" idx="2"/>
          </p:nvPr>
        </p:nvSpPr>
        <p:spPr>
          <a:xfrm>
            <a:off x="35496" y="1844824"/>
            <a:ext cx="9217024" cy="4174976"/>
          </a:xfrm>
        </p:spPr>
        <p:txBody>
          <a:bodyPr>
            <a:normAutofit/>
          </a:bodyPr>
          <a:lstStyle/>
          <a:p>
            <a:endParaRPr lang="id-ID" dirty="0" smtClean="0"/>
          </a:p>
          <a:p>
            <a:pPr lvl="1"/>
            <a:endParaRPr lang="id-ID" dirty="0"/>
          </a:p>
        </p:txBody>
      </p:sp>
      <p:graphicFrame>
        <p:nvGraphicFramePr>
          <p:cNvPr id="4" name="Table 3"/>
          <p:cNvGraphicFramePr>
            <a:graphicFrameLocks noGrp="1"/>
          </p:cNvGraphicFramePr>
          <p:nvPr/>
        </p:nvGraphicFramePr>
        <p:xfrm>
          <a:off x="1043608" y="1844824"/>
          <a:ext cx="7632848" cy="3688080"/>
        </p:xfrm>
        <a:graphic>
          <a:graphicData uri="http://schemas.openxmlformats.org/drawingml/2006/table">
            <a:tbl>
              <a:tblPr firstRow="1" bandRow="1">
                <a:tableStyleId>{5C22544A-7EE6-4342-B048-85BDC9FD1C3A}</a:tableStyleId>
              </a:tblPr>
              <a:tblGrid>
                <a:gridCol w="1800200"/>
                <a:gridCol w="5832648"/>
              </a:tblGrid>
              <a:tr h="370840">
                <a:tc>
                  <a:txBody>
                    <a:bodyPr/>
                    <a:lstStyle/>
                    <a:p>
                      <a:pPr algn="ctr"/>
                      <a:r>
                        <a:rPr lang="id-ID" sz="2000" dirty="0" smtClean="0"/>
                        <a:t>WAKTU</a:t>
                      </a:r>
                      <a:endParaRPr lang="id-ID" sz="2000" dirty="0"/>
                    </a:p>
                  </a:txBody>
                  <a:tcPr/>
                </a:tc>
                <a:tc>
                  <a:txBody>
                    <a:bodyPr/>
                    <a:lstStyle/>
                    <a:p>
                      <a:pPr algn="ctr"/>
                      <a:r>
                        <a:rPr lang="id-ID" sz="2000" dirty="0" smtClean="0"/>
                        <a:t>EVENT</a:t>
                      </a:r>
                      <a:endParaRPr lang="id-ID" sz="2000" dirty="0"/>
                    </a:p>
                  </a:txBody>
                  <a:tcPr/>
                </a:tc>
              </a:tr>
              <a:tr h="370840">
                <a:tc>
                  <a:txBody>
                    <a:bodyPr/>
                    <a:lstStyle/>
                    <a:p>
                      <a:r>
                        <a:rPr lang="id-ID" sz="2000" dirty="0" smtClean="0"/>
                        <a:t>Semester I</a:t>
                      </a:r>
                      <a:endParaRPr lang="id-ID" sz="2000" dirty="0"/>
                    </a:p>
                  </a:txBody>
                  <a:tcPr/>
                </a:tc>
                <a:tc>
                  <a:txBody>
                    <a:bodyPr/>
                    <a:lstStyle/>
                    <a:p>
                      <a:r>
                        <a:rPr lang="id-ID" sz="2000" dirty="0" smtClean="0"/>
                        <a:t>Inisiasi  Mahasiswa Baru Sanata Dharma (INSADHA)</a:t>
                      </a:r>
                      <a:endParaRPr lang="id-ID" sz="2000" dirty="0"/>
                    </a:p>
                  </a:txBody>
                  <a:tcPr/>
                </a:tc>
              </a:tr>
              <a:tr h="370840">
                <a:tc>
                  <a:txBody>
                    <a:bodyPr/>
                    <a:lstStyle/>
                    <a:p>
                      <a:endParaRPr lang="id-ID" sz="200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000" dirty="0" smtClean="0"/>
                        <a:t>Program Inisisasi Mahasiswa Baru FST (PINISSI)</a:t>
                      </a:r>
                    </a:p>
                  </a:txBody>
                  <a:tcPr/>
                </a:tc>
              </a:tr>
              <a:tr h="370840">
                <a:tc>
                  <a:txBody>
                    <a:bodyPr/>
                    <a:lstStyle/>
                    <a:p>
                      <a:r>
                        <a:rPr lang="id-ID" sz="2000" dirty="0" smtClean="0"/>
                        <a:t>Semester II</a:t>
                      </a:r>
                      <a:endParaRPr lang="id-ID"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000" dirty="0" smtClean="0"/>
                        <a:t>Program Pengembangan Kepribadian</a:t>
                      </a:r>
                      <a:r>
                        <a:rPr lang="id-ID" sz="2000" baseline="0" dirty="0" smtClean="0"/>
                        <a:t> Mahasiswa (PPKM) I</a:t>
                      </a:r>
                      <a:endParaRPr lang="id-ID" sz="2000" dirty="0" smtClean="0"/>
                    </a:p>
                  </a:txBody>
                  <a:tcPr/>
                </a:tc>
              </a:tr>
              <a:tr h="370840">
                <a:tc>
                  <a:txBody>
                    <a:bodyPr/>
                    <a:lstStyle/>
                    <a:p>
                      <a:r>
                        <a:rPr lang="id-ID" sz="2000" dirty="0" smtClean="0"/>
                        <a:t>Semester III</a:t>
                      </a:r>
                      <a:endParaRPr lang="id-ID"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000" dirty="0" smtClean="0"/>
                        <a:t>Weekend</a:t>
                      </a:r>
                      <a:r>
                        <a:rPr lang="id-ID" sz="2000" baseline="0" dirty="0" smtClean="0"/>
                        <a:t> Moral</a:t>
                      </a:r>
                      <a:endParaRPr lang="id-ID" sz="2000" dirty="0" smtClean="0"/>
                    </a:p>
                  </a:txBody>
                  <a:tcPr/>
                </a:tc>
              </a:tr>
              <a:tr h="370840">
                <a:tc>
                  <a:txBody>
                    <a:bodyPr/>
                    <a:lstStyle/>
                    <a:p>
                      <a:r>
                        <a:rPr lang="id-ID" sz="2000" dirty="0" smtClean="0"/>
                        <a:t>Semester</a:t>
                      </a:r>
                      <a:r>
                        <a:rPr lang="id-ID" sz="2000" baseline="0" dirty="0" smtClean="0"/>
                        <a:t> IV</a:t>
                      </a:r>
                      <a:endParaRPr lang="id-ID"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000" dirty="0" smtClean="0"/>
                        <a:t>Evaluasi Sisip Program</a:t>
                      </a:r>
                    </a:p>
                    <a:p>
                      <a:pPr marL="0" marR="0" indent="0" algn="l" defTabSz="914400" rtl="0" eaLnBrk="1" fontAlgn="auto" latinLnBrk="0" hangingPunct="1">
                        <a:lnSpc>
                          <a:spcPct val="100000"/>
                        </a:lnSpc>
                        <a:spcBef>
                          <a:spcPts val="0"/>
                        </a:spcBef>
                        <a:spcAft>
                          <a:spcPts val="0"/>
                        </a:spcAft>
                        <a:buClrTx/>
                        <a:buSzTx/>
                        <a:buFontTx/>
                        <a:buNone/>
                        <a:tabLst/>
                        <a:defRPr/>
                      </a:pPr>
                      <a:r>
                        <a:rPr lang="id-ID" sz="2000" dirty="0" smtClean="0"/>
                        <a:t>Program Pengembangan Kepribadian</a:t>
                      </a:r>
                      <a:r>
                        <a:rPr lang="id-ID" sz="2000" baseline="0" dirty="0" smtClean="0"/>
                        <a:t> Mahasiswa (PPKM) II</a:t>
                      </a:r>
                      <a:endParaRPr lang="id-ID" sz="2000" dirty="0" smtClean="0"/>
                    </a:p>
                  </a:txBody>
                  <a:tcPr/>
                </a:tc>
              </a:tr>
              <a:tr h="370840">
                <a:tc>
                  <a:txBody>
                    <a:bodyPr/>
                    <a:lstStyle/>
                    <a:p>
                      <a:r>
                        <a:rPr lang="id-ID" sz="2000" dirty="0" smtClean="0"/>
                        <a:t>Semester</a:t>
                      </a:r>
                      <a:r>
                        <a:rPr lang="id-ID" sz="2000" baseline="0" dirty="0" smtClean="0"/>
                        <a:t> VI</a:t>
                      </a:r>
                      <a:endParaRPr lang="id-ID"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000" dirty="0" smtClean="0"/>
                        <a:t>Kerja</a:t>
                      </a:r>
                      <a:r>
                        <a:rPr lang="id-ID" sz="2000" baseline="0" dirty="0" smtClean="0"/>
                        <a:t> Praktek, Kuliah Kerja Nyata (KKN)</a:t>
                      </a:r>
                      <a:endParaRPr lang="id-ID" sz="2000" dirty="0" smtClean="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Program Pendidikan </a:t>
            </a:r>
            <a:endParaRPr lang="id-ID" dirty="0"/>
          </a:p>
        </p:txBody>
      </p:sp>
      <p:sp>
        <p:nvSpPr>
          <p:cNvPr id="8" name="Content Placeholder 7"/>
          <p:cNvSpPr>
            <a:spLocks noGrp="1"/>
          </p:cNvSpPr>
          <p:nvPr>
            <p:ph sz="quarter" idx="2"/>
          </p:nvPr>
        </p:nvSpPr>
        <p:spPr>
          <a:xfrm>
            <a:off x="395536" y="1844824"/>
            <a:ext cx="8748464" cy="4174976"/>
          </a:xfrm>
        </p:spPr>
        <p:txBody>
          <a:bodyPr>
            <a:normAutofit/>
          </a:bodyPr>
          <a:lstStyle/>
          <a:p>
            <a:r>
              <a:rPr lang="id-ID" dirty="0" smtClean="0"/>
              <a:t>Kelompok matakuliah:</a:t>
            </a:r>
          </a:p>
          <a:p>
            <a:pPr lvl="1"/>
            <a:r>
              <a:rPr lang="id-ID" dirty="0" smtClean="0"/>
              <a:t>Wajib program studi</a:t>
            </a:r>
          </a:p>
          <a:p>
            <a:pPr lvl="1"/>
            <a:r>
              <a:rPr lang="id-ID" dirty="0" smtClean="0"/>
              <a:t>Wajib peminatan</a:t>
            </a:r>
          </a:p>
          <a:p>
            <a:pPr lvl="1"/>
            <a:r>
              <a:rPr lang="id-ID" dirty="0" smtClean="0"/>
              <a:t>Pilihan</a:t>
            </a:r>
          </a:p>
          <a:p>
            <a:r>
              <a:rPr lang="id-ID" dirty="0" smtClean="0"/>
              <a:t>Perkuliahan 1 semester (16-19 minggu)</a:t>
            </a:r>
          </a:p>
          <a:p>
            <a:r>
              <a:rPr lang="id-ID" dirty="0" smtClean="0"/>
              <a:t>1 sks = 50 menit tatap muka + 50 menit belajar terstruktur + 50 menit belajar mandiri</a:t>
            </a:r>
          </a:p>
          <a:p>
            <a:pPr lvl="1"/>
            <a:endParaRPr lang="id-ID"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Program Pendidikan </a:t>
            </a:r>
            <a:endParaRPr lang="id-ID" dirty="0"/>
          </a:p>
        </p:txBody>
      </p:sp>
      <p:sp>
        <p:nvSpPr>
          <p:cNvPr id="8" name="Content Placeholder 7"/>
          <p:cNvSpPr>
            <a:spLocks noGrp="1"/>
          </p:cNvSpPr>
          <p:nvPr>
            <p:ph sz="quarter" idx="2"/>
          </p:nvPr>
        </p:nvSpPr>
        <p:spPr>
          <a:xfrm>
            <a:off x="395536" y="1628800"/>
            <a:ext cx="8748464" cy="4536504"/>
          </a:xfrm>
        </p:spPr>
        <p:txBody>
          <a:bodyPr>
            <a:normAutofit fontScale="92500" lnSpcReduction="20000"/>
          </a:bodyPr>
          <a:lstStyle/>
          <a:p>
            <a:r>
              <a:rPr lang="id-ID" dirty="0" smtClean="0"/>
              <a:t>Jumlah sks yang boleh diambil mahasiswa:</a:t>
            </a:r>
          </a:p>
          <a:p>
            <a:pPr lvl="1"/>
            <a:endParaRPr lang="id-ID" dirty="0" smtClean="0"/>
          </a:p>
          <a:p>
            <a:pPr lvl="1"/>
            <a:endParaRPr lang="id-ID" dirty="0" smtClean="0"/>
          </a:p>
          <a:p>
            <a:pPr lvl="1"/>
            <a:endParaRPr lang="id-ID" dirty="0" smtClean="0"/>
          </a:p>
          <a:p>
            <a:pPr lvl="1">
              <a:buNone/>
            </a:pPr>
            <a:endParaRPr lang="id-ID" dirty="0" smtClean="0"/>
          </a:p>
          <a:p>
            <a:pPr lvl="1">
              <a:buNone/>
            </a:pPr>
            <a:endParaRPr lang="id-ID" dirty="0" smtClean="0"/>
          </a:p>
          <a:p>
            <a:r>
              <a:rPr lang="id-ID" dirty="0" smtClean="0"/>
              <a:t>Berlaku prasyarat pada beberapa matakuliah</a:t>
            </a:r>
          </a:p>
          <a:p>
            <a:r>
              <a:rPr lang="id-ID" dirty="0" smtClean="0"/>
              <a:t>Mahasiswa wajib mengikuti perkuliahan sekurang-kurannya 75% dari jumlah jam pertemuan nyata selama 1 semester.</a:t>
            </a:r>
          </a:p>
          <a:p>
            <a:r>
              <a:rPr lang="id-ID" dirty="0" smtClean="0"/>
              <a:t>Jika tidak memenuhi 75% </a:t>
            </a:r>
            <a:r>
              <a:rPr lang="id-ID" dirty="0" smtClean="0">
                <a:sym typeface="Wingdings" pitchFamily="2" charset="2"/>
              </a:rPr>
              <a:t> nilai F &amp; tidak boleh remidi</a:t>
            </a:r>
            <a:endParaRPr lang="id-ID" dirty="0"/>
          </a:p>
        </p:txBody>
      </p:sp>
      <p:graphicFrame>
        <p:nvGraphicFramePr>
          <p:cNvPr id="4" name="Table 3"/>
          <p:cNvGraphicFramePr>
            <a:graphicFrameLocks noGrp="1"/>
          </p:cNvGraphicFramePr>
          <p:nvPr/>
        </p:nvGraphicFramePr>
        <p:xfrm>
          <a:off x="1259632" y="2276872"/>
          <a:ext cx="6096000" cy="1483360"/>
        </p:xfrm>
        <a:graphic>
          <a:graphicData uri="http://schemas.openxmlformats.org/drawingml/2006/table">
            <a:tbl>
              <a:tblPr firstRow="1" bandRow="1">
                <a:tableStyleId>{5C22544A-7EE6-4342-B048-85BDC9FD1C3A}</a:tableStyleId>
              </a:tblPr>
              <a:tblGrid>
                <a:gridCol w="3048000"/>
                <a:gridCol w="3048000"/>
              </a:tblGrid>
              <a:tr h="370840">
                <a:tc>
                  <a:txBody>
                    <a:bodyPr/>
                    <a:lstStyle/>
                    <a:p>
                      <a:pPr algn="ctr"/>
                      <a:r>
                        <a:rPr lang="id-ID" dirty="0" smtClean="0"/>
                        <a:t>IPS</a:t>
                      </a:r>
                      <a:endParaRPr lang="id-ID" dirty="0"/>
                    </a:p>
                  </a:txBody>
                  <a:tcPr/>
                </a:tc>
                <a:tc>
                  <a:txBody>
                    <a:bodyPr/>
                    <a:lstStyle/>
                    <a:p>
                      <a:pPr algn="ctr"/>
                      <a:r>
                        <a:rPr lang="id-ID" dirty="0" smtClean="0"/>
                        <a:t>Sks</a:t>
                      </a:r>
                      <a:r>
                        <a:rPr lang="id-ID" baseline="0" dirty="0" smtClean="0"/>
                        <a:t> Maksimal</a:t>
                      </a:r>
                      <a:endParaRPr lang="id-ID" dirty="0"/>
                    </a:p>
                  </a:txBody>
                  <a:tcPr/>
                </a:tc>
              </a:tr>
              <a:tr h="370840">
                <a:tc>
                  <a:txBody>
                    <a:bodyPr/>
                    <a:lstStyle/>
                    <a:p>
                      <a:r>
                        <a:rPr lang="id-ID" dirty="0" smtClean="0"/>
                        <a:t>&gt;= 3,00</a:t>
                      </a:r>
                      <a:endParaRPr lang="id-ID" dirty="0"/>
                    </a:p>
                  </a:txBody>
                  <a:tcPr/>
                </a:tc>
                <a:tc>
                  <a:txBody>
                    <a:bodyPr/>
                    <a:lstStyle/>
                    <a:p>
                      <a:r>
                        <a:rPr lang="id-ID" dirty="0" smtClean="0"/>
                        <a:t>24</a:t>
                      </a:r>
                      <a:endParaRPr lang="id-ID" dirty="0"/>
                    </a:p>
                  </a:txBody>
                  <a:tcPr/>
                </a:tc>
              </a:tr>
              <a:tr h="370840">
                <a:tc>
                  <a:txBody>
                    <a:bodyPr/>
                    <a:lstStyle/>
                    <a:p>
                      <a:r>
                        <a:rPr lang="id-ID" dirty="0" smtClean="0"/>
                        <a:t>2,5 – 2,99</a:t>
                      </a:r>
                      <a:endParaRPr lang="id-ID" dirty="0"/>
                    </a:p>
                  </a:txBody>
                  <a:tcPr/>
                </a:tc>
                <a:tc>
                  <a:txBody>
                    <a:bodyPr/>
                    <a:lstStyle/>
                    <a:p>
                      <a:r>
                        <a:rPr lang="id-ID" dirty="0" smtClean="0"/>
                        <a:t>22</a:t>
                      </a:r>
                      <a:endParaRPr lang="id-ID" dirty="0"/>
                    </a:p>
                  </a:txBody>
                  <a:tcPr/>
                </a:tc>
              </a:tr>
              <a:tr h="370840">
                <a:tc>
                  <a:txBody>
                    <a:bodyPr/>
                    <a:lstStyle/>
                    <a:p>
                      <a:r>
                        <a:rPr lang="id-ID" dirty="0" smtClean="0"/>
                        <a:t>&lt; 2,5</a:t>
                      </a:r>
                      <a:endParaRPr lang="id-ID" dirty="0"/>
                    </a:p>
                  </a:txBody>
                  <a:tcPr/>
                </a:tc>
                <a:tc>
                  <a:txBody>
                    <a:bodyPr/>
                    <a:lstStyle/>
                    <a:p>
                      <a:r>
                        <a:rPr lang="id-ID" dirty="0" smtClean="0"/>
                        <a:t>20</a:t>
                      </a:r>
                      <a:endParaRPr lang="id-ID"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Program Pendidikan </a:t>
            </a:r>
            <a:endParaRPr lang="id-ID" dirty="0"/>
          </a:p>
        </p:txBody>
      </p:sp>
      <p:sp>
        <p:nvSpPr>
          <p:cNvPr id="8" name="Content Placeholder 7"/>
          <p:cNvSpPr>
            <a:spLocks noGrp="1"/>
          </p:cNvSpPr>
          <p:nvPr>
            <p:ph sz="quarter" idx="2"/>
          </p:nvPr>
        </p:nvSpPr>
        <p:spPr>
          <a:xfrm>
            <a:off x="395536" y="1628800"/>
            <a:ext cx="8748464" cy="4536504"/>
          </a:xfrm>
        </p:spPr>
        <p:txBody>
          <a:bodyPr>
            <a:normAutofit/>
          </a:bodyPr>
          <a:lstStyle/>
          <a:p>
            <a:r>
              <a:rPr lang="id-ID" sz="3200" dirty="0" smtClean="0"/>
              <a:t>Mahasiswa wajib mengikuti kegiatan pengembangan </a:t>
            </a:r>
            <a:r>
              <a:rPr lang="id-ID" sz="3200" i="1" dirty="0" smtClean="0"/>
              <a:t>softskills</a:t>
            </a:r>
            <a:r>
              <a:rPr lang="id-ID" sz="3200" dirty="0" smtClean="0"/>
              <a:t> yang diselenggarakan prodi, fakultas, universitas dan memiliki aktivitas untuk mengembangkan </a:t>
            </a:r>
            <a:r>
              <a:rPr lang="id-ID" sz="3200" i="1" dirty="0" smtClean="0"/>
              <a:t>sofskills</a:t>
            </a:r>
            <a:r>
              <a:rPr lang="id-ID" sz="3200" dirty="0" smtClean="0"/>
              <a:t> di dalam/luar kampus </a:t>
            </a:r>
            <a:r>
              <a:rPr lang="id-ID" sz="3200" dirty="0" smtClean="0">
                <a:sym typeface="Wingdings" pitchFamily="2" charset="2"/>
              </a:rPr>
              <a:t> mendapat poin.</a:t>
            </a:r>
            <a:endParaRPr lang="id-ID" sz="3200" dirty="0" smtClean="0"/>
          </a:p>
          <a:p>
            <a:r>
              <a:rPr lang="id-ID" sz="3200" dirty="0" smtClean="0"/>
              <a:t>Syarat yudisium: mencapai minimal 10 poin satuan </a:t>
            </a:r>
            <a:r>
              <a:rPr lang="id-ID" sz="3200" i="1" dirty="0" smtClean="0"/>
              <a:t>sofskills</a:t>
            </a:r>
            <a:r>
              <a:rPr lang="id-ID" sz="3200" dirty="0" smtClean="0"/>
              <a:t>. </a:t>
            </a:r>
          </a:p>
          <a:p>
            <a:endParaRPr lang="id-ID" sz="3200"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Evaluasi Hasil Belajar</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2600" dirty="0" smtClean="0"/>
              <a:t>Evaluasi hasil belajar dilakukan melalui:</a:t>
            </a:r>
          </a:p>
          <a:p>
            <a:pPr lvl="1"/>
            <a:r>
              <a:rPr lang="id-ID" dirty="0" smtClean="0"/>
              <a:t>Ujian-ujian</a:t>
            </a:r>
          </a:p>
          <a:p>
            <a:pPr lvl="1"/>
            <a:r>
              <a:rPr lang="id-ID" dirty="0" smtClean="0"/>
              <a:t>Pemberian tugas</a:t>
            </a:r>
          </a:p>
          <a:p>
            <a:r>
              <a:rPr lang="id-ID" sz="2600" dirty="0" smtClean="0"/>
              <a:t>Jenis ujian:</a:t>
            </a:r>
          </a:p>
          <a:p>
            <a:pPr lvl="1"/>
            <a:r>
              <a:rPr lang="id-ID" dirty="0" smtClean="0"/>
              <a:t>Ujian mata kuliah: ujian sisipan, ujian aakhir semester</a:t>
            </a:r>
          </a:p>
          <a:p>
            <a:pPr lvl="1"/>
            <a:r>
              <a:rPr lang="id-ID" dirty="0" smtClean="0"/>
              <a:t>Ujian tugas akhir</a:t>
            </a:r>
          </a:p>
          <a:p>
            <a:r>
              <a:rPr lang="id-ID" dirty="0" smtClean="0"/>
              <a:t>Nilai matakuliah: A (bobot 4), B (bobot 3), C (bobot 2), D (bobot 1), E (bobot 0).</a:t>
            </a:r>
          </a:p>
          <a:p>
            <a:r>
              <a:rPr lang="id-ID" dirty="0" smtClean="0"/>
              <a:t>IP = (sks matakuliah x bobot matakuliah) / jumlah sks yang diambil</a:t>
            </a:r>
          </a:p>
          <a:p>
            <a:pPr lvl="1"/>
            <a:endParaRPr lang="id-ID" dirty="0" smtClean="0"/>
          </a:p>
          <a:p>
            <a:endParaRPr lang="id-ID" sz="2600"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Evaluasi Hasil Belajar</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2800" dirty="0" smtClean="0"/>
              <a:t>Remedi dapat diberikan oleh dosen pada akhir semester untuk mencapai standar minimal </a:t>
            </a:r>
            <a:r>
              <a:rPr lang="id-ID" sz="2800" dirty="0" smtClean="0">
                <a:sym typeface="Wingdings" pitchFamily="2" charset="2"/>
              </a:rPr>
              <a:t> tidak wajib.</a:t>
            </a:r>
          </a:p>
          <a:p>
            <a:r>
              <a:rPr lang="id-ID" sz="2800" dirty="0" smtClean="0">
                <a:sym typeface="Wingdings" pitchFamily="2" charset="2"/>
              </a:rPr>
              <a:t>Mahasiswa dapat mengulang matakuliah dalam batas masa studi yg ditentukan. Nilai akan diambil yang terbaik.</a:t>
            </a:r>
            <a:endParaRPr lang="id-ID" sz="2800" dirty="0" smtClean="0"/>
          </a:p>
          <a:p>
            <a:r>
              <a:rPr lang="id-ID" sz="2800" dirty="0" smtClean="0"/>
              <a:t>Kartu Hasil Studi (KHS) akan dikirimkan kepada orangtua selambatnya 1 bulan setelah UAS </a:t>
            </a:r>
            <a:r>
              <a:rPr lang="id-ID" sz="2800" dirty="0" smtClean="0">
                <a:sym typeface="Wingdings" pitchFamily="2" charset="2"/>
              </a:rPr>
              <a:t> mohon dipastikan alamat yang terdata sudah benar.</a:t>
            </a:r>
          </a:p>
          <a:p>
            <a:endParaRPr lang="id-ID" sz="2800" dirty="0" smtClean="0"/>
          </a:p>
          <a:p>
            <a:pPr lvl="1"/>
            <a:endParaRPr lang="id-ID" sz="2800" dirty="0" smtClean="0"/>
          </a:p>
          <a:p>
            <a:endParaRPr lang="id-ID" sz="2800"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Standar Hasil Belajar Minimal</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endParaRPr lang="id-ID" sz="2600" dirty="0" smtClean="0">
              <a:sym typeface="Wingdings" pitchFamily="2" charset="2"/>
            </a:endParaRPr>
          </a:p>
          <a:p>
            <a:endParaRPr lang="id-ID" sz="2600" dirty="0" smtClean="0"/>
          </a:p>
          <a:p>
            <a:pPr lvl="1"/>
            <a:endParaRPr lang="id-ID" dirty="0" smtClean="0"/>
          </a:p>
          <a:p>
            <a:endParaRPr lang="id-ID" sz="2600" dirty="0" smtClean="0"/>
          </a:p>
        </p:txBody>
      </p:sp>
      <p:graphicFrame>
        <p:nvGraphicFramePr>
          <p:cNvPr id="4" name="Table 3"/>
          <p:cNvGraphicFramePr>
            <a:graphicFrameLocks noGrp="1"/>
          </p:cNvGraphicFramePr>
          <p:nvPr/>
        </p:nvGraphicFramePr>
        <p:xfrm>
          <a:off x="539552" y="1844824"/>
          <a:ext cx="8316417" cy="4176464"/>
        </p:xfrm>
        <a:graphic>
          <a:graphicData uri="http://schemas.openxmlformats.org/drawingml/2006/table">
            <a:tbl>
              <a:tblPr firstRow="1" bandRow="1">
                <a:tableStyleId>{5C22544A-7EE6-4342-B048-85BDC9FD1C3A}</a:tableStyleId>
              </a:tblPr>
              <a:tblGrid>
                <a:gridCol w="1209661"/>
                <a:gridCol w="3175359"/>
                <a:gridCol w="3931397"/>
              </a:tblGrid>
              <a:tr h="522058">
                <a:tc>
                  <a:txBody>
                    <a:bodyPr/>
                    <a:lstStyle/>
                    <a:p>
                      <a:pPr algn="ctr"/>
                      <a:r>
                        <a:rPr lang="id-ID" sz="2400" dirty="0" smtClean="0"/>
                        <a:t>Tahun                    </a:t>
                      </a:r>
                      <a:endParaRPr lang="id-ID" sz="2400" dirty="0"/>
                    </a:p>
                  </a:txBody>
                  <a:tcPr/>
                </a:tc>
                <a:tc>
                  <a:txBody>
                    <a:bodyPr/>
                    <a:lstStyle/>
                    <a:p>
                      <a:pPr algn="ctr"/>
                      <a:r>
                        <a:rPr lang="id-ID" sz="2400" dirty="0" smtClean="0"/>
                        <a:t>Hasil Minimal</a:t>
                      </a:r>
                      <a:endParaRPr lang="id-ID" sz="2400" dirty="0"/>
                    </a:p>
                  </a:txBody>
                  <a:tcPr/>
                </a:tc>
                <a:tc>
                  <a:txBody>
                    <a:bodyPr/>
                    <a:lstStyle/>
                    <a:p>
                      <a:pPr algn="ctr"/>
                      <a:r>
                        <a:rPr lang="id-ID" sz="2400" dirty="0" smtClean="0"/>
                        <a:t>Sanksi</a:t>
                      </a:r>
                      <a:endParaRPr lang="id-ID" sz="2400" dirty="0"/>
                    </a:p>
                  </a:txBody>
                  <a:tcPr/>
                </a:tc>
              </a:tr>
              <a:tr h="522058">
                <a:tc>
                  <a:txBody>
                    <a:bodyPr/>
                    <a:lstStyle/>
                    <a:p>
                      <a:r>
                        <a:rPr lang="id-ID" sz="2400" dirty="0" smtClean="0"/>
                        <a:t>I</a:t>
                      </a:r>
                      <a:endParaRPr lang="id-ID" sz="2400" dirty="0"/>
                    </a:p>
                  </a:txBody>
                  <a:tcPr/>
                </a:tc>
                <a:tc>
                  <a:txBody>
                    <a:bodyPr/>
                    <a:lstStyle/>
                    <a:p>
                      <a:r>
                        <a:rPr lang="id-ID" sz="2400" dirty="0" smtClean="0"/>
                        <a:t>25 sks, IPK &gt;= 2,00</a:t>
                      </a:r>
                      <a:endParaRPr lang="id-ID" sz="2400" dirty="0"/>
                    </a:p>
                  </a:txBody>
                  <a:tcPr/>
                </a:tc>
                <a:tc>
                  <a:txBody>
                    <a:bodyPr/>
                    <a:lstStyle/>
                    <a:p>
                      <a:r>
                        <a:rPr lang="id-ID" sz="2400" dirty="0" smtClean="0"/>
                        <a:t>Peringatan</a:t>
                      </a:r>
                      <a:endParaRPr lang="id-ID" sz="2400" dirty="0"/>
                    </a:p>
                  </a:txBody>
                  <a:tcPr/>
                </a:tc>
              </a:tr>
              <a:tr h="522058">
                <a:tc>
                  <a:txBody>
                    <a:bodyPr/>
                    <a:lstStyle/>
                    <a:p>
                      <a:r>
                        <a:rPr lang="id-ID" sz="2400" dirty="0" smtClean="0"/>
                        <a:t>II</a:t>
                      </a:r>
                      <a:endParaRPr lang="id-ID" sz="2400" dirty="0"/>
                    </a:p>
                  </a:txBody>
                  <a:tcPr/>
                </a:tc>
                <a:tc>
                  <a:txBody>
                    <a:bodyPr/>
                    <a:lstStyle/>
                    <a:p>
                      <a:r>
                        <a:rPr lang="id-ID" sz="2400" dirty="0" smtClean="0"/>
                        <a:t>50 sks, IPK &gt;= 2,00</a:t>
                      </a:r>
                      <a:endParaRPr lang="id-ID" sz="2400" dirty="0"/>
                    </a:p>
                  </a:txBody>
                  <a:tcPr/>
                </a:tc>
                <a:tc>
                  <a:txBody>
                    <a:bodyPr/>
                    <a:lstStyle/>
                    <a:p>
                      <a:r>
                        <a:rPr lang="id-ID" sz="2400" dirty="0" smtClean="0"/>
                        <a:t>Sisip program, berhenti studi</a:t>
                      </a:r>
                      <a:endParaRPr lang="id-ID" sz="2400" dirty="0"/>
                    </a:p>
                  </a:txBody>
                  <a:tcPr/>
                </a:tc>
              </a:tr>
              <a:tr h="522058">
                <a:tc>
                  <a:txBody>
                    <a:bodyPr/>
                    <a:lstStyle/>
                    <a:p>
                      <a:r>
                        <a:rPr lang="id-ID" sz="2400" dirty="0" smtClean="0"/>
                        <a:t>III</a:t>
                      </a:r>
                      <a:endParaRPr lang="id-ID" sz="2400" dirty="0"/>
                    </a:p>
                  </a:txBody>
                  <a:tcPr/>
                </a:tc>
                <a:tc>
                  <a:txBody>
                    <a:bodyPr/>
                    <a:lstStyle/>
                    <a:p>
                      <a:r>
                        <a:rPr lang="id-ID" sz="2400" dirty="0" smtClean="0"/>
                        <a:t>75 sks,</a:t>
                      </a:r>
                      <a:r>
                        <a:rPr lang="id-ID" sz="2400" baseline="0" dirty="0" smtClean="0"/>
                        <a:t> IPK &gt;= 2,00</a:t>
                      </a:r>
                      <a:endParaRPr lang="id-ID" sz="2400" dirty="0"/>
                    </a:p>
                  </a:txBody>
                  <a:tcPr/>
                </a:tc>
                <a:tc>
                  <a:txBody>
                    <a:bodyPr/>
                    <a:lstStyle/>
                    <a:p>
                      <a:r>
                        <a:rPr lang="id-ID" sz="2400" dirty="0" smtClean="0"/>
                        <a:t>Peringatan</a:t>
                      </a:r>
                      <a:endParaRPr lang="id-ID" sz="2400" dirty="0"/>
                    </a:p>
                  </a:txBody>
                  <a:tcPr/>
                </a:tc>
              </a:tr>
              <a:tr h="522058">
                <a:tc>
                  <a:txBody>
                    <a:bodyPr/>
                    <a:lstStyle/>
                    <a:p>
                      <a:r>
                        <a:rPr lang="id-ID" sz="2400" dirty="0" smtClean="0"/>
                        <a:t>IV</a:t>
                      </a:r>
                      <a:endParaRPr lang="id-ID" sz="2400" dirty="0"/>
                    </a:p>
                  </a:txBody>
                  <a:tcPr/>
                </a:tc>
                <a:tc>
                  <a:txBody>
                    <a:bodyPr/>
                    <a:lstStyle/>
                    <a:p>
                      <a:r>
                        <a:rPr lang="id-ID" sz="2400" dirty="0" smtClean="0"/>
                        <a:t>100 sks, IPK &gt;=2,00</a:t>
                      </a:r>
                      <a:endParaRPr lang="id-ID" sz="2400" dirty="0"/>
                    </a:p>
                  </a:txBody>
                  <a:tcPr/>
                </a:tc>
                <a:tc>
                  <a:txBody>
                    <a:bodyPr/>
                    <a:lstStyle/>
                    <a:p>
                      <a:r>
                        <a:rPr lang="id-ID" sz="2400" dirty="0" smtClean="0"/>
                        <a:t>Peringatan</a:t>
                      </a:r>
                      <a:endParaRPr lang="id-ID" sz="2400" dirty="0"/>
                    </a:p>
                  </a:txBody>
                  <a:tcPr/>
                </a:tc>
              </a:tr>
              <a:tr h="522058">
                <a:tc>
                  <a:txBody>
                    <a:bodyPr/>
                    <a:lstStyle/>
                    <a:p>
                      <a:r>
                        <a:rPr lang="id-ID" sz="2400" dirty="0" smtClean="0"/>
                        <a:t>V</a:t>
                      </a:r>
                      <a:endParaRPr lang="id-ID" sz="2400" dirty="0"/>
                    </a:p>
                  </a:txBody>
                  <a:tcPr/>
                </a:tc>
                <a:tc>
                  <a:txBody>
                    <a:bodyPr/>
                    <a:lstStyle/>
                    <a:p>
                      <a:r>
                        <a:rPr lang="id-ID" sz="2400" dirty="0" smtClean="0"/>
                        <a:t>120 sks, IPK &gt;=2,00</a:t>
                      </a:r>
                      <a:endParaRPr lang="id-ID" sz="2400" dirty="0"/>
                    </a:p>
                  </a:txBody>
                  <a:tcPr/>
                </a:tc>
                <a:tc>
                  <a:txBody>
                    <a:bodyPr/>
                    <a:lstStyle/>
                    <a:p>
                      <a:r>
                        <a:rPr lang="id-ID" sz="2400" dirty="0" smtClean="0"/>
                        <a:t>Tidak</a:t>
                      </a:r>
                      <a:r>
                        <a:rPr lang="id-ID" sz="2400" baseline="0" dirty="0" smtClean="0"/>
                        <a:t> ada perpanjangan studi</a:t>
                      </a:r>
                      <a:endParaRPr lang="id-ID" sz="2400" dirty="0"/>
                    </a:p>
                  </a:txBody>
                  <a:tcPr/>
                </a:tc>
              </a:tr>
              <a:tr h="522058">
                <a:tc>
                  <a:txBody>
                    <a:bodyPr/>
                    <a:lstStyle/>
                    <a:p>
                      <a:r>
                        <a:rPr lang="id-ID" sz="2400" dirty="0" smtClean="0"/>
                        <a:t>VI</a:t>
                      </a:r>
                      <a:endParaRPr lang="id-ID" sz="2400" dirty="0"/>
                    </a:p>
                  </a:txBody>
                  <a:tcPr/>
                </a:tc>
                <a:tc>
                  <a:txBody>
                    <a:bodyPr/>
                    <a:lstStyle/>
                    <a:p>
                      <a:r>
                        <a:rPr lang="id-ID" sz="2400" dirty="0" smtClean="0"/>
                        <a:t>138 sks, IPK &gt;=2,00</a:t>
                      </a:r>
                      <a:endParaRPr lang="id-ID"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dirty="0" smtClean="0"/>
                        <a:t>Tidak</a:t>
                      </a:r>
                      <a:r>
                        <a:rPr lang="id-ID" sz="2400" baseline="0" dirty="0" smtClean="0"/>
                        <a:t> ada perpanjangan studi</a:t>
                      </a:r>
                      <a:endParaRPr lang="id-ID" sz="2400" dirty="0" smtClean="0"/>
                    </a:p>
                  </a:txBody>
                  <a:tcPr/>
                </a:tc>
              </a:tr>
              <a:tr h="522058">
                <a:tc>
                  <a:txBody>
                    <a:bodyPr/>
                    <a:lstStyle/>
                    <a:p>
                      <a:r>
                        <a:rPr lang="id-ID" sz="2400" dirty="0" smtClean="0"/>
                        <a:t>VII</a:t>
                      </a:r>
                      <a:endParaRPr lang="id-ID" sz="2400" dirty="0"/>
                    </a:p>
                  </a:txBody>
                  <a:tcPr/>
                </a:tc>
                <a:tc>
                  <a:txBody>
                    <a:bodyPr/>
                    <a:lstStyle/>
                    <a:p>
                      <a:r>
                        <a:rPr lang="id-ID" sz="2400" dirty="0" smtClean="0"/>
                        <a:t>144 sks, IPK &gt;=2,00</a:t>
                      </a:r>
                      <a:endParaRPr lang="id-ID"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dirty="0" smtClean="0"/>
                        <a:t>Berhenti studi</a:t>
                      </a:r>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Evaluasi Sisip Program</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2600" dirty="0" smtClean="0"/>
              <a:t>Dilakukan pada akhir semester 4 untuk menentukan apakah mahasiswa boleh melanjutkan studi atau harus meninggalkan program studi.</a:t>
            </a:r>
          </a:p>
          <a:p>
            <a:r>
              <a:rPr lang="id-ID" sz="2600" dirty="0" smtClean="0"/>
              <a:t>Ketentuan: Mahasiswa dapat melanjutkan studinya bila pada akhir semester 4 dapat mencapai:</a:t>
            </a:r>
          </a:p>
          <a:p>
            <a:pPr lvl="1"/>
            <a:r>
              <a:rPr lang="id-ID" sz="2300" dirty="0" smtClean="0"/>
              <a:t>Minimal 50 sks</a:t>
            </a:r>
          </a:p>
          <a:p>
            <a:pPr lvl="1"/>
            <a:r>
              <a:rPr lang="id-ID" sz="2300" dirty="0" smtClean="0"/>
              <a:t>IPK minimal 2,00</a:t>
            </a:r>
          </a:p>
          <a:p>
            <a:pPr lvl="1"/>
            <a:r>
              <a:rPr lang="id-ID" sz="2300" dirty="0" smtClean="0"/>
              <a:t>Jumlah nilai D maksimal 15% dari 50 sks.</a:t>
            </a:r>
          </a:p>
          <a:p>
            <a:r>
              <a:rPr lang="id-ID" dirty="0" smtClean="0"/>
              <a:t>Mahasiswa yang tidak memenuhi syarat sisip program akan diberikan Surat Pemutusan Studi (drop out) oleh Rektor.</a:t>
            </a:r>
          </a:p>
          <a:p>
            <a:endParaRPr lang="id-ID" sz="26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Administrasi Akademik: Daftar Ulang</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3200" dirty="0" smtClean="0"/>
              <a:t>Dilakukan pada setiap awal semester dalam waktu yang ditentukan oleh universitas.</a:t>
            </a:r>
          </a:p>
          <a:p>
            <a:r>
              <a:rPr lang="id-ID" sz="3200" dirty="0" smtClean="0"/>
              <a:t>Dilakukan di Biro Administrasi Akademik.</a:t>
            </a:r>
          </a:p>
          <a:p>
            <a:r>
              <a:rPr lang="id-ID" sz="3200" dirty="0" smtClean="0"/>
              <a:t>Jika mahasiswa berhalangan mendaftar ulang dalam waktu yang telah ditentukan, dapat memberikan kuasa kepada orang lain dengan menggunakan surat kuasa.</a:t>
            </a:r>
          </a:p>
          <a:p>
            <a:r>
              <a:rPr lang="id-ID" sz="3200" dirty="0" smtClean="0"/>
              <a:t>Pendaftaran ulang di luar jadwal tidak dapat dilayani.</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Administrasi Akademik: Pindah Prodi</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2600" dirty="0" smtClean="0"/>
              <a:t>Mahasiswa yang akan pindah ke prodi lain di lingkungan USD </a:t>
            </a:r>
            <a:r>
              <a:rPr lang="id-ID" sz="2600" b="1" dirty="0" smtClean="0"/>
              <a:t>wajib </a:t>
            </a:r>
            <a:r>
              <a:rPr lang="id-ID" sz="2600" dirty="0" smtClean="0"/>
              <a:t>mengikuti ujian masuk sebagai mahasiswa baru secara reguler dan menyelesaikan semua kewajiban administratif dan akademiknya.</a:t>
            </a:r>
          </a:p>
          <a:p>
            <a:r>
              <a:rPr lang="id-ID" sz="2600" dirty="0" smtClean="0"/>
              <a:t>Sks dan nilai dari prodi asal dapat diperhitungkan di prodi baru melalui proses wawancara.</a:t>
            </a:r>
          </a:p>
          <a:p>
            <a:r>
              <a:rPr lang="id-ID" sz="2600" dirty="0" smtClean="0"/>
              <a:t>Masa studi yang telah ditempuh diperhitungkan sebanding dengan jumlah sks yang diakui.</a:t>
            </a:r>
          </a:p>
          <a:p>
            <a:r>
              <a:rPr lang="id-ID" sz="2600" dirty="0" smtClean="0"/>
              <a:t>Perpindahan intern USD hanya dilakukan pada awal tahun akademik.</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Administrasi Akademik: Pindah PT/Mengundurkan diri</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3200" dirty="0" smtClean="0"/>
              <a:t>Mahasiswa yang akan pindah PT atau mengundurkan diri harus mengajukan permohonan tertulis kepada rektor melalui dekan, dengan melengkapi bukti-bukti:</a:t>
            </a:r>
          </a:p>
          <a:p>
            <a:pPr lvl="1"/>
            <a:r>
              <a:rPr lang="id-ID" sz="2800" dirty="0" smtClean="0"/>
              <a:t>Telah memenuhi semua kewajiban administrasi dan keuangan</a:t>
            </a:r>
          </a:p>
          <a:p>
            <a:pPr lvl="1"/>
            <a:r>
              <a:rPr lang="id-ID" sz="2800" dirty="0" smtClean="0"/>
              <a:t>Bebas pinjaman laoratorium  dan perpustakaan</a:t>
            </a:r>
          </a:p>
          <a:p>
            <a:pPr lvl="1"/>
            <a:r>
              <a:rPr lang="id-ID" sz="2800" dirty="0" smtClean="0"/>
              <a:t>Membayar biaya administasi untuk mendapat transkrip akademik dan surat-surat lain yang diperlukan.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t>Administrasi Akademik: Cuti Studi</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2400" dirty="0" smtClean="0"/>
              <a:t>Permohonan cuti studi dilakukan dalam masa daftar ulang atau selambat-lambatnya 1 bulan dari hari pertama perkuliahan semester tsb.</a:t>
            </a:r>
          </a:p>
          <a:p>
            <a:r>
              <a:rPr lang="id-ID" sz="2400" dirty="0" smtClean="0"/>
              <a:t>Satuan masa cuti studi adl semester. Cuti maksimal 2 semester.</a:t>
            </a:r>
          </a:p>
          <a:p>
            <a:r>
              <a:rPr lang="id-ID" sz="2400" dirty="0" smtClean="0"/>
              <a:t>Masa cuti studi tidak dihitung dalam masa studi.</a:t>
            </a:r>
          </a:p>
          <a:p>
            <a:r>
              <a:rPr lang="id-ID" sz="2400" dirty="0" smtClean="0"/>
              <a:t>Mahasiswa cuti tidak harus membayar biaya UKT dan sks, hanya dikenai biaya administrasi cuti.</a:t>
            </a:r>
          </a:p>
          <a:p>
            <a:r>
              <a:rPr lang="id-ID" sz="2400" dirty="0" smtClean="0"/>
              <a:t>Selama cuti, mahasiswa tidak berhak mendapat layanan akademik.</a:t>
            </a:r>
          </a:p>
          <a:p>
            <a:r>
              <a:rPr lang="id-ID" sz="2400" dirty="0" smtClean="0"/>
              <a:t>Pengubahan status cuti menjadi aktif hanya dapat dilakukan pada masa daftar ulang.</a:t>
            </a:r>
            <a:endParaRPr lang="id-ID" sz="2000"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Administrasi Akademik: Tidak Daftar Ulang</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2400" dirty="0" smtClean="0"/>
              <a:t> Mahasiswa yang lalai tidak melakukan daftar ulang sampai batas waktu yang ditentukan dianggap tidak aktif dan tidak mendapat hak layanan akademik.</a:t>
            </a:r>
          </a:p>
          <a:p>
            <a:r>
              <a:rPr lang="id-ID" sz="2400" dirty="0" smtClean="0"/>
              <a:t>Mahasiswa yg tidak aktif tsb dapat melakukan daftar ulang pada semester berikutnya, dengan kewajiban membayar biaya kuliah dasar dan biaya lain  yang menjadi kewajibannya pada semester yang bersangkutan tidak daftar ulang.</a:t>
            </a:r>
          </a:p>
          <a:p>
            <a:r>
              <a:rPr lang="id-ID" sz="2400" dirty="0" smtClean="0"/>
              <a:t>Masa tidak aktif tetap dihitung dalam masa studi.</a:t>
            </a:r>
          </a:p>
          <a:p>
            <a:r>
              <a:rPr lang="id-ID" sz="2400" dirty="0" smtClean="0"/>
              <a:t>Mahasiswa yang selama 2 semester berturut-turut tidak daftar ulang akan dicabut hak studinya melalui Surat Pemutusan Studi oleh Rektor.</a:t>
            </a:r>
            <a:endParaRPr lang="id-ID" sz="20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Kelulusan dan Wisuda</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2400" dirty="0" smtClean="0"/>
              <a:t>Syarat kelulusan:</a:t>
            </a:r>
          </a:p>
          <a:p>
            <a:pPr lvl="1"/>
            <a:r>
              <a:rPr lang="id-ID" sz="2000" dirty="0" smtClean="0"/>
              <a:t>Sudah menyelesaikan jumlah sks yang ditetapkan prodi (minimal 144 sks), termasuk menyelesaikan tugas akhir</a:t>
            </a:r>
          </a:p>
          <a:p>
            <a:pPr lvl="1"/>
            <a:r>
              <a:rPr lang="id-ID" sz="2000" dirty="0" smtClean="0"/>
              <a:t>IPK minimal 2,00</a:t>
            </a:r>
          </a:p>
          <a:p>
            <a:pPr lvl="1"/>
            <a:r>
              <a:rPr lang="id-ID" sz="2000" dirty="0" smtClean="0"/>
              <a:t>Proporsi nilai D maksimal 15% dari jumlah sks yang ditempuh</a:t>
            </a:r>
          </a:p>
          <a:p>
            <a:pPr lvl="1"/>
            <a:r>
              <a:rPr lang="id-ID" sz="2000" dirty="0" smtClean="0"/>
              <a:t>Tidak ada nilai E</a:t>
            </a:r>
          </a:p>
          <a:p>
            <a:pPr lvl="1"/>
            <a:r>
              <a:rPr lang="id-ID" sz="2000" dirty="0" smtClean="0"/>
              <a:t>Mencapai nilai sekurang-kurangnya C untuk matakuliah wajib universitas</a:t>
            </a:r>
          </a:p>
          <a:p>
            <a:r>
              <a:rPr lang="id-ID" sz="2800" dirty="0" smtClean="0"/>
              <a:t>Predikat kelulusan:</a:t>
            </a:r>
          </a:p>
          <a:p>
            <a:pPr lvl="1"/>
            <a:r>
              <a:rPr lang="id-ID" sz="2400" dirty="0" smtClean="0"/>
              <a:t>IPK 3,51 – 4,00 : Dengan Pujian</a:t>
            </a:r>
          </a:p>
          <a:p>
            <a:pPr lvl="1"/>
            <a:r>
              <a:rPr lang="id-ID" sz="2400" dirty="0" smtClean="0"/>
              <a:t>IPK 2,76 – 3,50 : Sangat Memuaskan</a:t>
            </a:r>
          </a:p>
          <a:p>
            <a:pPr lvl="1"/>
            <a:r>
              <a:rPr lang="id-ID" sz="2400" dirty="0" smtClean="0"/>
              <a:t>IPK 2,00 – 2,75 : Memuaskan</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Kelulusan dan Wisuda</a:t>
            </a:r>
            <a:endParaRPr lang="id-ID" dirty="0"/>
          </a:p>
        </p:txBody>
      </p:sp>
      <p:sp>
        <p:nvSpPr>
          <p:cNvPr id="8" name="Content Placeholder 7"/>
          <p:cNvSpPr>
            <a:spLocks noGrp="1"/>
          </p:cNvSpPr>
          <p:nvPr>
            <p:ph sz="quarter" idx="2"/>
          </p:nvPr>
        </p:nvSpPr>
        <p:spPr>
          <a:xfrm>
            <a:off x="395536" y="1628800"/>
            <a:ext cx="8748464" cy="4536504"/>
          </a:xfrm>
        </p:spPr>
        <p:txBody>
          <a:bodyPr>
            <a:noAutofit/>
          </a:bodyPr>
          <a:lstStyle/>
          <a:p>
            <a:r>
              <a:rPr lang="id-ID" sz="3200" dirty="0" smtClean="0"/>
              <a:t>Wisuda dilaksanakan 2 periode dalam setahun: </a:t>
            </a:r>
          </a:p>
          <a:p>
            <a:pPr lvl="1"/>
            <a:r>
              <a:rPr lang="id-ID" sz="2800" dirty="0" smtClean="0"/>
              <a:t>April dan Oktober pada hari Sabtu kedua dalam bulan tsb.</a:t>
            </a:r>
          </a:p>
          <a:p>
            <a:r>
              <a:rPr lang="id-ID" sz="3200" dirty="0" smtClean="0"/>
              <a:t>Tidak bersifat wajib. Jika tidak dapat hadir, akan dinyatakan sudah diwisuda </a:t>
            </a:r>
            <a:r>
              <a:rPr lang="id-ID" sz="3200" i="1" dirty="0" smtClean="0"/>
              <a:t>in absentia</a:t>
            </a:r>
            <a:r>
              <a:rPr lang="id-ID" sz="3200" dirty="0" smtClean="0"/>
              <a:t> asalkan sudah memenuhi semua syarat akademik.</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95536" y="2132856"/>
            <a:ext cx="8153400" cy="4495800"/>
          </a:xfrm>
        </p:spPr>
        <p:txBody>
          <a:bodyPr>
            <a:normAutofit/>
          </a:bodyPr>
          <a:lstStyle/>
          <a:p>
            <a:pPr algn="ctr">
              <a:buNone/>
            </a:pPr>
            <a:r>
              <a:rPr lang="id-ID" sz="6000" b="1" dirty="0" smtClean="0">
                <a:solidFill>
                  <a:srgbClr val="990000"/>
                </a:solidFill>
                <a:latin typeface="Brush Script MT" pitchFamily="66" charset="0"/>
              </a:rPr>
              <a:t>Semoga putra/putri Ibu/Bapak berhasil dalam studinya...</a:t>
            </a:r>
          </a:p>
          <a:p>
            <a:pPr algn="ctr">
              <a:buNone/>
            </a:pPr>
            <a:endParaRPr lang="id-ID" sz="6000" b="1" dirty="0" smtClean="0">
              <a:solidFill>
                <a:srgbClr val="990000"/>
              </a:solidFill>
              <a:latin typeface="Brush Script MT" pitchFamily="66" charset="0"/>
            </a:endParaRPr>
          </a:p>
          <a:p>
            <a:pPr algn="ctr">
              <a:buNone/>
            </a:pPr>
            <a:r>
              <a:rPr lang="id-ID" sz="6000" b="1" dirty="0" smtClean="0">
                <a:solidFill>
                  <a:srgbClr val="990000"/>
                </a:solidFill>
                <a:latin typeface="Brush Script MT" pitchFamily="66" charset="0"/>
              </a:rPr>
              <a:t>Terimakasih</a:t>
            </a:r>
            <a:endParaRPr lang="en-US" sz="6000" b="1" dirty="0">
              <a:solidFill>
                <a:srgbClr val="0070C0"/>
              </a:solidFill>
              <a:latin typeface="Brush Script MT" pitchFamily="66" charset="0"/>
            </a:endParaRPr>
          </a:p>
        </p:txBody>
      </p:sp>
      <p:pic>
        <p:nvPicPr>
          <p:cNvPr id="6" name="Picture 5" descr="logo_nyala"/>
          <p:cNvPicPr>
            <a:picLocks noChangeAspect="1" noChangeArrowheads="1" noCrop="1"/>
          </p:cNvPicPr>
          <p:nvPr/>
        </p:nvPicPr>
        <p:blipFill>
          <a:blip r:embed="rId2" cstate="print"/>
          <a:srcRect/>
          <a:stretch>
            <a:fillRect/>
          </a:stretch>
        </p:blipFill>
        <p:spPr>
          <a:xfrm>
            <a:off x="6660232" y="0"/>
            <a:ext cx="2232248" cy="2170241"/>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3864</TotalTime>
  <Words>1158</Words>
  <Application>Microsoft Office PowerPoint</Application>
  <PresentationFormat>On-screen Show (4:3)</PresentationFormat>
  <Paragraphs>177</Paragraphs>
  <Slides>24</Slides>
  <Notes>5</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Median</vt:lpstr>
      <vt:lpstr>     PROGRAM pendidikan  bagi MAHASISWA FST USD</vt:lpstr>
      <vt:lpstr>Para pengelola </vt:lpstr>
      <vt:lpstr>Para pengelola </vt:lpstr>
      <vt:lpstr>VISI FST</vt:lpstr>
      <vt:lpstr>MISI FST</vt:lpstr>
      <vt:lpstr>MISI FST</vt:lpstr>
      <vt:lpstr>MISI FST</vt:lpstr>
      <vt:lpstr>Program Pendidikan </vt:lpstr>
      <vt:lpstr>Program Pendidikan: Agenda Penting</vt:lpstr>
      <vt:lpstr>Program Pendidikan </vt:lpstr>
      <vt:lpstr>Program Pendidikan </vt:lpstr>
      <vt:lpstr>Program Pendidikan </vt:lpstr>
      <vt:lpstr>Evaluasi Hasil Belajar</vt:lpstr>
      <vt:lpstr>Evaluasi Hasil Belajar</vt:lpstr>
      <vt:lpstr>Standar Hasil Belajar Minimal</vt:lpstr>
      <vt:lpstr>Evaluasi Sisip Program</vt:lpstr>
      <vt:lpstr>Administrasi Akademik: Daftar Ulang</vt:lpstr>
      <vt:lpstr>Administrasi Akademik: Pindah Prodi</vt:lpstr>
      <vt:lpstr>Administrasi Akademik: Pindah PT/Mengundurkan diri</vt:lpstr>
      <vt:lpstr>Administrasi Akademik: Cuti Studi</vt:lpstr>
      <vt:lpstr>Administrasi Akademik: Tidak Daftar Ulang</vt:lpstr>
      <vt:lpstr>Kelulusan dan Wisuda</vt:lpstr>
      <vt:lpstr>Kelulusan dan Wisuda</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WR_3</dc:creator>
  <cp:lastModifiedBy>dekanat 2</cp:lastModifiedBy>
  <cp:revision>150</cp:revision>
  <dcterms:created xsi:type="dcterms:W3CDTF">2011-01-31T13:36:33Z</dcterms:created>
  <dcterms:modified xsi:type="dcterms:W3CDTF">2016-02-12T07:34:19Z</dcterms:modified>
</cp:coreProperties>
</file>