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61" r:id="rId2"/>
    <p:sldId id="262" r:id="rId3"/>
    <p:sldId id="269" r:id="rId4"/>
    <p:sldId id="272" r:id="rId5"/>
    <p:sldId id="271" r:id="rId6"/>
    <p:sldId id="266" r:id="rId7"/>
    <p:sldId id="260" r:id="rId8"/>
    <p:sldId id="267" r:id="rId9"/>
    <p:sldId id="268" r:id="rId10"/>
    <p:sldId id="263" r:id="rId11"/>
    <p:sldId id="270" r:id="rId12"/>
    <p:sldId id="264" r:id="rId13"/>
    <p:sldId id="265" r:id="rId14"/>
    <p:sldId id="258" r:id="rId15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60"/>
  </p:normalViewPr>
  <p:slideViewPr>
    <p:cSldViewPr>
      <p:cViewPr varScale="1">
        <p:scale>
          <a:sx n="99" d="100"/>
          <a:sy n="99" d="100"/>
        </p:scale>
        <p:origin x="-2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D7D883-84A1-4CD4-A796-A813802B62D2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3EF7-129B-441A-968A-9EDD564EB2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64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2B5A0-A76E-463E-BA87-B84876B10CDB}" type="datetimeFigureOut">
              <a:rPr lang="en-US" smtClean="0"/>
              <a:pPr/>
              <a:t>11/11/2013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29972-0C4B-45D3-A15E-D5C61BC512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73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29972-0C4B-45D3-A15E-D5C61BC512B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715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29972-0C4B-45D3-A15E-D5C61BC512B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25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29972-0C4B-45D3-A15E-D5C61BC512B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25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29972-0C4B-45D3-A15E-D5C61BC512B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25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29972-0C4B-45D3-A15E-D5C61BC512B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25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29972-0C4B-45D3-A15E-D5C61BC512B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25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29972-0C4B-45D3-A15E-D5C61BC512B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25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29972-0C4B-45D3-A15E-D5C61BC512B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25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29972-0C4B-45D3-A15E-D5C61BC512B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25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29972-0C4B-45D3-A15E-D5C61BC512B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25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29972-0C4B-45D3-A15E-D5C61BC512B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225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4E8D-5AA0-4EB7-B285-35C50DEBB974}" type="datetime1">
              <a:rPr lang="en-US" smtClean="0"/>
              <a:pPr/>
              <a:t>11/11/2013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55ABA-C89B-4C24-AF6D-C5620A3D6C25}" type="datetime1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F67B-D4F5-4990-92BC-1DA947C27C41}" type="datetime1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04DE-8E6D-4F20-990B-711A26561B48}" type="datetime1">
              <a:rPr lang="en-US" smtClean="0"/>
              <a:pPr/>
              <a:t>11/11/2013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0A29-085F-4E2C-A635-6E4CBCBAAAC4}" type="datetime1">
              <a:rPr lang="en-US" smtClean="0"/>
              <a:pPr/>
              <a:t>11/11/2013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4A69-43CC-4D29-913F-C442C3E7EE04}" type="datetime1">
              <a:rPr lang="en-US" smtClean="0"/>
              <a:pPr/>
              <a:t>11/11/2013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FA8E5-8A32-4433-A6FC-40B3C656AF94}" type="datetime1">
              <a:rPr lang="en-US" smtClean="0"/>
              <a:pPr/>
              <a:t>11/11/2013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F0F7B-102A-4C41-837A-71CEFD24FB5F}" type="datetime1">
              <a:rPr lang="en-US" smtClean="0"/>
              <a:pPr/>
              <a:t>11/11/2013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5CC19-B892-446A-A3C1-B5605E042BEC}" type="datetime1">
              <a:rPr lang="en-US" smtClean="0"/>
              <a:pPr/>
              <a:t>11/11/2013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B402D98-F8FE-4753-B3A1-5AC12D1E6D7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85D59-4B61-4C35-86C5-85F48C023B3F}" type="datetime1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0EED-D997-414B-8266-1A2F80D5430F}" type="datetime1">
              <a:rPr lang="en-US" smtClean="0"/>
              <a:pPr/>
              <a:t>11/11/2013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2EFDAEC-E8CB-4DE1-9F20-63735A3F3502}" type="datetime1">
              <a:rPr lang="en-US" smtClean="0"/>
              <a:pPr/>
              <a:t>11/11/2013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402D98-F8FE-4753-B3A1-5AC12D1E6D7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jakartapost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shingtonpost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legraph.co.uk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sz="4900" dirty="0" smtClean="0">
                <a:effectLst/>
                <a:latin typeface="Franklin Gothic Demi Cond" pitchFamily="34" charset="0"/>
                <a:cs typeface="Arial" pitchFamily="34" charset="0"/>
              </a:rPr>
              <a:t>Functions and Issues </a:t>
            </a:r>
            <a:r>
              <a:rPr lang="en-US" sz="4900" b="0" dirty="0" smtClean="0">
                <a:effectLst/>
                <a:latin typeface="Franklin Gothic Demi Cond" pitchFamily="34" charset="0"/>
                <a:cs typeface="Arial" pitchFamily="34" charset="0"/>
              </a:rPr>
              <a:t/>
            </a:r>
            <a:br>
              <a:rPr lang="en-US" sz="4900" b="0" dirty="0" smtClean="0">
                <a:effectLst/>
                <a:latin typeface="Franklin Gothic Demi Cond" pitchFamily="34" charset="0"/>
                <a:cs typeface="Arial" pitchFamily="34" charset="0"/>
              </a:rPr>
            </a:br>
            <a:r>
              <a:rPr lang="en-US" sz="4000" dirty="0" smtClean="0">
                <a:effectLst/>
                <a:latin typeface="Franklin Gothic Demi Cond" pitchFamily="34" charset="0"/>
                <a:cs typeface="Arial" pitchFamily="34" charset="0"/>
              </a:rPr>
              <a:t>of Block Language in English Newspapers</a:t>
            </a:r>
            <a:r>
              <a:rPr lang="en-US" sz="4000" dirty="0" smtClean="0">
                <a:effectLst/>
                <a:latin typeface="Franklin Gothic Demi Cond" pitchFamily="34" charset="0"/>
              </a:rPr>
              <a:t/>
            </a:r>
            <a:br>
              <a:rPr lang="en-US" sz="4000" dirty="0" smtClean="0">
                <a:effectLst/>
                <a:latin typeface="Franklin Gothic Demi Cond" pitchFamily="34" charset="0"/>
              </a:rPr>
            </a:br>
            <a:endParaRPr lang="en-US" sz="4000" dirty="0">
              <a:latin typeface="Franklin Gothic Demi Con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62400"/>
            <a:ext cx="7854696" cy="1752600"/>
          </a:xfrm>
        </p:spPr>
        <p:txBody>
          <a:bodyPr>
            <a:normAutofit/>
          </a:bodyPr>
          <a:lstStyle/>
          <a:p>
            <a:pPr algn="ctr"/>
            <a:r>
              <a:rPr lang="en-US" sz="1800" dirty="0" err="1">
                <a:latin typeface="Arial" pitchFamily="34" charset="0"/>
                <a:cs typeface="Arial" pitchFamily="34" charset="0"/>
              </a:rPr>
              <a:t>Barli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Bram</a:t>
            </a:r>
          </a:p>
          <a:p>
            <a:pPr algn="ctr"/>
            <a:r>
              <a:rPr lang="en-US" sz="1800" dirty="0">
                <a:latin typeface="Arial" pitchFamily="34" charset="0"/>
                <a:cs typeface="Arial" pitchFamily="34" charset="0"/>
              </a:rPr>
              <a:t>barli@usd.ac.id</a:t>
            </a:r>
          </a:p>
          <a:p>
            <a:pPr algn="ctr"/>
            <a:r>
              <a:rPr lang="en-US" sz="1800" dirty="0">
                <a:latin typeface="Arial" pitchFamily="34" charset="0"/>
                <a:cs typeface="Arial" pitchFamily="34" charset="0"/>
              </a:rPr>
              <a:t>English Language Education Study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Programme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800" dirty="0" err="1">
                <a:latin typeface="Arial" pitchFamily="34" charset="0"/>
                <a:cs typeface="Arial" pitchFamily="34" charset="0"/>
              </a:rPr>
              <a:t>Sanata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Dharma University Yogyakarta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68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7772400" cy="1143000"/>
          </a:xfrm>
        </p:spPr>
        <p:txBody>
          <a:bodyPr/>
          <a:lstStyle/>
          <a:p>
            <a:r>
              <a:rPr lang="en-US" sz="5000" dirty="0" smtClean="0"/>
              <a:t>Block Language (BL): </a:t>
            </a:r>
            <a:r>
              <a:rPr lang="en-US" sz="4000" dirty="0" smtClean="0"/>
              <a:t>Where …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7772400" cy="41148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 Narrow" pitchFamily="34" charset="0"/>
              </a:rPr>
              <a:t>Quirk, </a:t>
            </a:r>
            <a:r>
              <a:rPr lang="en-US" sz="2800" dirty="0" err="1" smtClean="0">
                <a:latin typeface="Arial Narrow" pitchFamily="34" charset="0"/>
              </a:rPr>
              <a:t>Greenbaum</a:t>
            </a:r>
            <a:r>
              <a:rPr lang="en-US" sz="2800" dirty="0" smtClean="0">
                <a:latin typeface="Arial Narrow" pitchFamily="34" charset="0"/>
              </a:rPr>
              <a:t>, Leech and </a:t>
            </a:r>
            <a:r>
              <a:rPr lang="en-US" sz="2800" dirty="0" err="1" smtClean="0">
                <a:latin typeface="Arial Narrow" pitchFamily="34" charset="0"/>
              </a:rPr>
              <a:t>Svartvik</a:t>
            </a:r>
            <a:r>
              <a:rPr lang="en-US" sz="2800" dirty="0" smtClean="0">
                <a:latin typeface="Arial Narrow" pitchFamily="34" charset="0"/>
              </a:rPr>
              <a:t> (1985: 845)</a:t>
            </a:r>
          </a:p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“Block language appears in such functions as labels, titles, newspaper headlines, headings, notices, and advertisements.  …”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0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772400" cy="1143000"/>
          </a:xfrm>
        </p:spPr>
        <p:txBody>
          <a:bodyPr/>
          <a:lstStyle/>
          <a:p>
            <a:r>
              <a:rPr lang="en-US" sz="4400" dirty="0" smtClean="0"/>
              <a:t>BL in Newspapers … Headlines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1752600"/>
            <a:ext cx="7772400" cy="4648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Q: What is a newspaper ?  A: …</a:t>
            </a:r>
          </a:p>
          <a:p>
            <a:r>
              <a:rPr lang="en-US" sz="2800" dirty="0" smtClean="0"/>
              <a:t>“Headlines are the short titles above newspaper reports (e.g. RUSSIAN WOMAN LANDS ON MOON). The headlines in English-language newspapers can be very difficult to understand. One reason for this is that newspaper headlines are often written in a special style, which is very different from ordinary English. In this style there are  </a:t>
            </a:r>
            <a:r>
              <a:rPr lang="en-US" sz="2800" dirty="0" err="1" smtClean="0"/>
              <a:t>ae</a:t>
            </a:r>
            <a:r>
              <a:rPr lang="en-US" sz="2800" dirty="0" smtClean="0"/>
              <a:t> often used in unusual ways” (Swan, 2002: 259).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0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4400" dirty="0" smtClean="0"/>
              <a:t>Functions … Issues …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1295400"/>
            <a:ext cx="7772400" cy="5562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“Newspaper headlines commonly contain block language because of pressure on space” (</a:t>
            </a:r>
            <a:r>
              <a:rPr lang="en-US" sz="2400" dirty="0" smtClean="0">
                <a:latin typeface="Arial Narrow" pitchFamily="34" charset="0"/>
              </a:rPr>
              <a:t>Quirk, </a:t>
            </a:r>
            <a:r>
              <a:rPr lang="en-US" sz="2400" dirty="0" err="1" smtClean="0">
                <a:latin typeface="Arial Narrow" pitchFamily="34" charset="0"/>
              </a:rPr>
              <a:t>Greenbaum</a:t>
            </a:r>
            <a:r>
              <a:rPr lang="en-US" sz="2400" dirty="0" smtClean="0">
                <a:latin typeface="Arial Narrow" pitchFamily="34" charset="0"/>
              </a:rPr>
              <a:t>, Leech and </a:t>
            </a:r>
            <a:r>
              <a:rPr lang="en-US" sz="2400" dirty="0" err="1" smtClean="0">
                <a:latin typeface="Arial Narrow" pitchFamily="34" charset="0"/>
              </a:rPr>
              <a:t>Svartvik</a:t>
            </a:r>
            <a:r>
              <a:rPr lang="en-US" sz="2400" dirty="0" smtClean="0">
                <a:latin typeface="Arial Narrow" pitchFamily="34" charset="0"/>
              </a:rPr>
              <a:t> ,1985: 845)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600" dirty="0" smtClean="0"/>
              <a:t>Some forms of block language have recognizable clause structures. Those forms deviate from regular clause structures in omitting closed-class items of low information value, such as the finite forms of the verb BE and the articles …” </a:t>
            </a:r>
            <a:r>
              <a:rPr lang="en-US" sz="2000" dirty="0" err="1" smtClean="0">
                <a:latin typeface="Arial Narrow" pitchFamily="34" charset="0"/>
              </a:rPr>
              <a:t>Greenbaum</a:t>
            </a:r>
            <a:r>
              <a:rPr lang="en-US" sz="2000" dirty="0" smtClean="0">
                <a:latin typeface="Arial Narrow" pitchFamily="34" charset="0"/>
              </a:rPr>
              <a:t>, Leech and </a:t>
            </a:r>
            <a:r>
              <a:rPr lang="en-US" sz="2000" dirty="0" err="1" smtClean="0">
                <a:latin typeface="Arial Narrow" pitchFamily="34" charset="0"/>
              </a:rPr>
              <a:t>Svartvik</a:t>
            </a:r>
            <a:r>
              <a:rPr lang="en-US" sz="2000" dirty="0" smtClean="0">
                <a:latin typeface="Arial Narrow" pitchFamily="34" charset="0"/>
              </a:rPr>
              <a:t> ,1985: 845)</a:t>
            </a:r>
            <a:r>
              <a:rPr lang="en-US" sz="2000" dirty="0" smtClean="0"/>
              <a:t>.</a:t>
            </a:r>
          </a:p>
          <a:p>
            <a:endParaRPr lang="en-US" sz="2000" dirty="0" smtClean="0"/>
          </a:p>
          <a:p>
            <a:r>
              <a:rPr lang="en-US" sz="2800" dirty="0" smtClean="0"/>
              <a:t>“... Headlines can often, in their attempt to attract a reader to a story, be ambiguous or confusing” (</a:t>
            </a:r>
            <a:r>
              <a:rPr lang="en-US" sz="2400" dirty="0" err="1" smtClean="0"/>
              <a:t>Reah</a:t>
            </a:r>
            <a:r>
              <a:rPr lang="en-US" sz="2400" dirty="0" smtClean="0"/>
              <a:t>, 2002: 13).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0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7772400" cy="1143000"/>
          </a:xfrm>
        </p:spPr>
        <p:txBody>
          <a:bodyPr/>
          <a:lstStyle/>
          <a:p>
            <a:r>
              <a:rPr lang="en-US" sz="5000" dirty="0" smtClean="0"/>
              <a:t>Block Language: Topic … Aim</a:t>
            </a:r>
            <a:endParaRPr lang="en-US" sz="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7772400" cy="4114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What: To examine functions and issues of block language (special vocabulary items and grammar) in three online newspapers published in English, namely, the Indonesian </a:t>
            </a:r>
            <a:r>
              <a:rPr lang="en-US" sz="2800" i="1" dirty="0" smtClean="0"/>
              <a:t>The Jakarta Post (JP)</a:t>
            </a:r>
            <a:r>
              <a:rPr lang="en-US" sz="2800" dirty="0" smtClean="0"/>
              <a:t>, the American </a:t>
            </a:r>
            <a:r>
              <a:rPr lang="en-US" sz="2800" i="1" dirty="0" smtClean="0"/>
              <a:t>The Washington Post </a:t>
            </a:r>
            <a:r>
              <a:rPr lang="en-US" sz="2800" dirty="0" smtClean="0"/>
              <a:t>(</a:t>
            </a:r>
            <a:r>
              <a:rPr lang="en-US" sz="2800" i="1" dirty="0" smtClean="0"/>
              <a:t>WP</a:t>
            </a:r>
            <a:r>
              <a:rPr lang="en-US" sz="2800" dirty="0" smtClean="0"/>
              <a:t>)</a:t>
            </a:r>
            <a:r>
              <a:rPr lang="en-US" sz="2800" i="1" dirty="0" smtClean="0"/>
              <a:t> </a:t>
            </a:r>
            <a:r>
              <a:rPr lang="en-US" sz="2800" dirty="0" smtClean="0"/>
              <a:t>and the British </a:t>
            </a:r>
            <a:r>
              <a:rPr lang="en-US" sz="2800" i="1" dirty="0" smtClean="0"/>
              <a:t>The Telegraph </a:t>
            </a:r>
            <a:r>
              <a:rPr lang="en-US" sz="2800" dirty="0" smtClean="0"/>
              <a:t>(</a:t>
            </a:r>
            <a:r>
              <a:rPr lang="en-US" sz="2800" i="1" dirty="0" smtClean="0"/>
              <a:t>TT</a:t>
            </a:r>
            <a:r>
              <a:rPr lang="en-US" sz="2800" dirty="0" smtClean="0"/>
              <a:t>).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0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7772400" cy="1143000"/>
          </a:xfrm>
        </p:spPr>
        <p:txBody>
          <a:bodyPr/>
          <a:lstStyle/>
          <a:p>
            <a:r>
              <a:rPr lang="en-US" sz="5000" dirty="0" smtClean="0"/>
              <a:t>Data Sources?</a:t>
            </a:r>
            <a:endParaRPr lang="en-US" sz="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1905000"/>
            <a:ext cx="8385048" cy="4495800"/>
          </a:xfrm>
        </p:spPr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Sample uses of block language, such headlines as:</a:t>
            </a:r>
          </a:p>
          <a:p>
            <a:r>
              <a:rPr lang="en-US" sz="2400" i="1" dirty="0" smtClean="0"/>
              <a:t>[] </a:t>
            </a:r>
            <a:r>
              <a:rPr lang="en-US" sz="2400" dirty="0" smtClean="0"/>
              <a:t>Obama to visit RI (</a:t>
            </a:r>
            <a:r>
              <a:rPr lang="en-US" sz="2400" i="1" dirty="0" smtClean="0"/>
              <a:t>The Jakarta Pos</a:t>
            </a:r>
            <a:r>
              <a:rPr lang="en-US" sz="2400" dirty="0" smtClean="0"/>
              <a:t>t)</a:t>
            </a:r>
          </a:p>
          <a:p>
            <a:r>
              <a:rPr lang="en-US" sz="2400" i="1" dirty="0" smtClean="0"/>
              <a:t>[] </a:t>
            </a:r>
            <a:r>
              <a:rPr lang="en-US" sz="2400" dirty="0" smtClean="0"/>
              <a:t>Blaze hits Jersey Shore boardwalk (The </a:t>
            </a:r>
            <a:r>
              <a:rPr lang="en-US" sz="2400" i="1" dirty="0" smtClean="0"/>
              <a:t>Washington Post</a:t>
            </a:r>
            <a:r>
              <a:rPr lang="en-US" sz="2400" dirty="0" smtClean="0"/>
              <a:t>) </a:t>
            </a:r>
          </a:p>
          <a:p>
            <a:r>
              <a:rPr lang="en-US" sz="2400" i="1" dirty="0" smtClean="0"/>
              <a:t>[] </a:t>
            </a:r>
            <a:r>
              <a:rPr lang="en-US" sz="2400" dirty="0" smtClean="0"/>
              <a:t>The UK jobs market: seven key charts (</a:t>
            </a:r>
            <a:r>
              <a:rPr lang="en-US" sz="2400" i="1" dirty="0" smtClean="0"/>
              <a:t>The Telegraph</a:t>
            </a:r>
            <a:r>
              <a:rPr lang="en-US" sz="2400" dirty="0" smtClean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All collected from the three newspapers and  then analyzed to explore the functions and issues of this special language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3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7772400" cy="1143000"/>
          </a:xfrm>
        </p:spPr>
        <p:txBody>
          <a:bodyPr/>
          <a:lstStyle/>
          <a:p>
            <a:r>
              <a:rPr lang="en-US" sz="5000" dirty="0" smtClean="0"/>
              <a:t>What to Do and Expect</a:t>
            </a:r>
            <a:endParaRPr lang="en-US" sz="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7772400" cy="4114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To discuss the collected data: referring to ideas on block language and headline writing proposed by various authors. </a:t>
            </a:r>
          </a:p>
          <a:p>
            <a:r>
              <a:rPr lang="en-US" sz="2400" dirty="0" smtClean="0"/>
              <a:t>It is expected that the discussion results would be beneficial to readers, including learners of the English language, to understand better the functions and issues (complexities) of block language, for instance, </a:t>
            </a:r>
            <a:r>
              <a:rPr lang="en-US" sz="2400" i="1" dirty="0" smtClean="0"/>
              <a:t>back </a:t>
            </a:r>
            <a:r>
              <a:rPr lang="en-US" sz="2400" dirty="0" smtClean="0"/>
              <a:t>meaning </a:t>
            </a:r>
            <a:r>
              <a:rPr lang="en-US" sz="2400" i="1" dirty="0" smtClean="0"/>
              <a:t>support</a:t>
            </a:r>
            <a:r>
              <a:rPr lang="en-US" sz="2400" dirty="0" smtClean="0"/>
              <a:t>, </a:t>
            </a:r>
            <a:r>
              <a:rPr lang="en-US" sz="2400" i="1" dirty="0" smtClean="0"/>
              <a:t>bid</a:t>
            </a:r>
            <a:r>
              <a:rPr lang="en-US" sz="2400" dirty="0" smtClean="0"/>
              <a:t> meaning </a:t>
            </a:r>
            <a:r>
              <a:rPr lang="en-US" sz="2400" i="1" dirty="0" smtClean="0"/>
              <a:t>attempt</a:t>
            </a:r>
            <a:r>
              <a:rPr lang="en-US" sz="2400" dirty="0" smtClean="0"/>
              <a:t>, and </a:t>
            </a:r>
            <a:r>
              <a:rPr lang="en-US" sz="2400" i="1" dirty="0" smtClean="0"/>
              <a:t>blast </a:t>
            </a:r>
            <a:r>
              <a:rPr lang="en-US" sz="2400" dirty="0" smtClean="0"/>
              <a:t>meaning </a:t>
            </a:r>
            <a:r>
              <a:rPr lang="en-US" sz="2400" i="1" dirty="0" smtClean="0"/>
              <a:t>explosion </a:t>
            </a:r>
            <a:r>
              <a:rPr lang="en-US" sz="2400" dirty="0" smtClean="0"/>
              <a:t>and </a:t>
            </a:r>
            <a:r>
              <a:rPr lang="en-US" sz="2400" i="1" dirty="0" smtClean="0"/>
              <a:t>criticize severely</a:t>
            </a:r>
            <a:r>
              <a:rPr lang="en-US" sz="2400" dirty="0" smtClean="0"/>
              <a:t>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8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7772400" cy="1143000"/>
          </a:xfrm>
        </p:spPr>
        <p:txBody>
          <a:bodyPr/>
          <a:lstStyle/>
          <a:p>
            <a:r>
              <a:rPr lang="en-US" sz="5000" dirty="0" smtClean="0"/>
              <a:t>Data … Discussion (1)</a:t>
            </a:r>
            <a:endParaRPr lang="en-US" sz="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7772400" cy="4114800"/>
          </a:xfrm>
        </p:spPr>
        <p:txBody>
          <a:bodyPr>
            <a:normAutofit/>
          </a:bodyPr>
          <a:lstStyle/>
          <a:p>
            <a:r>
              <a:rPr lang="en-US" sz="2400" b="1" i="1" dirty="0" smtClean="0"/>
              <a:t>The Jakarta Post</a:t>
            </a:r>
            <a:r>
              <a:rPr lang="en-US" sz="2400" dirty="0" smtClean="0"/>
              <a:t> (</a:t>
            </a:r>
            <a:r>
              <a:rPr lang="en-US" sz="2400" dirty="0" smtClean="0">
                <a:hlinkClick r:id="rId3"/>
              </a:rPr>
              <a:t>http://www.thejakartapost.com/</a:t>
            </a:r>
            <a:r>
              <a:rPr lang="en-US" sz="2400" dirty="0" smtClean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Jakarta launches city marathon</a:t>
            </a:r>
          </a:p>
          <a:p>
            <a:r>
              <a:rPr lang="en-US" sz="2400" dirty="0" smtClean="0"/>
              <a:t>KPK gets spiritual help against dark forces</a:t>
            </a:r>
          </a:p>
          <a:p>
            <a:r>
              <a:rPr lang="en-US" sz="2400" dirty="0" smtClean="0"/>
              <a:t>SBY’s final budget lacks punch</a:t>
            </a:r>
          </a:p>
          <a:p>
            <a:r>
              <a:rPr lang="en-US" sz="2400" dirty="0" smtClean="0"/>
              <a:t>RI lags behind Laos, Vietnam on gender gap index</a:t>
            </a:r>
          </a:p>
          <a:p>
            <a:r>
              <a:rPr lang="en-US" sz="2400" dirty="0" smtClean="0"/>
              <a:t>New measure unveiled to help start-up companies</a:t>
            </a:r>
          </a:p>
          <a:p>
            <a:r>
              <a:rPr lang="en-US" sz="2400" dirty="0" smtClean="0"/>
              <a:t>2014 state budget realistic, good for stability: Economists</a:t>
            </a:r>
          </a:p>
          <a:p>
            <a:r>
              <a:rPr lang="en-US" sz="2400" dirty="0" err="1" smtClean="0"/>
              <a:t>Govt</a:t>
            </a:r>
            <a:r>
              <a:rPr lang="en-US" sz="2400" dirty="0" smtClean="0"/>
              <a:t> asked to restrict foreign investments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5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7772400" cy="1143000"/>
          </a:xfrm>
        </p:spPr>
        <p:txBody>
          <a:bodyPr/>
          <a:lstStyle/>
          <a:p>
            <a:r>
              <a:rPr lang="en-US" sz="5000" dirty="0" smtClean="0"/>
              <a:t>Data … Discussion (2)</a:t>
            </a:r>
            <a:endParaRPr lang="en-US" sz="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7772400" cy="4114800"/>
          </a:xfrm>
        </p:spPr>
        <p:txBody>
          <a:bodyPr>
            <a:normAutofit/>
          </a:bodyPr>
          <a:lstStyle/>
          <a:p>
            <a:r>
              <a:rPr lang="en-US" sz="1800" b="1" i="1" dirty="0" smtClean="0"/>
              <a:t>The Washington Post</a:t>
            </a:r>
            <a:r>
              <a:rPr lang="en-US" sz="1800" dirty="0" smtClean="0"/>
              <a:t> (</a:t>
            </a:r>
            <a:r>
              <a:rPr lang="en-US" sz="1800" dirty="0" smtClean="0">
                <a:hlinkClick r:id="rId3"/>
              </a:rPr>
              <a:t>http://www.washingtonpost.com/</a:t>
            </a:r>
            <a:r>
              <a:rPr lang="en-US" sz="1800" dirty="0" smtClean="0"/>
              <a:t>)</a:t>
            </a:r>
          </a:p>
          <a:p>
            <a:endParaRPr lang="en-US" sz="1800" dirty="0" smtClean="0"/>
          </a:p>
          <a:p>
            <a:r>
              <a:rPr lang="en-US" sz="2400" dirty="0" smtClean="0"/>
              <a:t>Six S. Koreans detained in N. Korea can return home</a:t>
            </a:r>
          </a:p>
          <a:p>
            <a:r>
              <a:rPr lang="en-US" sz="2400" dirty="0" smtClean="0"/>
              <a:t>Brazilian police say protesters beat up officer, stole his service pistol</a:t>
            </a:r>
          </a:p>
          <a:p>
            <a:r>
              <a:rPr lang="en-US" sz="2400" dirty="0" smtClean="0"/>
              <a:t>U.S. to lose access to projects in Afghanistan</a:t>
            </a:r>
          </a:p>
          <a:p>
            <a:r>
              <a:rPr lang="en-US" sz="2400" dirty="0" smtClean="0"/>
              <a:t>Shooting leaves one man dead in D.C.</a:t>
            </a:r>
          </a:p>
          <a:p>
            <a:r>
              <a:rPr lang="en-US" sz="2400" dirty="0" smtClean="0"/>
              <a:t>Saturday morning shooting leaves 1 man dead, 1 injured</a:t>
            </a:r>
          </a:p>
          <a:p>
            <a:r>
              <a:rPr lang="en-US" sz="2400" dirty="0" smtClean="0"/>
              <a:t>Howard University President </a:t>
            </a:r>
            <a:r>
              <a:rPr lang="en-US" sz="2400" dirty="0" err="1" smtClean="0"/>
              <a:t>Ribeau</a:t>
            </a:r>
            <a:r>
              <a:rPr lang="en-US" sz="2400" dirty="0" smtClean="0"/>
              <a:t> retires</a:t>
            </a:r>
          </a:p>
          <a:p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3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7772400" cy="1143000"/>
          </a:xfrm>
        </p:spPr>
        <p:txBody>
          <a:bodyPr/>
          <a:lstStyle/>
          <a:p>
            <a:r>
              <a:rPr lang="en-US" sz="5000" dirty="0" smtClean="0"/>
              <a:t>Data … Discussion (3)</a:t>
            </a:r>
            <a:endParaRPr lang="en-US" sz="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7772400" cy="4114800"/>
          </a:xfrm>
        </p:spPr>
        <p:txBody>
          <a:bodyPr>
            <a:normAutofit/>
          </a:bodyPr>
          <a:lstStyle/>
          <a:p>
            <a:r>
              <a:rPr lang="en-US" sz="2000" b="1" i="1" dirty="0" smtClean="0"/>
              <a:t>The Telegraph</a:t>
            </a:r>
            <a:r>
              <a:rPr lang="en-US" sz="2000" dirty="0" smtClean="0"/>
              <a:t> (</a:t>
            </a:r>
            <a:r>
              <a:rPr lang="en-US" sz="2000" dirty="0" smtClean="0">
                <a:hlinkClick r:id="rId3"/>
              </a:rPr>
              <a:t>http://www.telegraph.co.uk/</a:t>
            </a:r>
            <a:r>
              <a:rPr lang="en-US" sz="2000" dirty="0" smtClean="0"/>
              <a:t>)</a:t>
            </a:r>
          </a:p>
          <a:p>
            <a:endParaRPr lang="en-US" sz="2000" dirty="0" smtClean="0"/>
          </a:p>
          <a:p>
            <a:r>
              <a:rPr lang="en-US" sz="2400" dirty="0" smtClean="0">
                <a:latin typeface="Arial Narrow" pitchFamily="34" charset="0"/>
              </a:rPr>
              <a:t>Minister's TV </a:t>
            </a:r>
            <a:r>
              <a:rPr lang="en-US" sz="2400" dirty="0" err="1" smtClean="0">
                <a:latin typeface="Arial Narrow" pitchFamily="34" charset="0"/>
              </a:rPr>
              <a:t>licence</a:t>
            </a:r>
            <a:r>
              <a:rPr lang="en-US" sz="2400" dirty="0" smtClean="0">
                <a:latin typeface="Arial Narrow" pitchFamily="34" charset="0"/>
              </a:rPr>
              <a:t> fee threat</a:t>
            </a:r>
          </a:p>
          <a:p>
            <a:r>
              <a:rPr lang="en-US" sz="2400" dirty="0" smtClean="0">
                <a:latin typeface="Arial Narrow" pitchFamily="34" charset="0"/>
              </a:rPr>
              <a:t>British women jailed in Brazil for drug smuggling</a:t>
            </a:r>
          </a:p>
          <a:p>
            <a:r>
              <a:rPr lang="en-US" sz="2400" dirty="0" smtClean="0">
                <a:latin typeface="Arial Narrow" pitchFamily="34" charset="0"/>
              </a:rPr>
              <a:t>Barack Obama to discuss Pakistan drone strikes with </a:t>
            </a:r>
            <a:r>
              <a:rPr lang="en-US" sz="2400" dirty="0" err="1" smtClean="0">
                <a:latin typeface="Arial Narrow" pitchFamily="34" charset="0"/>
              </a:rPr>
              <a:t>Nawaz</a:t>
            </a:r>
            <a:r>
              <a:rPr lang="en-US" sz="2400" dirty="0" smtClean="0">
                <a:latin typeface="Arial Narrow" pitchFamily="34" charset="0"/>
              </a:rPr>
              <a:t> Sharif</a:t>
            </a:r>
          </a:p>
          <a:p>
            <a:r>
              <a:rPr lang="en-US" sz="2400" dirty="0" smtClean="0">
                <a:latin typeface="Arial Narrow" pitchFamily="34" charset="0"/>
              </a:rPr>
              <a:t>Pakistani PM urges US to end drone strikes</a:t>
            </a:r>
          </a:p>
          <a:p>
            <a:r>
              <a:rPr lang="en-US" sz="2400" dirty="0" smtClean="0">
                <a:latin typeface="Arial Narrow" pitchFamily="34" charset="0"/>
              </a:rPr>
              <a:t>Former Nazi officer sentenced to life over 1943 </a:t>
            </a:r>
            <a:r>
              <a:rPr lang="en-US" sz="2400" dirty="0" err="1" smtClean="0">
                <a:latin typeface="Arial Narrow" pitchFamily="34" charset="0"/>
              </a:rPr>
              <a:t>Kefalonia</a:t>
            </a:r>
            <a:r>
              <a:rPr lang="en-US" sz="2400" dirty="0" smtClean="0">
                <a:latin typeface="Arial Narrow" pitchFamily="34" charset="0"/>
              </a:rPr>
              <a:t> massacres</a:t>
            </a:r>
          </a:p>
          <a:p>
            <a:r>
              <a:rPr lang="en-US" sz="2400" dirty="0" smtClean="0">
                <a:latin typeface="Arial Narrow" pitchFamily="34" charset="0"/>
              </a:rPr>
              <a:t>Miss World: bikinis banned from 2013 contest in Indonesia</a:t>
            </a:r>
          </a:p>
          <a:p>
            <a:endParaRPr lang="en-US" sz="2400" dirty="0" smtClean="0">
              <a:latin typeface="Arial Narrow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9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5000" dirty="0" smtClean="0"/>
              <a:t>Sample Activity </a:t>
            </a:r>
            <a:r>
              <a:rPr lang="en-US" sz="3200" dirty="0" smtClean="0"/>
              <a:t>(Textual Structure course at PBI USD Yogyakarta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143000"/>
            <a:ext cx="7772400" cy="4572000"/>
          </a:xfrm>
        </p:spPr>
        <p:txBody>
          <a:bodyPr>
            <a:normAutofit/>
          </a:bodyPr>
          <a:lstStyle/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Analyze the following (the headlines and the news) as DETAILED as possible, focusing on the grammar and vocabulary items.  </a:t>
            </a:r>
          </a:p>
          <a:p>
            <a:r>
              <a:rPr lang="en-US" sz="2000" dirty="0" smtClean="0"/>
              <a:t> </a:t>
            </a:r>
          </a:p>
          <a:p>
            <a:r>
              <a:rPr lang="en-US" sz="2000" b="1" dirty="0" smtClean="0"/>
              <a:t>Canadian PM to boycott Commonwealth summit over Sri Lanka's human rights record</a:t>
            </a:r>
          </a:p>
          <a:p>
            <a:endParaRPr lang="en-US" sz="2000" dirty="0" smtClean="0"/>
          </a:p>
          <a:p>
            <a:r>
              <a:rPr lang="en-US" sz="2000" dirty="0" smtClean="0"/>
              <a:t>Canada's Prime Minister Stephen Harper has threatened to withdraw funding for the Commonwealth in an escalating row over rights abuses by Sri Lanka ahead of a summit next month.</a:t>
            </a:r>
          </a:p>
          <a:p>
            <a:endParaRPr lang="en-US" sz="2000" dirty="0" smtClean="0"/>
          </a:p>
          <a:p>
            <a:r>
              <a:rPr lang="en-US" sz="2000" dirty="0" smtClean="0"/>
              <a:t> (www.telegraph.co.uk/, Weds 9 Oct 2013 Edited by Bonnie </a:t>
            </a:r>
            <a:r>
              <a:rPr lang="en-US" sz="2000" dirty="0" err="1" smtClean="0"/>
              <a:t>Malkin</a:t>
            </a:r>
            <a:r>
              <a:rPr lang="en-US" sz="2000" dirty="0" smtClean="0"/>
              <a:t>)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9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772400" cy="1143000"/>
          </a:xfrm>
        </p:spPr>
        <p:txBody>
          <a:bodyPr/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1600200"/>
            <a:ext cx="7772400" cy="48006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Functions and issues of BL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Functions: 1. concise (space saving), 2. </a:t>
            </a:r>
            <a:r>
              <a:rPr lang="en-US" sz="3200" smtClean="0">
                <a:latin typeface="Arial" pitchFamily="34" charset="0"/>
                <a:cs typeface="Arial" pitchFamily="34" charset="0"/>
              </a:rPr>
              <a:t>dramatic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and 3. attractive 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514350" indent="-514350"/>
            <a:r>
              <a:rPr lang="en-US" sz="3200" dirty="0" smtClean="0">
                <a:latin typeface="Arial" pitchFamily="34" charset="0"/>
                <a:cs typeface="Arial" pitchFamily="34" charset="0"/>
              </a:rPr>
              <a:t>Issues: 1. ambiguity and 2. unfamiliarity (grammar and vocabulary ... what has been omitted, for example)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5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772400" cy="1143000"/>
          </a:xfrm>
        </p:spPr>
        <p:txBody>
          <a:bodyPr/>
          <a:lstStyle/>
          <a:p>
            <a:r>
              <a:rPr lang="en-US" dirty="0" smtClean="0"/>
              <a:t>Suggestions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1905000"/>
            <a:ext cx="7772400" cy="44958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Learners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of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English …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familiarize ourselves with block language (BL) via newspaper in English </a:t>
            </a:r>
          </a:p>
          <a:p>
            <a:pPr marL="514350" indent="-514350"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Practice analyzing grammar and vocabulary items of BL (via Textual Structure course at university, for instance)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0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7772400" cy="1066800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1981200"/>
            <a:ext cx="7772400" cy="4191000"/>
          </a:xfrm>
        </p:spPr>
        <p:txBody>
          <a:bodyPr>
            <a:noAutofit/>
          </a:bodyPr>
          <a:lstStyle/>
          <a:p>
            <a:pPr marL="457200" indent="-457200">
              <a:lnSpc>
                <a:spcPct val="115000"/>
              </a:lnSpc>
              <a:spcAft>
                <a:spcPts val="0"/>
              </a:spcAft>
            </a:pPr>
            <a:r>
              <a:rPr lang="en-US" sz="1600" dirty="0" smtClean="0">
                <a:latin typeface="Arial"/>
                <a:ea typeface="Calibri"/>
                <a:cs typeface="Times New Roman"/>
              </a:rPr>
              <a:t>Bram, </a:t>
            </a:r>
            <a:r>
              <a:rPr lang="en-US" sz="1600" dirty="0" err="1" smtClean="0">
                <a:latin typeface="Arial"/>
                <a:ea typeface="Calibri"/>
                <a:cs typeface="Times New Roman"/>
              </a:rPr>
              <a:t>Barli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. 2010 Translating the main points of newspaper opinions and editorials in Indonesian into English, paper for </a:t>
            </a:r>
            <a:r>
              <a:rPr lang="en-US" sz="1600" i="1" dirty="0" smtClean="0">
                <a:latin typeface="Arial"/>
                <a:ea typeface="Calibri"/>
                <a:cs typeface="Times New Roman"/>
              </a:rPr>
              <a:t>National Conference on Literature and Language Teaching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, Ma Chung University, Malang, East Java 16 June 2010.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0"/>
              </a:spcAft>
            </a:pPr>
            <a:r>
              <a:rPr lang="en-US" sz="1600" dirty="0" smtClean="0">
                <a:latin typeface="Arial"/>
                <a:ea typeface="Calibri"/>
                <a:cs typeface="Times New Roman"/>
              </a:rPr>
              <a:t>Hicks, </a:t>
            </a:r>
            <a:r>
              <a:rPr lang="en-US" sz="1600" dirty="0" err="1" smtClean="0">
                <a:latin typeface="Arial"/>
                <a:ea typeface="Calibri"/>
                <a:cs typeface="Times New Roman"/>
              </a:rPr>
              <a:t>Wynford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. 2003. </a:t>
            </a:r>
            <a:r>
              <a:rPr lang="en-US" sz="1600" i="1" dirty="0" smtClean="0">
                <a:latin typeface="Arial"/>
                <a:ea typeface="Calibri"/>
                <a:cs typeface="Times New Roman"/>
              </a:rPr>
              <a:t>English for Journalists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. 2nd ed. London: </a:t>
            </a:r>
            <a:r>
              <a:rPr lang="en-US" sz="1600" dirty="0" err="1" smtClean="0">
                <a:latin typeface="Arial"/>
                <a:ea typeface="Calibri"/>
                <a:cs typeface="Times New Roman"/>
              </a:rPr>
              <a:t>Routledge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.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0"/>
              </a:spcAft>
            </a:pPr>
            <a:r>
              <a:rPr lang="en-US" sz="1600" dirty="0" err="1" smtClean="0">
                <a:latin typeface="Arial"/>
                <a:ea typeface="Calibri"/>
                <a:cs typeface="Times New Roman"/>
              </a:rPr>
              <a:t>Keeble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, Richard. 2001. </a:t>
            </a:r>
            <a:r>
              <a:rPr lang="en-US" sz="1600" i="1" dirty="0" smtClean="0">
                <a:latin typeface="Arial"/>
                <a:ea typeface="Calibri"/>
                <a:cs typeface="Times New Roman"/>
              </a:rPr>
              <a:t>The Newspaper Handbook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. London: </a:t>
            </a:r>
            <a:r>
              <a:rPr lang="en-US" sz="1600" dirty="0" err="1" smtClean="0">
                <a:latin typeface="Arial"/>
                <a:ea typeface="Calibri"/>
                <a:cs typeface="Times New Roman"/>
              </a:rPr>
              <a:t>Routledge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.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1600" dirty="0" smtClean="0">
                <a:latin typeface="Arial"/>
                <a:ea typeface="Calibri"/>
                <a:cs typeface="Times New Roman"/>
              </a:rPr>
              <a:t>Randolph Quirk, Sidney </a:t>
            </a:r>
            <a:r>
              <a:rPr lang="en-US" sz="1600" dirty="0" err="1" smtClean="0">
                <a:latin typeface="Arial"/>
                <a:ea typeface="Calibri"/>
                <a:cs typeface="Times New Roman"/>
              </a:rPr>
              <a:t>Greenbaum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, Geoffrey Leech &amp; Jan </a:t>
            </a:r>
            <a:r>
              <a:rPr lang="en-US" sz="1600" dirty="0" err="1" smtClean="0">
                <a:latin typeface="Arial"/>
                <a:ea typeface="Calibri"/>
                <a:cs typeface="Times New Roman"/>
              </a:rPr>
              <a:t>Svartvik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. 1985. </a:t>
            </a:r>
            <a:r>
              <a:rPr lang="en-US" sz="1600" i="1" dirty="0" smtClean="0">
                <a:latin typeface="Arial"/>
                <a:ea typeface="Calibri"/>
                <a:cs typeface="Times New Roman"/>
              </a:rPr>
              <a:t>A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indent="457200">
              <a:lnSpc>
                <a:spcPct val="115000"/>
              </a:lnSpc>
              <a:spcAft>
                <a:spcPts val="0"/>
              </a:spcAft>
            </a:pPr>
            <a:r>
              <a:rPr lang="en-US" sz="1600" i="1" dirty="0" smtClean="0">
                <a:latin typeface="Arial"/>
                <a:ea typeface="Calibri"/>
                <a:cs typeface="Times New Roman"/>
              </a:rPr>
              <a:t>Comprehensive Grammar of the English Language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. London: Longman.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1600" dirty="0" err="1" smtClean="0">
                <a:latin typeface="Arial"/>
                <a:ea typeface="Calibri"/>
                <a:cs typeface="Times New Roman"/>
              </a:rPr>
              <a:t>Reah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, </a:t>
            </a:r>
            <a:r>
              <a:rPr lang="en-US" sz="1600" dirty="0" err="1" smtClean="0">
                <a:latin typeface="Arial"/>
                <a:ea typeface="Calibri"/>
                <a:cs typeface="Times New Roman"/>
              </a:rPr>
              <a:t>Danuta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. 2002. </a:t>
            </a:r>
            <a:r>
              <a:rPr lang="en-US" sz="1600" i="1" dirty="0" smtClean="0">
                <a:latin typeface="Arial"/>
                <a:ea typeface="Calibri"/>
                <a:cs typeface="Times New Roman"/>
              </a:rPr>
              <a:t>The Language of Newspapers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. 2nd ed. London: </a:t>
            </a:r>
            <a:r>
              <a:rPr lang="en-US" sz="1600" dirty="0" err="1" smtClean="0">
                <a:latin typeface="Arial"/>
                <a:ea typeface="Calibri"/>
                <a:cs typeface="Times New Roman"/>
              </a:rPr>
              <a:t>Routledge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.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0"/>
              </a:spcAft>
            </a:pPr>
            <a:r>
              <a:rPr lang="en-US" sz="1600" dirty="0" smtClean="0">
                <a:latin typeface="Arial"/>
                <a:ea typeface="Calibri"/>
                <a:cs typeface="Times New Roman"/>
              </a:rPr>
              <a:t>Richardson, John. 2007. </a:t>
            </a:r>
            <a:r>
              <a:rPr lang="en-US" sz="1600" i="1" dirty="0" smtClean="0">
                <a:latin typeface="Arial"/>
                <a:ea typeface="Calibri"/>
                <a:cs typeface="Times New Roman"/>
              </a:rPr>
              <a:t>Analyzing Newspapers: An Approach from Critical Discourse Analysis.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 Basingstoke: Palgrave.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</a:pPr>
            <a:r>
              <a:rPr lang="en-US" sz="1600" dirty="0" smtClean="0">
                <a:latin typeface="Arial"/>
                <a:ea typeface="Calibri"/>
                <a:cs typeface="Times New Roman"/>
              </a:rPr>
              <a:t>Swan, Michael. 2002. </a:t>
            </a:r>
            <a:r>
              <a:rPr lang="en-US" sz="1600" i="1" dirty="0" smtClean="0">
                <a:latin typeface="Arial"/>
                <a:ea typeface="Calibri"/>
                <a:cs typeface="Times New Roman"/>
              </a:rPr>
              <a:t>Practical English Usage</a:t>
            </a:r>
            <a:r>
              <a:rPr lang="en-US" sz="1600" dirty="0" smtClean="0">
                <a:latin typeface="Arial"/>
                <a:ea typeface="Calibri"/>
                <a:cs typeface="Times New Roman"/>
              </a:rPr>
              <a:t>. 2nd ed., International Student's Edition. Oxford: Oxford University Press.</a:t>
            </a:r>
            <a:endParaRPr lang="en-US" sz="1200" dirty="0"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r"/>
            <a:r>
              <a:rPr lang="en-US" sz="1200" dirty="0" err="1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Barli</a:t>
            </a:r>
            <a:r>
              <a:rPr lang="en-US" sz="12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Bram, USD PBI, 11 May 2013</a:t>
            </a:r>
            <a:endParaRPr lang="en-US" sz="1200" dirty="0"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02D98-F8FE-4753-B3A1-5AC12D1E6D7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897</TotalTime>
  <Words>956</Words>
  <Application>Microsoft Office PowerPoint</Application>
  <PresentationFormat>On-screen Show (4:3)</PresentationFormat>
  <Paragraphs>115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   Functions and Issues  of Block Language in English Newspapers </vt:lpstr>
      <vt:lpstr>Block Language (BL): Where …</vt:lpstr>
      <vt:lpstr>BL in Newspapers … Headlines</vt:lpstr>
      <vt:lpstr>Functions … Issues …</vt:lpstr>
      <vt:lpstr>Block Language: Topic … Aim</vt:lpstr>
      <vt:lpstr>Data Sources?</vt:lpstr>
      <vt:lpstr>What to Do and Expect</vt:lpstr>
      <vt:lpstr>Data … Discussion (1)</vt:lpstr>
      <vt:lpstr>Data … Discussion (2)</vt:lpstr>
      <vt:lpstr>Data … Discussion (3)</vt:lpstr>
      <vt:lpstr>Sample Activity (Textual Structure course at PBI USD Yogyakarta</vt:lpstr>
      <vt:lpstr>Concluding remarks</vt:lpstr>
      <vt:lpstr>Suggestions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Linguistically,  what can we do?</dc:title>
  <dc:creator>DOSEN02</dc:creator>
  <cp:lastModifiedBy>DOSEN02</cp:lastModifiedBy>
  <cp:revision>174</cp:revision>
  <cp:lastPrinted>2013-05-06T14:11:21Z</cp:lastPrinted>
  <dcterms:created xsi:type="dcterms:W3CDTF">2013-04-23T13:09:14Z</dcterms:created>
  <dcterms:modified xsi:type="dcterms:W3CDTF">2013-11-11T04:33:52Z</dcterms:modified>
</cp:coreProperties>
</file>