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6" r:id="rId1"/>
  </p:sldMasterIdLst>
  <p:sldIdLst>
    <p:sldId id="279" r:id="rId2"/>
    <p:sldId id="257" r:id="rId3"/>
    <p:sldId id="261" r:id="rId4"/>
    <p:sldId id="259" r:id="rId5"/>
    <p:sldId id="260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8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85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88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57991-264C-4B0C-89C8-38DE78771101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F2C193-889E-42D2-B7E9-2A3568023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3" y="877622"/>
            <a:ext cx="9348951" cy="1320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d-ID" sz="4000" dirty="0" smtClean="0">
                <a:solidFill>
                  <a:schemeClr val="tx2">
                    <a:lumMod val="50000"/>
                  </a:schemeClr>
                </a:solidFill>
              </a:rPr>
              <a:t>MANAGEMENT ISSUES AND CHALLENGES IN THE CHANGING WORLD ECONOMY</a:t>
            </a:r>
            <a:endParaRPr lang="id-ID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98" y="3358805"/>
            <a:ext cx="6810693" cy="12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500" dirty="0" smtClean="0"/>
              <a:t>Drs. </a:t>
            </a:r>
            <a:r>
              <a:rPr lang="id-ID" sz="3500" dirty="0" smtClean="0"/>
              <a:t>SIMON SARAGIH, </a:t>
            </a:r>
            <a:r>
              <a:rPr lang="id-ID" sz="3500" dirty="0" smtClean="0"/>
              <a:t>MBA</a:t>
            </a:r>
            <a:endParaRPr lang="id-ID" sz="3500" dirty="0"/>
          </a:p>
          <a:p>
            <a:pPr marL="0" indent="0" algn="ctr">
              <a:buNone/>
            </a:pPr>
            <a:r>
              <a:rPr lang="id-ID" sz="2400" b="1" dirty="0" smtClean="0"/>
              <a:t>WARTAWAN SENIOR  KOMPAS</a:t>
            </a:r>
            <a:endParaRPr lang="id-ID" sz="2400" b="1" dirty="0"/>
          </a:p>
        </p:txBody>
      </p:sp>
      <p:pic>
        <p:nvPicPr>
          <p:cNvPr id="1026" name="Picture 2" descr="D:\000 MAGISTER MANAJEMEN LENGKAP 16 Sep 2013\13 SEMINAR DISKUSI  ILMIAH  CONFERENCE PRA MM\9. SIMON SARAGIH\IMG_20151102_084534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23" y="2695902"/>
            <a:ext cx="2963917" cy="33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2798" y="6222958"/>
            <a:ext cx="7100317" cy="52469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</a:rPr>
              <a:t>MAGISTER MANAJEMEN USD - 20 MEI 2016</a:t>
            </a:r>
          </a:p>
        </p:txBody>
      </p:sp>
    </p:spTree>
    <p:extLst>
      <p:ext uri="{BB962C8B-B14F-4D97-AF65-F5344CB8AC3E}">
        <p14:creationId xmlns:p14="http://schemas.microsoft.com/office/powerpoint/2010/main" val="372941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46" y="231216"/>
            <a:ext cx="8596668" cy="77776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KONSUMSI MINYAK TERBESAR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5" y="1096407"/>
            <a:ext cx="9522373" cy="48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3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KONSUMSI BAJA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2205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Asia Oceania			</a:t>
            </a:r>
            <a:r>
              <a:rPr lang="id-ID" sz="2400" dirty="0" smtClean="0"/>
              <a:t>        </a:t>
            </a:r>
            <a:r>
              <a:rPr lang="en-US" sz="2400" dirty="0" smtClean="0"/>
              <a:t>65,2</a:t>
            </a:r>
          </a:p>
          <a:p>
            <a:r>
              <a:rPr lang="en-US" sz="2400" dirty="0" smtClean="0"/>
              <a:t>Middle East			</a:t>
            </a:r>
            <a:r>
              <a:rPr lang="id-ID" sz="2400" dirty="0" smtClean="0"/>
              <a:t>          </a:t>
            </a:r>
            <a:r>
              <a:rPr lang="en-US" sz="2400" dirty="0" smtClean="0"/>
              <a:t>3,7</a:t>
            </a:r>
          </a:p>
          <a:p>
            <a:r>
              <a:rPr lang="en-US" sz="2400" dirty="0" err="1" smtClean="0"/>
              <a:t>Afrika</a:t>
            </a:r>
            <a:r>
              <a:rPr lang="en-US" sz="2400" dirty="0" smtClean="0"/>
              <a:t>				</a:t>
            </a:r>
            <a:r>
              <a:rPr lang="id-ID" sz="2400" dirty="0" smtClean="0"/>
              <a:t>               </a:t>
            </a:r>
            <a:r>
              <a:rPr lang="en-US" sz="2400" dirty="0" smtClean="0"/>
              <a:t>2,7</a:t>
            </a:r>
          </a:p>
          <a:p>
            <a:r>
              <a:rPr lang="en-US" sz="2400" dirty="0" smtClean="0"/>
              <a:t>Central and South America	3,0</a:t>
            </a:r>
          </a:p>
          <a:p>
            <a:r>
              <a:rPr lang="en-US" sz="2400" dirty="0" smtClean="0"/>
              <a:t>NAFTA				</a:t>
            </a:r>
            <a:r>
              <a:rPr lang="id-ID" sz="2400" dirty="0" smtClean="0"/>
              <a:t>               </a:t>
            </a:r>
            <a:r>
              <a:rPr lang="en-US" sz="2400" dirty="0" smtClean="0"/>
              <a:t>9,4</a:t>
            </a:r>
          </a:p>
          <a:p>
            <a:r>
              <a:rPr lang="en-US" sz="2400" dirty="0" smtClean="0"/>
              <a:t>CIS				</a:t>
            </a:r>
            <a:r>
              <a:rPr lang="id-ID" sz="2400" dirty="0" smtClean="0"/>
              <a:t>                </a:t>
            </a:r>
            <a:r>
              <a:rPr lang="en-US" sz="2400" dirty="0" smtClean="0"/>
              <a:t>	3,3</a:t>
            </a:r>
          </a:p>
          <a:p>
            <a:r>
              <a:rPr lang="en-US" sz="2400" dirty="0" err="1" smtClean="0"/>
              <a:t>Eropa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			</a:t>
            </a:r>
            <a:r>
              <a:rPr lang="id-ID" sz="2400" dirty="0" smtClean="0"/>
              <a:t>          </a:t>
            </a:r>
            <a:r>
              <a:rPr lang="en-US" sz="2400" dirty="0" smtClean="0"/>
              <a:t>2,7</a:t>
            </a:r>
          </a:p>
          <a:p>
            <a:r>
              <a:rPr lang="en-US" sz="2400" dirty="0" err="1" smtClean="0"/>
              <a:t>Uni</a:t>
            </a:r>
            <a:r>
              <a:rPr lang="en-US" sz="2400" dirty="0" smtClean="0"/>
              <a:t> </a:t>
            </a:r>
            <a:r>
              <a:rPr lang="en-US" sz="2400" dirty="0" err="1" smtClean="0"/>
              <a:t>Eropa</a:t>
            </a:r>
            <a:r>
              <a:rPr lang="en-US" sz="2400" dirty="0" smtClean="0"/>
              <a:t>				</a:t>
            </a:r>
            <a:r>
              <a:rPr lang="id-ID" sz="2400" dirty="0" smtClean="0"/>
              <a:t>         </a:t>
            </a:r>
            <a:r>
              <a:rPr lang="en-US" sz="2400" dirty="0" smtClean="0"/>
              <a:t>10,0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2" y="246982"/>
            <a:ext cx="8596668" cy="1320800"/>
          </a:xfrm>
        </p:spPr>
        <p:txBody>
          <a:bodyPr/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PENJUALAN MOBIL TERBESAR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China, AS, EU,  Japan, India, Brazil,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Rusia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9512"/>
            <a:ext cx="12191999" cy="46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2013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7" y="2096294"/>
            <a:ext cx="895779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18" y="278514"/>
            <a:ext cx="8596668" cy="77595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PERGERSERAN MAKIN KENCANG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20" y="1655374"/>
            <a:ext cx="4459014" cy="34873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Prof DR Kishore </a:t>
            </a:r>
            <a:r>
              <a:rPr lang="en-US" sz="2400" dirty="0" err="1" smtClean="0"/>
              <a:t>Mahbubani</a:t>
            </a:r>
            <a:r>
              <a:rPr lang="en-US" sz="2400" dirty="0" smtClean="0"/>
              <a:t>, </a:t>
            </a:r>
            <a:r>
              <a:rPr lang="en-US" sz="2400" dirty="0" err="1" smtClean="0"/>
              <a:t>Dosen</a:t>
            </a:r>
            <a:r>
              <a:rPr lang="en-US" sz="2400" dirty="0" smtClean="0"/>
              <a:t> Senior NUS – </a:t>
            </a:r>
            <a:r>
              <a:rPr lang="en-US" sz="2400" dirty="0" err="1" smtClean="0"/>
              <a:t>Pergeseran</a:t>
            </a:r>
            <a:r>
              <a:rPr lang="en-US" sz="2400" dirty="0" smtClean="0"/>
              <a:t> </a:t>
            </a:r>
            <a:r>
              <a:rPr lang="en-US" sz="2400" dirty="0" err="1" smtClean="0"/>
              <a:t>episentrum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makin</a:t>
            </a:r>
            <a:r>
              <a:rPr lang="en-US" sz="2400" dirty="0" smtClean="0"/>
              <a:t> </a:t>
            </a:r>
            <a:r>
              <a:rPr lang="en-US" sz="2400" dirty="0" err="1" smtClean="0"/>
              <a:t>kencang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konflik-konflik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ketidakrelaan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95" y="1671140"/>
            <a:ext cx="4461641" cy="33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82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INDONESIA MASUK RADAR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568" y="1577247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Indonesia is experiencing a burst of unprecedented economic and political optimism. The world’s fourth most populous country, with some 250 million people, is emerging as a powerhouse of Southeast Asia, at the dawn of an awakening that many compare to pre-boom China three decades ago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algn="just"/>
            <a:r>
              <a:rPr lang="en-US" sz="2800" dirty="0" smtClean="0"/>
              <a:t>The Globe and Mail, 16 </a:t>
            </a:r>
            <a:r>
              <a:rPr lang="en-US" sz="2800" dirty="0" err="1" smtClean="0"/>
              <a:t>Oktober</a:t>
            </a:r>
            <a:r>
              <a:rPr lang="en-US" sz="2800" dirty="0" smtClean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1332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72218"/>
            <a:ext cx="8596668" cy="88812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BUKAN TANPA SYARAT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90691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Hati-hati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Middle Income Trapp.</a:t>
            </a:r>
          </a:p>
          <a:p>
            <a:r>
              <a:rPr lang="en-US" sz="3200" dirty="0" err="1" smtClean="0"/>
              <a:t>Pengalaman</a:t>
            </a:r>
            <a:r>
              <a:rPr lang="en-US" sz="3200" dirty="0" smtClean="0"/>
              <a:t> Argentina </a:t>
            </a:r>
            <a:r>
              <a:rPr lang="en-US" sz="3200" dirty="0" err="1" smtClean="0"/>
              <a:t>dekade</a:t>
            </a:r>
            <a:r>
              <a:rPr lang="en-US" sz="3200" dirty="0" smtClean="0"/>
              <a:t> 1920-an </a:t>
            </a:r>
            <a:r>
              <a:rPr lang="en-US" sz="3200" dirty="0" err="1" smtClean="0"/>
              <a:t>dan</a:t>
            </a:r>
            <a:r>
              <a:rPr lang="en-US" sz="3200" dirty="0" smtClean="0"/>
              <a:t> Filipina </a:t>
            </a:r>
            <a:r>
              <a:rPr lang="en-US" sz="3200" dirty="0" err="1" smtClean="0"/>
              <a:t>dekade</a:t>
            </a:r>
            <a:r>
              <a:rPr lang="en-US" sz="3200" dirty="0" smtClean="0"/>
              <a:t> 1960-an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21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1" y="609600"/>
            <a:ext cx="10200289" cy="68317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FAKTOR MANAJEMEN SANGAT KRITIS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2929"/>
            <a:ext cx="6071196" cy="3880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en-US" sz="2800" dirty="0" err="1" smtClean="0"/>
              <a:t>studi-studi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laris</a:t>
            </a:r>
            <a:r>
              <a:rPr lang="en-US" sz="2800" dirty="0" smtClean="0"/>
              <a:t>, </a:t>
            </a:r>
            <a:r>
              <a:rPr lang="en-US" sz="2800" dirty="0" err="1" smtClean="0"/>
              <a:t>diminati</a:t>
            </a:r>
            <a:endParaRPr lang="en-US" sz="2800" dirty="0"/>
          </a:p>
          <a:p>
            <a:pPr algn="just"/>
            <a:r>
              <a:rPr lang="en-US" sz="2800" dirty="0" smtClean="0"/>
              <a:t>Prof DR Tan </a:t>
            </a:r>
            <a:r>
              <a:rPr lang="en-US" sz="2800" dirty="0" err="1" smtClean="0"/>
              <a:t>Teng</a:t>
            </a:r>
            <a:r>
              <a:rPr lang="en-US" sz="2800" dirty="0" smtClean="0"/>
              <a:t> </a:t>
            </a:r>
            <a:r>
              <a:rPr lang="en-US" sz="2800" dirty="0" err="1" smtClean="0"/>
              <a:t>Kee</a:t>
            </a:r>
            <a:r>
              <a:rPr lang="en-US" sz="2800" dirty="0" smtClean="0"/>
              <a:t>: Nanyang Technological  University : It is not about the technology, it is about how to manage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23" y="1545011"/>
            <a:ext cx="4218394" cy="46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24" y="1618624"/>
            <a:ext cx="5478767" cy="22439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SEMUANYA BERPULANG PADA</a:t>
            </a:r>
            <a:r>
              <a:rPr lang="id-ID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ARAHAN PEMIMPIN TERTINGGI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53" y="83655"/>
            <a:ext cx="4273273" cy="6600919"/>
          </a:xfrm>
        </p:spPr>
      </p:pic>
    </p:spTree>
    <p:extLst>
      <p:ext uri="{BB962C8B-B14F-4D97-AF65-F5344CB8AC3E}">
        <p14:creationId xmlns:p14="http://schemas.microsoft.com/office/powerpoint/2010/main" val="122183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924920"/>
            <a:ext cx="10972800" cy="7304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ERA ASIA DAN TANTANGAN MANAJEMEN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Episentrum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makin</a:t>
            </a:r>
            <a:r>
              <a:rPr lang="en-US" sz="2800" dirty="0" smtClean="0"/>
              <a:t> </a:t>
            </a:r>
            <a:r>
              <a:rPr lang="en-US" sz="2800" dirty="0" err="1" smtClean="0"/>
              <a:t>bergeser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Asia (John </a:t>
            </a:r>
            <a:r>
              <a:rPr lang="en-US" sz="2800" dirty="0" err="1" smtClean="0"/>
              <a:t>Naisbitt</a:t>
            </a:r>
            <a:r>
              <a:rPr lang="en-US" sz="2800" dirty="0" smtClean="0"/>
              <a:t>, JPMorgan, NII):</a:t>
            </a:r>
            <a:endParaRPr lang="id-ID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/>
              <a:t>Penduduk</a:t>
            </a:r>
            <a:r>
              <a:rPr lang="en-US" sz="2800" dirty="0" smtClean="0"/>
              <a:t> </a:t>
            </a:r>
            <a:r>
              <a:rPr lang="en-US" sz="2800" dirty="0" err="1" smtClean="0"/>
              <a:t>muda</a:t>
            </a:r>
            <a:r>
              <a:rPr lang="en-US" sz="2800" dirty="0" smtClean="0"/>
              <a:t> (</a:t>
            </a:r>
            <a:r>
              <a:rPr lang="en-US" sz="2800" dirty="0" err="1" smtClean="0"/>
              <a:t>Direktur</a:t>
            </a:r>
            <a:r>
              <a:rPr lang="en-US" sz="2800" dirty="0" smtClean="0"/>
              <a:t> IMF Christine </a:t>
            </a:r>
            <a:r>
              <a:rPr lang="en-US" sz="2800" dirty="0" err="1" smtClean="0"/>
              <a:t>Lagarde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/>
              <a:t>Kesempatan</a:t>
            </a:r>
            <a:r>
              <a:rPr lang="en-US" sz="2800" dirty="0" smtClean="0"/>
              <a:t> </a:t>
            </a:r>
            <a:r>
              <a:rPr lang="en-US" sz="2800" dirty="0" err="1" smtClean="0"/>
              <a:t>investasi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(PECC)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menengah</a:t>
            </a:r>
            <a:r>
              <a:rPr lang="en-US" sz="2800" dirty="0" smtClean="0"/>
              <a:t> (Credit Suisse)</a:t>
            </a:r>
          </a:p>
        </p:txBody>
      </p:sp>
    </p:spTree>
    <p:extLst>
      <p:ext uri="{BB962C8B-B14F-4D97-AF65-F5344CB8AC3E}">
        <p14:creationId xmlns:p14="http://schemas.microsoft.com/office/powerpoint/2010/main" val="64605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23" y="625366"/>
            <a:ext cx="9885563" cy="8250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GAYA MANAJEMEN TIDAK BERKESINAMBUNGAN?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4" y="1719141"/>
            <a:ext cx="8596668" cy="32627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right man in the right place</a:t>
            </a:r>
          </a:p>
          <a:p>
            <a:r>
              <a:rPr lang="en-US" sz="2800" dirty="0" smtClean="0"/>
              <a:t>Nepotism</a:t>
            </a:r>
          </a:p>
          <a:p>
            <a:r>
              <a:rPr lang="en-US" sz="2800" dirty="0" smtClean="0"/>
              <a:t>Family Business</a:t>
            </a:r>
          </a:p>
          <a:p>
            <a:endParaRPr lang="en-US" sz="2800" dirty="0"/>
          </a:p>
          <a:p>
            <a:pPr marL="0" indent="0" algn="just">
              <a:buNone/>
            </a:pPr>
            <a:r>
              <a:rPr lang="en-US" sz="2800" dirty="0" err="1" smtClean="0"/>
              <a:t>Catatan</a:t>
            </a:r>
            <a:r>
              <a:rPr lang="en-US" sz="2800" dirty="0" smtClean="0"/>
              <a:t>: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diubah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menghadapi</a:t>
            </a:r>
            <a:r>
              <a:rPr lang="en-US" sz="2800" dirty="0" smtClean="0"/>
              <a:t> era </a:t>
            </a:r>
            <a:r>
              <a:rPr lang="en-US" sz="2800" dirty="0" err="1" smtClean="0"/>
              <a:t>baru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683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2359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TANTANGAN BAGI STUDI MM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325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Eksternalitas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begitu</a:t>
            </a:r>
            <a:r>
              <a:rPr lang="en-US" sz="2800" dirty="0" smtClean="0"/>
              <a:t> </a:t>
            </a:r>
            <a:r>
              <a:rPr lang="en-US" sz="2800" dirty="0" err="1" smtClean="0"/>
              <a:t>dahsyat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.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memanusiakan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Akan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begitu</a:t>
            </a:r>
            <a:r>
              <a:rPr lang="en-US" sz="2800" dirty="0" smtClean="0"/>
              <a:t> </a:t>
            </a:r>
            <a:r>
              <a:rPr lang="en-US" sz="2800" dirty="0" err="1" smtClean="0"/>
              <a:t>urgen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63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23411" cy="1320800"/>
          </a:xfrm>
        </p:spPr>
        <p:txBody>
          <a:bodyPr/>
          <a:lstStyle/>
          <a:p>
            <a:r>
              <a:rPr lang="en-US" dirty="0" smtClean="0"/>
              <a:t>SELAMAT BERJUANG MM UNIVERSITAS SANATA DARMA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87538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UNIVERSITAS SANATA DHARMA MUNGKIN ADALAH SEBUAH STUDI KASUS MANAJEMEN YANG BAIK. LEMBAGA PENDIDIKAN YANG TETAP EKSIS. MENGAPA?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62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" y="609600"/>
            <a:ext cx="10390081" cy="88813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BANYAK INDIKATOR PENGUAT ERA ASIA 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568" y="1671593"/>
            <a:ext cx="8312120" cy="4906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solidFill>
                  <a:schemeClr val="tx1"/>
                </a:solidFill>
              </a:rPr>
              <a:t>40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persen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keuntungan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Wall Street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berasal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dari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China</a:t>
            </a:r>
            <a:endParaRPr lang="id-ID" sz="3600" dirty="0" smtClean="0">
              <a:ln w="0"/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solidFill>
                  <a:schemeClr val="tx1"/>
                </a:solidFill>
              </a:rPr>
              <a:t>Ford, GM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relatif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selamat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dari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penjualan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1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juta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unit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mobil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masing-masing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per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tahun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di China</a:t>
            </a:r>
            <a:endParaRPr lang="id-ID" sz="3600" dirty="0" smtClean="0">
              <a:ln w="0"/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0"/>
                <a:solidFill>
                  <a:schemeClr val="tx1"/>
                </a:solidFill>
              </a:rPr>
              <a:t>Merek-merek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ternama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dunia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bertahan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karena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</a:rPr>
              <a:t>pasar</a:t>
            </a:r>
            <a:r>
              <a:rPr lang="en-US" sz="3600" dirty="0" smtClean="0">
                <a:ln w="0"/>
                <a:solidFill>
                  <a:schemeClr val="tx1"/>
                </a:solidFill>
              </a:rPr>
              <a:t> China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3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67425"/>
            <a:ext cx="12063211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2" y="299555"/>
            <a:ext cx="10515600" cy="85133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BANDARA TERSIBUK DUNIA (2015)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82" y="1215936"/>
            <a:ext cx="6413938" cy="538980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Atlanta						Atlanta  (2000)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Beijing						O’Hare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Dubai						</a:t>
            </a:r>
            <a:r>
              <a:rPr lang="id-ID" sz="2400" dirty="0" smtClean="0"/>
              <a:t>     </a:t>
            </a:r>
            <a:r>
              <a:rPr lang="en-US" sz="2400" dirty="0" smtClean="0"/>
              <a:t>LAX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Chigago</a:t>
            </a:r>
            <a:r>
              <a:rPr lang="en-US" sz="2400" dirty="0" smtClean="0"/>
              <a:t> O’Hare				Heathrow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Tokyo, </a:t>
            </a:r>
            <a:r>
              <a:rPr lang="en-US" sz="2400" dirty="0" err="1" smtClean="0"/>
              <a:t>Haneda</a:t>
            </a:r>
            <a:r>
              <a:rPr lang="en-US" sz="2400" dirty="0" smtClean="0"/>
              <a:t>				Dallas FW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London, Heathrow			</a:t>
            </a:r>
            <a:r>
              <a:rPr lang="en-US" sz="2400" dirty="0" err="1" smtClean="0"/>
              <a:t>Haneda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Los Angeles					Frankfurt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Hongkong</a:t>
            </a:r>
            <a:r>
              <a:rPr lang="en-US" sz="2400" dirty="0" smtClean="0"/>
              <a:t>					Paris CDG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Paris CDG					SFO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Dallas FW					</a:t>
            </a:r>
            <a:r>
              <a:rPr lang="en-US" sz="2400" dirty="0" err="1" smtClean="0"/>
              <a:t>Schippol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Catatan</a:t>
            </a:r>
            <a:r>
              <a:rPr lang="en-US" sz="2400" dirty="0" smtClean="0"/>
              <a:t>: CKG (18)</a:t>
            </a:r>
            <a:endParaRPr lang="en-US" sz="2400" dirty="0"/>
          </a:p>
        </p:txBody>
      </p:sp>
      <p:pic>
        <p:nvPicPr>
          <p:cNvPr id="1025" name="Picture 1" descr="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e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te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nited Arab Emira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Jap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cre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ted Kingd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ecre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ecre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ng K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Fran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ecrea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Incr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5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506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RUTE TERSIBUK DUNIA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76" y="1589134"/>
            <a:ext cx="10515600" cy="48245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Seoul – </a:t>
            </a:r>
            <a:r>
              <a:rPr lang="en-US" sz="2400" dirty="0" err="1" smtClean="0"/>
              <a:t>Jeju</a:t>
            </a:r>
            <a:r>
              <a:rPr lang="en-US" sz="2400" dirty="0" smtClean="0"/>
              <a:t>				2. Sapporo – Tokyo</a:t>
            </a:r>
          </a:p>
          <a:p>
            <a:r>
              <a:rPr lang="en-US" sz="2400" dirty="0" smtClean="0"/>
              <a:t>3. Tokyo  - Fukuoka			4. Melbourne – Sydney</a:t>
            </a:r>
          </a:p>
          <a:p>
            <a:r>
              <a:rPr lang="en-US" sz="2400" dirty="0" smtClean="0"/>
              <a:t>5. Taipei – </a:t>
            </a:r>
            <a:r>
              <a:rPr lang="en-US" sz="2400" dirty="0" err="1" smtClean="0"/>
              <a:t>Hongkong</a:t>
            </a:r>
            <a:r>
              <a:rPr lang="en-US" sz="2400" dirty="0" smtClean="0"/>
              <a:t>			6. Mumbai – Delhi</a:t>
            </a:r>
          </a:p>
          <a:p>
            <a:r>
              <a:rPr lang="en-US" sz="2400" dirty="0" smtClean="0"/>
              <a:t>7. Okinawa – Tokyo			</a:t>
            </a:r>
            <a:r>
              <a:rPr lang="id-ID" sz="2400" dirty="0" smtClean="0"/>
              <a:t>8</a:t>
            </a:r>
            <a:r>
              <a:rPr lang="en-US" sz="2400" dirty="0" smtClean="0"/>
              <a:t>. Beijing Shanghai</a:t>
            </a:r>
          </a:p>
          <a:p>
            <a:r>
              <a:rPr lang="en-US" sz="2400" dirty="0" smtClean="0"/>
              <a:t>9. Osaka – Tokyo				10. Rio de Janeiro – Sao Paolo</a:t>
            </a:r>
          </a:p>
          <a:p>
            <a:r>
              <a:rPr lang="en-US" sz="2400" dirty="0" smtClean="0"/>
              <a:t>11. Surabaya – Jakarta		12. Ho Chi Minh – Hanoi</a:t>
            </a:r>
          </a:p>
          <a:p>
            <a:r>
              <a:rPr lang="en-US" sz="2400" dirty="0" smtClean="0"/>
              <a:t>13. Sydney – Brisbane		14. Johannesburg – Cape Town</a:t>
            </a:r>
          </a:p>
          <a:p>
            <a:r>
              <a:rPr lang="en-US" sz="2400" dirty="0" smtClean="0"/>
              <a:t>15. Jakarta – Singapura</a:t>
            </a:r>
          </a:p>
          <a:p>
            <a:pPr marL="0" indent="0">
              <a:buNone/>
            </a:pPr>
            <a:r>
              <a:rPr lang="en-US" sz="2400" dirty="0" err="1" smtClean="0"/>
              <a:t>Sumber</a:t>
            </a:r>
            <a:r>
              <a:rPr lang="en-US" sz="2400" dirty="0" smtClean="0"/>
              <a:t>: OAG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9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55" y="436186"/>
            <a:ext cx="9286473" cy="87235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PELABUHAN LAUT TERSIBUK DUNIA (2013)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715"/>
            <a:ext cx="8596668" cy="3880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1. Shanghai		6. Busan</a:t>
            </a:r>
          </a:p>
          <a:p>
            <a:r>
              <a:rPr lang="en-US" sz="2800" dirty="0" smtClean="0"/>
              <a:t>2. Singapura		7. Ningbo</a:t>
            </a:r>
          </a:p>
          <a:p>
            <a:r>
              <a:rPr lang="en-US" sz="2800" dirty="0" smtClean="0"/>
              <a:t>3. Shenzhen		8. Guangzhou</a:t>
            </a:r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Hongkong</a:t>
            </a:r>
            <a:r>
              <a:rPr lang="en-US" sz="2800" dirty="0" smtClean="0"/>
              <a:t>		9. Jebel Ali (UAE)</a:t>
            </a:r>
          </a:p>
          <a:p>
            <a:r>
              <a:rPr lang="en-US" sz="2800" dirty="0" smtClean="0"/>
              <a:t>5. Busan			10. Tianjin</a:t>
            </a:r>
          </a:p>
          <a:p>
            <a:endParaRPr lang="en-US" sz="2800" dirty="0"/>
          </a:p>
          <a:p>
            <a:r>
              <a:rPr lang="en-US" sz="2800" dirty="0" err="1" smtClean="0"/>
              <a:t>Berdasarkan</a:t>
            </a:r>
            <a:r>
              <a:rPr lang="en-US" sz="2800" dirty="0" smtClean="0"/>
              <a:t> TEU</a:t>
            </a:r>
          </a:p>
          <a:p>
            <a:r>
              <a:rPr lang="en-US" sz="2800" dirty="0" err="1" smtClean="0"/>
              <a:t>Sumber</a:t>
            </a:r>
            <a:r>
              <a:rPr lang="en-US" sz="2800" dirty="0" smtClean="0"/>
              <a:t>: World Shipping Council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87328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1149</TotalTime>
  <Words>369</Words>
  <Application>Microsoft Office PowerPoint</Application>
  <PresentationFormat>Custom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MANAGEMENT ISSUES AND CHALLENGES IN THE CHANGING WORLD ECONOMY</vt:lpstr>
      <vt:lpstr>ERA ASIA DAN TANTANGAN MANAJEMEN</vt:lpstr>
      <vt:lpstr>BANYAK INDIKATOR PENGUAT ERA ASIA </vt:lpstr>
      <vt:lpstr>PowerPoint Presentation</vt:lpstr>
      <vt:lpstr>BANDARA TERSIBUK DUNIA (2015)</vt:lpstr>
      <vt:lpstr>RUTE TERSIBUK DUNIA</vt:lpstr>
      <vt:lpstr>PowerPoint Presentation</vt:lpstr>
      <vt:lpstr>PowerPoint Presentation</vt:lpstr>
      <vt:lpstr>PELABUHAN LAUT TERSIBUK DUNIA (2013)</vt:lpstr>
      <vt:lpstr>KONSUMSI MINYAK TERBESAR</vt:lpstr>
      <vt:lpstr>KONSUMSI BAJA</vt:lpstr>
      <vt:lpstr>PENJUALAN MOBIL TERBESAR China, AS, EU,  Japan, India, Brazil, Rusia</vt:lpstr>
      <vt:lpstr>Pertumbuhan Ekonomi Tertinggi Dunia, 2013</vt:lpstr>
      <vt:lpstr>PERGERSERAN MAKIN KENCANG</vt:lpstr>
      <vt:lpstr>INDONESIA MASUK RADAR</vt:lpstr>
      <vt:lpstr>BUKAN TANPA SYARAT</vt:lpstr>
      <vt:lpstr>PowerPoint Presentation</vt:lpstr>
      <vt:lpstr>FAKTOR MANAJEMEN SANGAT KRITIS</vt:lpstr>
      <vt:lpstr>SEMUANYA BERPULANG PADA ARAHAN PEMIMPIN TERTINGGI</vt:lpstr>
      <vt:lpstr>GAYA MANAJEMEN TIDAK BERKESINAMBUNGAN?</vt:lpstr>
      <vt:lpstr>TANTANGAN BAGI STUDI MM</vt:lpstr>
      <vt:lpstr>SELAMAT BERJUANG MM UNIVERSITAS SANATA DARMA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Saragih</dc:creator>
  <cp:lastModifiedBy>ASUS</cp:lastModifiedBy>
  <cp:revision>76</cp:revision>
  <dcterms:created xsi:type="dcterms:W3CDTF">2016-05-13T03:00:12Z</dcterms:created>
  <dcterms:modified xsi:type="dcterms:W3CDTF">2016-05-22T06:59:04Z</dcterms:modified>
</cp:coreProperties>
</file>