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0" r:id="rId4"/>
    <p:sldId id="281" r:id="rId5"/>
    <p:sldId id="282" r:id="rId6"/>
    <p:sldId id="283" r:id="rId7"/>
    <p:sldId id="285" r:id="rId8"/>
    <p:sldId id="284" r:id="rId9"/>
    <p:sldId id="286" r:id="rId10"/>
    <p:sldId id="287" r:id="rId11"/>
    <p:sldId id="288" r:id="rId12"/>
    <p:sldId id="289" r:id="rId13"/>
    <p:sldId id="293" r:id="rId14"/>
    <p:sldId id="291" r:id="rId15"/>
    <p:sldId id="292" r:id="rId16"/>
    <p:sldId id="294" r:id="rId17"/>
    <p:sldId id="278" r:id="rId18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EEE"/>
    <a:srgbClr val="00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3" d="100"/>
          <a:sy n="43" d="100"/>
        </p:scale>
        <p:origin x="-1674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1B1BB-05D8-42F7-A8FD-C74768C2CAC9}" type="datetimeFigureOut">
              <a:rPr lang="ms-MY" smtClean="0"/>
              <a:t>07/04/2016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3FE0-2B85-4832-88E9-25C37A5AA410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5184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B5B0-F36E-4316-BFC7-F02150660C88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237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EB23-1D5E-49F1-81BF-251B7A81AB46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217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DB0-645E-406D-BEC1-90DEE5EF2465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0966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2258-43F3-4A3E-AFEF-89DA48747536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4867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2D86-F40E-4540-B432-5E4E877BBCCF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3100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BAA4-5F12-4445-9F64-6FE36B7F112F}" type="datetime1">
              <a:rPr lang="ms-MY" smtClean="0"/>
              <a:t>07/04/2016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1220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BABA-92C6-4764-BA3B-65ABE60467B4}" type="datetime1">
              <a:rPr lang="ms-MY" smtClean="0"/>
              <a:t>07/04/2016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5024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B9D8-D630-4FFE-9B9D-C4BA8F28F122}" type="datetime1">
              <a:rPr lang="ms-MY" smtClean="0"/>
              <a:t>07/04/2016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1954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9F57-F30E-4DB5-B0A5-40137B7A79FE}" type="datetime1">
              <a:rPr lang="ms-MY" smtClean="0"/>
              <a:t>07/04/2016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236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70AC-BE22-4089-989D-DAD1043B92A6}" type="datetime1">
              <a:rPr lang="ms-MY" smtClean="0"/>
              <a:t>07/04/2016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848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6ADB-C677-48CD-8B28-ABC6177DAAD3}" type="datetime1">
              <a:rPr lang="ms-MY" smtClean="0"/>
              <a:t>07/04/2016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272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7590-EB6D-4CA7-81DD-616EA6470543}" type="datetime1">
              <a:rPr lang="ms-MY" smtClean="0"/>
              <a:t>07/04/2016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6093-4191-4201-8A5E-D7B71E7FD36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19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8759"/>
            <a:ext cx="9144000" cy="2486526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/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/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3200" b="1" dirty="0" smtClean="0">
                <a:solidFill>
                  <a:srgbClr val="C00000"/>
                </a:solidFill>
              </a:rPr>
              <a:t/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/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3200" b="1" dirty="0" smtClean="0">
                <a:solidFill>
                  <a:srgbClr val="C00000"/>
                </a:solidFill>
              </a:rPr>
              <a:t/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/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3200" b="1" dirty="0" smtClean="0">
                <a:solidFill>
                  <a:srgbClr val="C00000"/>
                </a:solidFill>
              </a:rPr>
              <a:t/>
            </a:r>
            <a:br>
              <a:rPr lang="en-GB" sz="3200" b="1" dirty="0" smtClean="0">
                <a:solidFill>
                  <a:srgbClr val="C00000"/>
                </a:solidFill>
              </a:rPr>
            </a:br>
            <a:r>
              <a:rPr lang="en-GB" sz="3200" b="1" dirty="0">
                <a:solidFill>
                  <a:srgbClr val="C00000"/>
                </a:solidFill>
              </a:rPr>
              <a:t/>
            </a:r>
            <a:br>
              <a:rPr lang="en-GB" sz="3200" b="1" dirty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TALK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 at </a:t>
            </a:r>
            <a:r>
              <a:rPr lang="en-GB" sz="2800" b="1" smtClean="0">
                <a:solidFill>
                  <a:srgbClr val="C00000"/>
                </a:solidFill>
              </a:rPr>
              <a:t/>
            </a:r>
            <a:br>
              <a:rPr lang="en-GB" sz="2800" b="1" smtClean="0">
                <a:solidFill>
                  <a:srgbClr val="C00000"/>
                </a:solidFill>
              </a:rPr>
            </a:br>
            <a:r>
              <a:rPr lang="en-GB" sz="2800" b="1" smtClean="0"/>
              <a:t>UNIVERSITAS SANATA DHARMA 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on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400" b="1" dirty="0" smtClean="0"/>
              <a:t>Management</a:t>
            </a:r>
            <a:br>
              <a:rPr lang="en-GB" sz="2400" b="1" dirty="0" smtClean="0"/>
            </a:br>
            <a:endParaRPr lang="ms-MY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15916"/>
            <a:ext cx="9144000" cy="28193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ms-MY" sz="3000" b="1" dirty="0">
              <a:solidFill>
                <a:srgbClr val="C00000"/>
              </a:solidFill>
            </a:endParaRPr>
          </a:p>
          <a:p>
            <a:r>
              <a:rPr lang="en-US" sz="2600" b="1" dirty="0" smtClean="0">
                <a:solidFill>
                  <a:srgbClr val="C00000"/>
                </a:solidFill>
              </a:rPr>
              <a:t>“Integrating </a:t>
            </a:r>
            <a:r>
              <a:rPr lang="en-US" sz="2600" b="1" dirty="0">
                <a:solidFill>
                  <a:srgbClr val="C00000"/>
                </a:solidFill>
              </a:rPr>
              <a:t>Entrepreneurship and Strategic Management </a:t>
            </a:r>
            <a:r>
              <a:rPr lang="en-US" sz="2600" b="1" dirty="0" smtClean="0">
                <a:solidFill>
                  <a:srgbClr val="C00000"/>
                </a:solidFill>
              </a:rPr>
              <a:t>Actions</a:t>
            </a:r>
          </a:p>
          <a:p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>
                <a:solidFill>
                  <a:srgbClr val="C00000"/>
                </a:solidFill>
              </a:rPr>
              <a:t>to Sustain Competitive </a:t>
            </a:r>
            <a:r>
              <a:rPr lang="en-US" sz="2600" b="1" dirty="0" smtClean="0">
                <a:solidFill>
                  <a:srgbClr val="C00000"/>
                </a:solidFill>
              </a:rPr>
              <a:t>Advantages”  </a:t>
            </a:r>
            <a:endParaRPr lang="ms-MY" sz="2600" b="1" dirty="0">
              <a:solidFill>
                <a:srgbClr val="C00000"/>
              </a:solidFill>
            </a:endParaRPr>
          </a:p>
          <a:p>
            <a:r>
              <a:rPr lang="en-GB" sz="2200" b="1" dirty="0" err="1" smtClean="0"/>
              <a:t>Zainal</a:t>
            </a:r>
            <a:r>
              <a:rPr lang="en-GB" sz="2200" b="1" dirty="0" smtClean="0"/>
              <a:t> </a:t>
            </a:r>
            <a:r>
              <a:rPr lang="en-GB" sz="2200" b="1" dirty="0" err="1"/>
              <a:t>Abidin</a:t>
            </a:r>
            <a:r>
              <a:rPr lang="en-GB" sz="2200" b="1" dirty="0"/>
              <a:t> </a:t>
            </a:r>
            <a:r>
              <a:rPr lang="en-GB" sz="2200" b="1" dirty="0" smtClean="0"/>
              <a:t>Mohamed </a:t>
            </a:r>
            <a:endParaRPr lang="ms-MY" sz="2200" b="1" dirty="0"/>
          </a:p>
          <a:p>
            <a:r>
              <a:rPr lang="en-GB" sz="1900" b="1" dirty="0" err="1" smtClean="0"/>
              <a:t>Grduate</a:t>
            </a:r>
            <a:r>
              <a:rPr lang="en-GB" sz="1900" b="1" dirty="0" smtClean="0"/>
              <a:t> School of </a:t>
            </a:r>
            <a:r>
              <a:rPr lang="en-GB" sz="1900" b="1" dirty="0" err="1" smtClean="0"/>
              <a:t>Muamlat</a:t>
            </a:r>
            <a:r>
              <a:rPr lang="en-GB" sz="1900" b="1" dirty="0" smtClean="0"/>
              <a:t>,</a:t>
            </a:r>
          </a:p>
          <a:p>
            <a:r>
              <a:rPr lang="en-GB" sz="1900" b="1" dirty="0" smtClean="0"/>
              <a:t>Faculty </a:t>
            </a:r>
            <a:r>
              <a:rPr lang="en-GB" sz="1900" b="1" dirty="0"/>
              <a:t>of Economics and </a:t>
            </a:r>
            <a:r>
              <a:rPr lang="en-GB" sz="1900" b="1" dirty="0" err="1"/>
              <a:t>Muamalat</a:t>
            </a:r>
            <a:r>
              <a:rPr lang="en-GB" sz="1900" b="1" dirty="0"/>
              <a:t>,</a:t>
            </a:r>
            <a:endParaRPr lang="ms-MY" sz="1900" b="1" dirty="0"/>
          </a:p>
          <a:p>
            <a:r>
              <a:rPr lang="en-GB" sz="1900" b="1" dirty="0" err="1"/>
              <a:t>Universiti</a:t>
            </a:r>
            <a:r>
              <a:rPr lang="en-GB" sz="1900" b="1" dirty="0"/>
              <a:t> </a:t>
            </a:r>
            <a:r>
              <a:rPr lang="en-GB" sz="1900" b="1" dirty="0" err="1"/>
              <a:t>Sains</a:t>
            </a:r>
            <a:r>
              <a:rPr lang="en-GB" sz="1900" b="1" dirty="0"/>
              <a:t> Islam Malaysia</a:t>
            </a:r>
            <a:endParaRPr lang="ms-MY" sz="1900" b="1" dirty="0"/>
          </a:p>
        </p:txBody>
      </p:sp>
    </p:spTree>
    <p:extLst>
      <p:ext uri="{BB962C8B-B14F-4D97-AF65-F5344CB8AC3E}">
        <p14:creationId xmlns:p14="http://schemas.microsoft.com/office/powerpoint/2010/main" val="2515600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What are the issues?</a:t>
            </a:r>
          </a:p>
          <a:p>
            <a:pPr lvl="2"/>
            <a:r>
              <a:rPr lang="en-US" sz="4400" b="1" dirty="0" smtClean="0"/>
              <a:t>Concentration</a:t>
            </a:r>
          </a:p>
          <a:p>
            <a:pPr lvl="2"/>
            <a:r>
              <a:rPr lang="en-US" sz="4400" b="1" dirty="0" smtClean="0"/>
              <a:t>Control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10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8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What are the issues?</a:t>
            </a:r>
          </a:p>
          <a:p>
            <a:pPr lvl="2"/>
            <a:r>
              <a:rPr lang="en-US" sz="4400" b="1" dirty="0" smtClean="0"/>
              <a:t>Cooperation</a:t>
            </a:r>
          </a:p>
          <a:p>
            <a:pPr lvl="2"/>
            <a:r>
              <a:rPr lang="en-US" sz="4400" b="1" dirty="0" smtClean="0"/>
              <a:t>Coordination</a:t>
            </a:r>
          </a:p>
          <a:p>
            <a:pPr lvl="2"/>
            <a:r>
              <a:rPr lang="en-US" sz="4400" b="1" dirty="0" smtClean="0"/>
              <a:t>Costs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11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46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To  look for a simple instrument or mechanism to assist not only top management but also the rest. 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12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21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Organize a competition to incorporate all the </a:t>
            </a:r>
            <a:r>
              <a:rPr lang="en-US" sz="4800" b="1" dirty="0" err="1" smtClean="0"/>
              <a:t>Ws</a:t>
            </a:r>
            <a:r>
              <a:rPr lang="en-US" sz="4800" b="1" dirty="0" smtClean="0"/>
              <a:t> and Cs in a simplest form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13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65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Twenty teams participated</a:t>
            </a:r>
          </a:p>
          <a:p>
            <a:pPr lvl="1"/>
            <a:r>
              <a:rPr lang="en-US" sz="4800" b="1" dirty="0" smtClean="0"/>
              <a:t>5 finalists and the preferred is shown 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14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81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It is entitled as an action plan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15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08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16</a:t>
            </a:fld>
            <a:endParaRPr lang="ms-MY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38277"/>
              </p:ext>
            </p:extLst>
          </p:nvPr>
        </p:nvGraphicFramePr>
        <p:xfrm>
          <a:off x="675862" y="596348"/>
          <a:ext cx="10677938" cy="5784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0956"/>
                <a:gridCol w="4007635"/>
                <a:gridCol w="1053548"/>
                <a:gridCol w="1404924"/>
                <a:gridCol w="877808"/>
                <a:gridCol w="1038534"/>
                <a:gridCol w="1174533"/>
              </a:tblGrid>
              <a:tr h="309772">
                <a:tc>
                  <a:txBody>
                    <a:bodyPr/>
                    <a:lstStyle/>
                    <a:p>
                      <a:pPr algn="l" fontAlgn="b"/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</a:tr>
              <a:tr h="366089">
                <a:tc>
                  <a:txBody>
                    <a:bodyPr/>
                    <a:lstStyle/>
                    <a:p>
                      <a:pPr algn="l" fontAlgn="b"/>
                      <a:r>
                        <a:rPr lang="ms-MY" sz="1800" b="1" u="none" strike="noStrike" dirty="0">
                          <a:effectLst/>
                        </a:rPr>
                        <a:t>Strategy: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ms-MY" sz="1800" b="1" u="none" strike="noStrike" dirty="0">
                          <a:effectLst/>
                        </a:rPr>
                        <a:t>Strategic Objectives: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ms-MY" sz="1800" b="1" u="none" strike="noStrike" dirty="0">
                          <a:effectLst/>
                        </a:rPr>
                        <a:t>Tactical objectives: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s-MY" sz="1800" b="1" u="none" strike="noStrike" dirty="0">
                          <a:effectLst/>
                        </a:rPr>
                        <a:t>Qrtly Obj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s-MY" sz="1800" b="1" u="none" strike="noStrike" dirty="0">
                          <a:effectLst/>
                        </a:rPr>
                        <a:t>actions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s-MY" sz="1800" b="1" u="none" strike="noStrike" dirty="0">
                          <a:effectLst/>
                        </a:rPr>
                        <a:t>date completed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ms-MY" sz="1800" b="1" u="none" strike="noStrike" dirty="0">
                          <a:effectLst/>
                        </a:rPr>
                        <a:t>resources required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s-MY" sz="1800" b="1" u="none" strike="noStrike">
                          <a:effectLst/>
                        </a:rPr>
                        <a:t>staff responsible</a:t>
                      </a:r>
                      <a:endParaRPr lang="ms-MY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s-MY" sz="1800" b="1" u="none" strike="noStrike" dirty="0">
                          <a:effectLst/>
                        </a:rPr>
                        <a:t>staff accountable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56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s-MY" sz="1800" b="1" u="none" strike="noStrike" dirty="0">
                          <a:effectLst/>
                        </a:rPr>
                        <a:t>non-financial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ms-MY" sz="1800" b="1" u="none" strike="noStrike" dirty="0">
                          <a:effectLst/>
                        </a:rPr>
                        <a:t>financial</a:t>
                      </a:r>
                      <a:endParaRPr lang="ms-MY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</a:tr>
              <a:tr h="309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99">
                <a:tc v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>
                          <a:effectLst/>
                        </a:rPr>
                        <a:t> </a:t>
                      </a:r>
                      <a:endParaRPr lang="ms-MY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s-MY" sz="1050" b="1" u="none" strike="noStrike" dirty="0">
                          <a:effectLst/>
                        </a:rPr>
                        <a:t> </a:t>
                      </a:r>
                      <a:endParaRPr lang="ms-MY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25" marR="6625" marT="66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692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35287"/>
            <a:ext cx="10515600" cy="2054363"/>
          </a:xfr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5400" b="1" dirty="0" err="1" smtClean="0">
                <a:solidFill>
                  <a:srgbClr val="002060"/>
                </a:solidFill>
                <a:latin typeface="Brush Script MT" panose="03060802040406070304" pitchFamily="66" charset="0"/>
              </a:rPr>
              <a:t>Universitas</a:t>
            </a:r>
            <a:r>
              <a:rPr lang="en-GB" sz="5400" b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</a:t>
            </a:r>
            <a:r>
              <a:rPr lang="en-GB" sz="5400" b="1" dirty="0" err="1" smtClean="0">
                <a:solidFill>
                  <a:srgbClr val="002060"/>
                </a:solidFill>
                <a:latin typeface="Brush Script MT" panose="03060802040406070304" pitchFamily="66" charset="0"/>
              </a:rPr>
              <a:t>Sanata</a:t>
            </a:r>
            <a:r>
              <a:rPr lang="en-GB" sz="5400" b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Dharma </a:t>
            </a:r>
          </a:p>
          <a:p>
            <a:pPr algn="ctr"/>
            <a:r>
              <a:rPr lang="en-GB" sz="5400" b="1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Thank </a:t>
            </a:r>
            <a:r>
              <a:rPr lang="en-GB" sz="5400" b="1" dirty="0">
                <a:solidFill>
                  <a:srgbClr val="002060"/>
                </a:solidFill>
                <a:latin typeface="Brush Script MT" panose="03060802040406070304" pitchFamily="66" charset="0"/>
              </a:rPr>
              <a:t>you</a:t>
            </a:r>
            <a:r>
              <a:rPr lang="en-GB" b="1" dirty="0">
                <a:solidFill>
                  <a:srgbClr val="C00000"/>
                </a:solidFill>
              </a:rPr>
              <a:t/>
            </a:r>
            <a:br>
              <a:rPr lang="en-GB" b="1" dirty="0">
                <a:solidFill>
                  <a:srgbClr val="C00000"/>
                </a:solidFill>
              </a:rPr>
            </a:br>
            <a:endParaRPr lang="ms-MY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17</a:t>
            </a:fld>
            <a:endParaRPr lang="ms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00" y="1728788"/>
            <a:ext cx="10515600" cy="2306499"/>
          </a:xfrm>
          <a:solidFill>
            <a:srgbClr val="F86EEE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>
                <a:solidFill>
                  <a:srgbClr val="C00000"/>
                </a:solidFill>
              </a:rPr>
              <a:t>Integrating Entrepreneurship and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Strategic 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 </a:t>
            </a:r>
            <a:r>
              <a:rPr lang="en-US" sz="2800" dirty="0"/>
              <a:t> </a:t>
            </a:r>
            <a:r>
              <a:rPr lang="ms-MY" sz="2800" dirty="0"/>
              <a:t/>
            </a:r>
            <a:br>
              <a:rPr lang="ms-MY" sz="2800" dirty="0"/>
            </a:br>
            <a:endParaRPr lang="ms-MY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3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421"/>
            <a:ext cx="10515600" cy="1578393"/>
          </a:xfrm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C00000"/>
                </a:solidFill>
              </a:rPr>
              <a:t/>
            </a:r>
            <a:br>
              <a:rPr lang="en-GB" sz="4000" b="1" dirty="0" smtClean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Strategic </a:t>
            </a:r>
            <a:r>
              <a:rPr lang="en-US" sz="4000" b="1" dirty="0">
                <a:solidFill>
                  <a:srgbClr val="C00000"/>
                </a:solidFill>
              </a:rPr>
              <a:t>Management Actions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4000" b="1" dirty="0" smtClean="0">
                <a:solidFill>
                  <a:srgbClr val="C00000"/>
                </a:solidFill>
              </a:rPr>
              <a:t/>
            </a:r>
            <a:br>
              <a:rPr lang="ms-MY" sz="4000" b="1" dirty="0" smtClean="0">
                <a:solidFill>
                  <a:srgbClr val="C00000"/>
                </a:solidFill>
              </a:rPr>
            </a:br>
            <a:endParaRPr lang="ms-MY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INTRODUCTION:</a:t>
            </a:r>
          </a:p>
          <a:p>
            <a:pPr lvl="1"/>
            <a:r>
              <a:rPr lang="en-US" sz="3600" b="1" dirty="0" smtClean="0"/>
              <a:t>The topic is to </a:t>
            </a:r>
            <a:r>
              <a:rPr lang="en-US" sz="3600" b="1" u="sng" dirty="0" smtClean="0">
                <a:solidFill>
                  <a:srgbClr val="FF0000"/>
                </a:solidFill>
              </a:rPr>
              <a:t>Integrate</a:t>
            </a:r>
            <a:r>
              <a:rPr lang="en-US" sz="3600" b="1" dirty="0" smtClean="0"/>
              <a:t> what?</a:t>
            </a:r>
          </a:p>
          <a:p>
            <a:pPr lvl="1"/>
            <a:r>
              <a:rPr lang="en-US" sz="3600" b="1" dirty="0" smtClean="0"/>
              <a:t>E  + SMA </a:t>
            </a:r>
          </a:p>
          <a:p>
            <a:pPr lvl="1"/>
            <a:r>
              <a:rPr lang="en-US" sz="3600" b="1" dirty="0" smtClean="0"/>
              <a:t>SO AS TO GET = C. A. </a:t>
            </a:r>
          </a:p>
          <a:p>
            <a:pPr lvl="1"/>
            <a:r>
              <a:rPr lang="en-US" sz="3600" b="1" dirty="0"/>
              <a:t>o</a:t>
            </a:r>
            <a:r>
              <a:rPr lang="en-US" sz="3600" b="1" dirty="0" smtClean="0"/>
              <a:t>r C.A. = (E + SMA)  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2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</a:t>
            </a:r>
          </a:p>
          <a:p>
            <a:r>
              <a:rPr lang="en-US" dirty="0" smtClean="0"/>
              <a:t>ENTREPRENEURSHIP</a:t>
            </a:r>
          </a:p>
          <a:p>
            <a:r>
              <a:rPr lang="en-US" dirty="0" smtClean="0"/>
              <a:t>S. M. ACTIONS</a:t>
            </a:r>
          </a:p>
          <a:p>
            <a:r>
              <a:rPr lang="en-US" dirty="0" smtClean="0"/>
              <a:t>= COMPETITIVE ADVANTAGE</a:t>
            </a:r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82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rgbClr val="99FF66"/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FOCUS is on outcome: </a:t>
            </a:r>
            <a:r>
              <a:rPr lang="en-US" sz="4000" b="1" dirty="0" smtClean="0">
                <a:solidFill>
                  <a:srgbClr val="FF0000"/>
                </a:solidFill>
              </a:rPr>
              <a:t>C.A.</a:t>
            </a:r>
          </a:p>
          <a:p>
            <a:pPr marL="0" indent="0">
              <a:buNone/>
            </a:pPr>
            <a:r>
              <a:rPr lang="en-US" sz="3600" b="1" dirty="0" smtClean="0"/>
              <a:t>WHAT is C.A. then?</a:t>
            </a:r>
          </a:p>
          <a:p>
            <a:pPr lvl="1"/>
            <a:r>
              <a:rPr lang="en-US" sz="3600" b="1" dirty="0" smtClean="0"/>
              <a:t>To be better than your rival  </a:t>
            </a:r>
          </a:p>
          <a:p>
            <a:pPr lvl="1"/>
            <a:r>
              <a:rPr lang="en-US" sz="3600" b="1" dirty="0" smtClean="0"/>
              <a:t>Always at a good position to observe others </a:t>
            </a:r>
          </a:p>
          <a:p>
            <a:pPr lvl="1"/>
            <a:r>
              <a:rPr lang="en-US" sz="3600" b="1" dirty="0" smtClean="0"/>
              <a:t>Where to look for them?</a:t>
            </a:r>
          </a:p>
          <a:p>
            <a:pPr lvl="2"/>
            <a:r>
              <a:rPr lang="en-US" sz="3600" b="1" dirty="0" smtClean="0"/>
              <a:t>Internal</a:t>
            </a:r>
          </a:p>
          <a:p>
            <a:pPr lvl="2"/>
            <a:r>
              <a:rPr lang="en-US" sz="3600" b="1" dirty="0" smtClean="0"/>
              <a:t>external  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3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</a:t>
            </a:r>
          </a:p>
          <a:p>
            <a:r>
              <a:rPr lang="en-US" dirty="0" smtClean="0"/>
              <a:t>ENTREPRENEURSHIP</a:t>
            </a:r>
          </a:p>
          <a:p>
            <a:r>
              <a:rPr lang="en-US" dirty="0" smtClean="0"/>
              <a:t>S. M. ACTIONS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COMPETITIVE ADVANTAGE</a:t>
            </a:r>
            <a:endParaRPr lang="ms-MY" u="sng" dirty="0">
              <a:solidFill>
                <a:srgbClr val="FF0000"/>
              </a:solidFill>
            </a:endParaRPr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07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ENTREPRENEURSHIP:</a:t>
            </a:r>
          </a:p>
          <a:p>
            <a:pPr lvl="1"/>
            <a:r>
              <a:rPr lang="en-US" sz="3600" b="1" dirty="0" smtClean="0"/>
              <a:t>One important component?</a:t>
            </a:r>
          </a:p>
          <a:p>
            <a:pPr lvl="1"/>
            <a:r>
              <a:rPr lang="en-US" sz="3600" b="1" dirty="0" smtClean="0"/>
              <a:t>Of Individuals:</a:t>
            </a:r>
          </a:p>
          <a:p>
            <a:pPr lvl="2"/>
            <a:r>
              <a:rPr lang="en-US" sz="3600" b="1" dirty="0" smtClean="0"/>
              <a:t>Who wants to be successful</a:t>
            </a:r>
          </a:p>
          <a:p>
            <a:pPr lvl="2"/>
            <a:r>
              <a:rPr lang="en-US" sz="3600" b="1" dirty="0" smtClean="0"/>
              <a:t>And have invaluable qualities in behavior, skills, characteristics, religiosity, values</a:t>
            </a:r>
            <a:endParaRPr lang="en-US" sz="4000" b="1" dirty="0" smtClean="0"/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4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ENTREPRENEURSHIP</a:t>
            </a:r>
          </a:p>
          <a:p>
            <a:r>
              <a:rPr lang="en-US" dirty="0" smtClean="0"/>
              <a:t>S. M. ACTIONS</a:t>
            </a:r>
          </a:p>
          <a:p>
            <a:r>
              <a:rPr lang="en-US" dirty="0" smtClean="0"/>
              <a:t>= COMPETITIVE ADVANTAGE</a:t>
            </a:r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68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888706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STRATEGIC MANGEMENT </a:t>
            </a:r>
          </a:p>
          <a:p>
            <a:pPr marL="0" indent="0">
              <a:buNone/>
            </a:pPr>
            <a:r>
              <a:rPr lang="en-US" sz="4000" b="1" dirty="0" smtClean="0"/>
              <a:t>ACTIONS: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rational, deductive and                                      prescriptive</a:t>
            </a:r>
          </a:p>
          <a:p>
            <a:r>
              <a:rPr lang="en-US" sz="4000" b="1" dirty="0" smtClean="0"/>
              <a:t> or top down, consensus, big think,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</a:t>
            </a:r>
          </a:p>
          <a:p>
            <a:pPr lvl="1"/>
            <a:endParaRPr lang="en-US" sz="3600" b="1" dirty="0" smtClean="0"/>
          </a:p>
          <a:p>
            <a:pPr marL="457200" lvl="1" indent="0">
              <a:buNone/>
            </a:pPr>
            <a:endParaRPr lang="en-US" sz="2800" dirty="0" smtClean="0"/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5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422104" y="1825625"/>
            <a:ext cx="293169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</a:t>
            </a:r>
          </a:p>
          <a:p>
            <a:r>
              <a:rPr lang="en-US" dirty="0" smtClean="0"/>
              <a:t>ENTREPRENEURSHIP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S. M. ACTIONS</a:t>
            </a:r>
          </a:p>
          <a:p>
            <a:r>
              <a:rPr lang="en-US" dirty="0" smtClean="0"/>
              <a:t>= COMPETITIVE ADVANTAGE</a:t>
            </a:r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81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INTEGRATE:</a:t>
            </a:r>
          </a:p>
          <a:p>
            <a:pPr lvl="1"/>
            <a:r>
              <a:rPr lang="en-US" sz="3600" b="1" dirty="0" smtClean="0"/>
              <a:t>This is the first term but put last because it is probably the most challenging act to perform.</a:t>
            </a:r>
          </a:p>
          <a:p>
            <a:pPr lvl="1"/>
            <a:r>
              <a:rPr lang="en-US" sz="3600" b="1" dirty="0" smtClean="0"/>
              <a:t>To </a:t>
            </a:r>
            <a:r>
              <a:rPr lang="en-US" sz="3600" b="1" dirty="0" smtClean="0">
                <a:solidFill>
                  <a:schemeClr val="bg1"/>
                </a:solidFill>
              </a:rPr>
              <a:t>combine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person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action</a:t>
            </a:r>
            <a:r>
              <a:rPr lang="en-US" sz="3600" b="1" dirty="0" smtClean="0"/>
              <a:t> to produce </a:t>
            </a:r>
            <a:r>
              <a:rPr lang="en-US" sz="3600" b="1" dirty="0" smtClean="0">
                <a:solidFill>
                  <a:srgbClr val="C00000"/>
                </a:solidFill>
              </a:rPr>
              <a:t>desired outcomes</a:t>
            </a:r>
            <a:r>
              <a:rPr lang="en-US" sz="3600" b="1" dirty="0" smtClean="0"/>
              <a:t> </a:t>
            </a:r>
            <a:endParaRPr lang="en-US" sz="2800" dirty="0" smtClean="0"/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6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INTEGRATE</a:t>
            </a:r>
          </a:p>
          <a:p>
            <a:r>
              <a:rPr lang="en-US" dirty="0" smtClean="0"/>
              <a:t>ENTREPRENEURSHIP</a:t>
            </a:r>
          </a:p>
          <a:p>
            <a:r>
              <a:rPr lang="en-US" dirty="0" smtClean="0"/>
              <a:t>S. M. ACTIONS</a:t>
            </a:r>
          </a:p>
          <a:p>
            <a:r>
              <a:rPr lang="en-US" dirty="0" smtClean="0"/>
              <a:t>= COMPETITIVE ADVANTAGE</a:t>
            </a:r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54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What are the issues?</a:t>
            </a:r>
          </a:p>
          <a:p>
            <a:pPr lvl="2"/>
            <a:r>
              <a:rPr lang="en-US" sz="4400" b="1" dirty="0" smtClean="0"/>
              <a:t>Why &gt;80% strategic plan unsuccessful</a:t>
            </a:r>
          </a:p>
          <a:p>
            <a:pPr lvl="2"/>
            <a:r>
              <a:rPr lang="en-US" sz="4400" b="1" dirty="0" smtClean="0"/>
              <a:t>From several studies, it boils down to the 3Ws and 7Cs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7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/>
              <a:t>Control</a:t>
            </a:r>
          </a:p>
          <a:p>
            <a:r>
              <a:rPr lang="en-US" dirty="0"/>
              <a:t>Concentration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75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What are the issues?</a:t>
            </a:r>
          </a:p>
          <a:p>
            <a:pPr lvl="2"/>
            <a:r>
              <a:rPr lang="en-US" sz="4400" b="1" dirty="0" smtClean="0"/>
              <a:t>What</a:t>
            </a:r>
          </a:p>
          <a:p>
            <a:pPr lvl="2"/>
            <a:r>
              <a:rPr lang="en-US" sz="4400" b="1" dirty="0" smtClean="0"/>
              <a:t>When</a:t>
            </a:r>
          </a:p>
          <a:p>
            <a:pPr lvl="2"/>
            <a:r>
              <a:rPr lang="en-US" sz="4400" b="1" dirty="0" smtClean="0"/>
              <a:t>Who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8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27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/>
            </a:r>
            <a:br>
              <a:rPr lang="en-GB" sz="3600" b="1" dirty="0" smtClean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“Integrating Entrepreneurship and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Strategic </a:t>
            </a:r>
            <a:r>
              <a:rPr lang="en-US" sz="3600" b="1" dirty="0">
                <a:solidFill>
                  <a:srgbClr val="C00000"/>
                </a:solidFill>
              </a:rPr>
              <a:t>Management Actions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 to Sustain Competitive Advantages”  </a:t>
            </a:r>
            <a:r>
              <a:rPr lang="ms-MY" sz="3600" b="1" dirty="0" smtClean="0">
                <a:solidFill>
                  <a:srgbClr val="C00000"/>
                </a:solidFill>
              </a:rPr>
              <a:t/>
            </a:r>
            <a:br>
              <a:rPr lang="ms-MY" sz="3600" b="1" dirty="0" smtClean="0">
                <a:solidFill>
                  <a:srgbClr val="C00000"/>
                </a:solidFill>
              </a:rPr>
            </a:br>
            <a:endParaRPr lang="ms-MY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38475" cy="43513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To INTEGRATE</a:t>
            </a:r>
            <a:r>
              <a:rPr lang="en-US" sz="4000" b="1" dirty="0" smtClean="0"/>
              <a:t>:</a:t>
            </a:r>
          </a:p>
          <a:p>
            <a:pPr lvl="1"/>
            <a:r>
              <a:rPr lang="en-US" sz="4800" b="1" dirty="0" smtClean="0"/>
              <a:t>What are the issues?</a:t>
            </a:r>
          </a:p>
          <a:p>
            <a:pPr lvl="2"/>
            <a:r>
              <a:rPr lang="en-US" sz="4400" b="1" dirty="0" smtClean="0"/>
              <a:t>Commitment</a:t>
            </a:r>
          </a:p>
          <a:p>
            <a:pPr lvl="2"/>
            <a:r>
              <a:rPr lang="en-US" sz="4400" b="1" dirty="0" smtClean="0"/>
              <a:t>Communication</a:t>
            </a:r>
          </a:p>
        </p:txBody>
      </p:sp>
      <p:pic>
        <p:nvPicPr>
          <p:cNvPr id="9" name="Picture 4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718" y="383505"/>
            <a:ext cx="5524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6093-4191-4201-8A5E-D7B71E7FD364}" type="slidenum">
              <a:rPr lang="ms-MY" smtClean="0"/>
              <a:t>9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876674" y="1825625"/>
            <a:ext cx="3477126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WHAT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WHEN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WHO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Costs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Concentration</a:t>
            </a:r>
          </a:p>
          <a:p>
            <a:endParaRPr lang="ms-MY" dirty="0"/>
          </a:p>
        </p:txBody>
      </p:sp>
      <p:pic>
        <p:nvPicPr>
          <p:cNvPr id="13" name="Picture 5" descr="student 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937" y="6343985"/>
            <a:ext cx="29829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03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487</Words>
  <Application>Microsoft Office PowerPoint</Application>
  <PresentationFormat>Custom</PresentationFormat>
  <Paragraphs>302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     TALK  at  UNIVERSITAS SANATA DHARMA   on Management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 “Integrating Entrepreneurship and  Strategic Management Actions  to Sustain Competitive Advantages”   </vt:lpstr>
      <vt:lpstr>PowerPoint Presentation</vt:lpstr>
      <vt:lpstr> “Integrating Entrepreneurship and  Strategic Management Actions  to Sustain Competitive Advantages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2016 INTERNATIONAL CONFERENCE  OF MANAGEMENT SCIENCES  Department of Management, Faculty of Economics Universitas Muhammadiyah Yogyakarta,  Yogyakarya, Indonesia   March 10, 2016</dc:title>
  <dc:creator>aidil</dc:creator>
  <cp:lastModifiedBy>ASUS</cp:lastModifiedBy>
  <cp:revision>50</cp:revision>
  <dcterms:created xsi:type="dcterms:W3CDTF">2016-03-08T08:49:18Z</dcterms:created>
  <dcterms:modified xsi:type="dcterms:W3CDTF">2016-04-06T22:33:16Z</dcterms:modified>
</cp:coreProperties>
</file>