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305" r:id="rId3"/>
    <p:sldId id="304" r:id="rId4"/>
    <p:sldId id="285" r:id="rId5"/>
    <p:sldId id="287" r:id="rId6"/>
    <p:sldId id="289" r:id="rId7"/>
    <p:sldId id="286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6" r:id="rId21"/>
    <p:sldId id="302" r:id="rId22"/>
    <p:sldId id="30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5F6AA-2570-4607-9BD4-7E9FAB49A4D6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18333-A03C-4670-A3A0-C927B943C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5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18333-A03C-4670-A3A0-C927B943CD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FF3E-213D-47D2-932D-B8C7D8BBA693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CB34-D195-45E9-BB62-67D784CEF016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C73-EEED-41A7-9419-89B54B759501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C59-DB78-4890-B177-813EFDF43D01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F90-A75A-49ED-B3BD-1B8C0444F638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32F0-5BF6-4680-ABBB-35F2DA920660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5D90-2FAA-46BA-896B-81350B9771B1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55F-9A3C-48D9-8542-48643736900C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04C9-904C-462C-90E0-B42E26E2579F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36AA32-64B9-4154-BCFE-DA0DE34994DB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3179-F53D-48EE-BA4B-CA5D93B7550E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594B4E-0EA1-4ACD-8265-99A89A4EA2ED}" type="datetime1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7%20Shocking%203D%20Printed%20Things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Big%20Data%20Animation%20Video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Intel%20IoT%20--%20What%20Does%20The%20Internet%20of%20Things%20Mean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onda%20ASIMO%20NEW%20complete%20SHOW%20HD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Deep%20Blue%20beat%20G.%20Kasparov%20in%201997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What%20is%20Cloud%20Computing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550" y="845128"/>
            <a:ext cx="11040036" cy="356061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TREN TEKNOLOGI INFORMASI DAN TANTANGAN MANAJEMEN MODERN</a:t>
            </a:r>
            <a:endParaRPr lang="en-US" sz="4800" dirty="0"/>
          </a:p>
        </p:txBody>
      </p:sp>
      <p:pic>
        <p:nvPicPr>
          <p:cNvPr id="1026" name="Picture 2" descr="https://www.usd.ac.id/fakultas/pascasarjana/s2inggris/f1l3/Logo%20U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89" y="628444"/>
            <a:ext cx="22479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1400" smtClean="0"/>
              <a:t>Kuliah Umum MM-USD, 9 September 2016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8700" y="5583381"/>
            <a:ext cx="494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Johanes</a:t>
            </a:r>
            <a:r>
              <a:rPr lang="en-US" sz="2800" dirty="0" smtClean="0"/>
              <a:t> </a:t>
            </a:r>
            <a:r>
              <a:rPr lang="en-US" sz="2800" dirty="0" err="1" smtClean="0"/>
              <a:t>Eka</a:t>
            </a:r>
            <a:r>
              <a:rPr lang="en-US" sz="2800" dirty="0" smtClean="0"/>
              <a:t> </a:t>
            </a:r>
            <a:r>
              <a:rPr lang="en-US" sz="2800" dirty="0" err="1" smtClean="0"/>
              <a:t>Priyatma</a:t>
            </a:r>
            <a:r>
              <a:rPr lang="en-US" sz="2800" dirty="0" smtClean="0"/>
              <a:t>, </a:t>
            </a:r>
            <a:r>
              <a:rPr lang="en-US" sz="2800" dirty="0" err="1" smtClean="0"/>
              <a:t>MSc.,PhD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58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2. Three (3) D Printing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err="1" smtClean="0">
                <a:hlinkClick r:id="rId2" action="ppaction://hlinkfile"/>
              </a:rPr>
              <a:t>Konsep</a:t>
            </a:r>
            <a:r>
              <a:rPr lang="en-US" sz="3200" dirty="0" smtClean="0">
                <a:hlinkClick r:id="rId2" action="ppaction://hlinkfile"/>
              </a:rPr>
              <a:t> 3D Printing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err="1" smtClean="0"/>
              <a:t>Manfaat</a:t>
            </a:r>
            <a:r>
              <a:rPr lang="en-US" sz="3200" dirty="0" smtClean="0"/>
              <a:t> 3D printing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 err="1" smtClean="0"/>
              <a:t>Tantangan</a:t>
            </a:r>
            <a:r>
              <a:rPr lang="en-US" sz="3200" dirty="0" smtClean="0"/>
              <a:t> </a:t>
            </a:r>
            <a:r>
              <a:rPr lang="en-US" sz="3200" dirty="0" err="1" smtClean="0"/>
              <a:t>manajerial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338" name="Picture 2" descr="Hasil gambar untuk 3 D Prin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4174" y="1816894"/>
            <a:ext cx="5838825" cy="437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Manfaat</a:t>
            </a:r>
            <a:r>
              <a:rPr lang="en-US" dirty="0" smtClean="0">
                <a:latin typeface="Berlin Sans FB" pitchFamily="34" charset="0"/>
              </a:rPr>
              <a:t> 3D Printing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Pemodelan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dalam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proses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produksi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murah</a:t>
            </a:r>
            <a:r>
              <a:rPr lang="en-US" sz="2800" dirty="0" smtClean="0">
                <a:latin typeface="Berlin Sans FB" pitchFamily="34" charset="0"/>
              </a:rPr>
              <a:t>, </a:t>
            </a:r>
            <a:r>
              <a:rPr lang="en-US" sz="2800" dirty="0" err="1" smtClean="0">
                <a:latin typeface="Berlin Sans FB" pitchFamily="34" charset="0"/>
              </a:rPr>
              <a:t>mudah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fleksibel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Beaya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produksi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bisa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ditekan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Inovasi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lebih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intensif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Customisasi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personifikasi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produk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lebih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mungkin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Tantangan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Manajerial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Persaingan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ketat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karena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produk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baru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lebih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mudah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diwujudkan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desaigner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produk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lebih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mudah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dilakukan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tetapi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juga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terancam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Produk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semakain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hightech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knowledge intensive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3. Big Data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  <a:hlinkClick r:id="rId2" action="ppaction://hlinkfile"/>
              </a:rPr>
              <a:t>Konsep</a:t>
            </a:r>
            <a:r>
              <a:rPr lang="en-US" sz="2800" dirty="0" smtClean="0">
                <a:latin typeface="Berlin Sans FB" pitchFamily="34" charset="0"/>
                <a:hlinkClick r:id="rId2" action="ppaction://hlinkfile"/>
              </a:rPr>
              <a:t> big data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Potensi</a:t>
            </a:r>
            <a:r>
              <a:rPr lang="en-US" sz="2800" dirty="0" smtClean="0">
                <a:latin typeface="Berlin Sans FB" pitchFamily="34" charset="0"/>
              </a:rPr>
              <a:t> big data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Tantangan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manajerial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266" name="Picture 2" descr="Hasil gambar untuk big 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75" y="1811337"/>
            <a:ext cx="6729314" cy="380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Potensi</a:t>
            </a:r>
            <a:r>
              <a:rPr lang="en-US" dirty="0" smtClean="0">
                <a:latin typeface="Berlin Sans FB" pitchFamily="34" charset="0"/>
              </a:rPr>
              <a:t> Big Data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Pemahaman</a:t>
            </a:r>
            <a:r>
              <a:rPr lang="en-US" sz="2800" dirty="0" smtClean="0">
                <a:latin typeface="Berlin Sans FB" pitchFamily="34" charset="0"/>
              </a:rPr>
              <a:t> (insight)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peluang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lebih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baik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Pengambilan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keputusan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lebih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baik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kuat</a:t>
            </a:r>
            <a:r>
              <a:rPr lang="en-US" sz="2800" dirty="0" smtClean="0">
                <a:latin typeface="Berlin Sans FB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sumber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baru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bagi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pertumbuhan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nilai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bisnis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sarana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membangun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keunggulan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bersaing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Tantangan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Manajerial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indent="-444500"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Kesiapan</a:t>
            </a:r>
            <a:r>
              <a:rPr lang="en-US" sz="2800" dirty="0" smtClean="0">
                <a:latin typeface="Berlin Sans FB" pitchFamily="34" charset="0"/>
              </a:rPr>
              <a:t> SDM </a:t>
            </a:r>
            <a:r>
              <a:rPr lang="en-US" sz="2800" dirty="0" err="1" smtClean="0">
                <a:latin typeface="Berlin Sans FB" pitchFamily="34" charset="0"/>
              </a:rPr>
              <a:t>mengelola</a:t>
            </a:r>
            <a:r>
              <a:rPr lang="en-US" sz="2800" dirty="0" smtClean="0">
                <a:latin typeface="Berlin Sans FB" pitchFamily="34" charset="0"/>
              </a:rPr>
              <a:t> big data </a:t>
            </a:r>
            <a:r>
              <a:rPr lang="en-US" sz="2800" dirty="0" err="1" smtClean="0">
                <a:latin typeface="Berlin Sans FB" pitchFamily="34" charset="0"/>
              </a:rPr>
              <a:t>khususnya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dalam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penambangan</a:t>
            </a:r>
            <a:r>
              <a:rPr lang="en-US" sz="2800" dirty="0" smtClean="0">
                <a:latin typeface="Berlin Sans FB" pitchFamily="34" charset="0"/>
              </a:rPr>
              <a:t> data</a:t>
            </a: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Big data </a:t>
            </a:r>
            <a:r>
              <a:rPr lang="en-US" sz="2800" dirty="0" err="1" smtClean="0">
                <a:latin typeface="Berlin Sans FB" pitchFamily="34" charset="0"/>
              </a:rPr>
              <a:t>tidak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dikuasai</a:t>
            </a:r>
            <a:r>
              <a:rPr lang="en-US" sz="2800" dirty="0" smtClean="0">
                <a:latin typeface="Berlin Sans FB" pitchFamily="34" charset="0"/>
              </a:rPr>
              <a:t>/</a:t>
            </a:r>
            <a:r>
              <a:rPr lang="en-US" sz="2800" dirty="0" err="1" smtClean="0">
                <a:latin typeface="Berlin Sans FB" pitchFamily="34" charset="0"/>
              </a:rPr>
              <a:t>dimiliki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oleh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perusahaan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tetapi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milik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penyedia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layanan</a:t>
            </a:r>
            <a:r>
              <a:rPr lang="en-US" sz="2800" dirty="0" smtClean="0">
                <a:latin typeface="Berlin Sans FB" pitchFamily="34" charset="0"/>
              </a:rPr>
              <a:t> gratis </a:t>
            </a:r>
            <a:r>
              <a:rPr lang="en-US" sz="2800" dirty="0" err="1" smtClean="0">
                <a:latin typeface="Berlin Sans FB" pitchFamily="34" charset="0"/>
              </a:rPr>
              <a:t>seperti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Facebook</a:t>
            </a:r>
            <a:r>
              <a:rPr lang="en-US" sz="2800" dirty="0" smtClean="0">
                <a:latin typeface="Berlin Sans FB" pitchFamily="34" charset="0"/>
              </a:rPr>
              <a:t>, Twitter, Line, </a:t>
            </a:r>
            <a:r>
              <a:rPr lang="en-US" sz="2800" dirty="0" err="1" smtClean="0">
                <a:latin typeface="Berlin Sans FB" pitchFamily="34" charset="0"/>
              </a:rPr>
              <a:t>dll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Kegiatan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i="1" dirty="0" smtClean="0">
                <a:latin typeface="Berlin Sans FB" pitchFamily="34" charset="0"/>
              </a:rPr>
              <a:t>strategic planning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 </a:t>
            </a:r>
            <a:r>
              <a:rPr lang="en-US" sz="2800" dirty="0" err="1" smtClean="0">
                <a:latin typeface="Berlin Sans FB" pitchFamily="34" charset="0"/>
              </a:rPr>
              <a:t>penting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tetapi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mahal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rumit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4. Internet of Things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  <a:hlinkClick r:id="rId2" action="ppaction://hlinkfile"/>
              </a:rPr>
              <a:t>Konsep</a:t>
            </a:r>
            <a:r>
              <a:rPr lang="en-US" sz="2800" dirty="0" smtClean="0">
                <a:latin typeface="Berlin Sans FB" pitchFamily="34" charset="0"/>
                <a:hlinkClick r:id="rId2" action="ppaction://hlinkfile"/>
              </a:rPr>
              <a:t> internet of things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Potensi</a:t>
            </a:r>
            <a:r>
              <a:rPr lang="en-US" sz="2800" dirty="0" smtClean="0">
                <a:latin typeface="Berlin Sans FB" pitchFamily="34" charset="0"/>
              </a:rPr>
              <a:t> internet of things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Tantangan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manajerial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194" name="Picture 2" descr="Hasil gambar untuk internet of th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657" y="1874838"/>
            <a:ext cx="6775543" cy="3567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Potensi</a:t>
            </a:r>
            <a:r>
              <a:rPr lang="en-US" dirty="0" smtClean="0">
                <a:latin typeface="Berlin Sans FB" pitchFamily="34" charset="0"/>
              </a:rPr>
              <a:t> Internet of Things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banyak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hal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dapat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dikendalikan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secara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otomatis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atau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jarak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jauh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banyak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hal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terkoordinasi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secara</a:t>
            </a:r>
            <a:r>
              <a:rPr lang="en-US" sz="2800" dirty="0" smtClean="0">
                <a:latin typeface="Berlin Sans FB" pitchFamily="34" charset="0"/>
              </a:rPr>
              <a:t> real time</a:t>
            </a: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lahir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situasi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cerdas</a:t>
            </a:r>
            <a:r>
              <a:rPr lang="en-US" sz="2800" dirty="0" smtClean="0">
                <a:latin typeface="Berlin Sans FB" pitchFamily="34" charset="0"/>
              </a:rPr>
              <a:t>: smart city, smart home, smart hospital</a:t>
            </a:r>
          </a:p>
          <a:p>
            <a:pPr marL="444500" indent="-444500">
              <a:buFont typeface="Wingdings" pitchFamily="2" charset="2"/>
              <a:buChar char="q"/>
            </a:pP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Tantangan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Manajerial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Manajemen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organisasi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menjadi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kompleks</a:t>
            </a:r>
            <a:r>
              <a:rPr lang="en-US" sz="2800" dirty="0" smtClean="0">
                <a:latin typeface="Berlin Sans FB" pitchFamily="34" charset="0"/>
              </a:rPr>
              <a:t>, </a:t>
            </a:r>
            <a:r>
              <a:rPr lang="en-US" sz="2800" dirty="0" err="1" smtClean="0">
                <a:latin typeface="Berlin Sans FB" pitchFamily="34" charset="0"/>
              </a:rPr>
              <a:t>saling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terkait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menuntut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penguasaan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ilmu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baru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yakni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tentang</a:t>
            </a:r>
            <a:r>
              <a:rPr lang="en-US" sz="2800" dirty="0" smtClean="0">
                <a:latin typeface="Berlin Sans FB" pitchFamily="34" charset="0"/>
              </a:rPr>
              <a:t> internet</a:t>
            </a: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Kesalingtergantungan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tinggi</a:t>
            </a:r>
            <a:r>
              <a:rPr lang="en-US" sz="2800" dirty="0" smtClean="0">
                <a:latin typeface="Berlin Sans FB" pitchFamily="34" charset="0"/>
              </a:rPr>
              <a:t>, </a:t>
            </a:r>
            <a:r>
              <a:rPr lang="en-US" sz="2800" dirty="0" err="1" smtClean="0">
                <a:latin typeface="Berlin Sans FB" pitchFamily="34" charset="0"/>
              </a:rPr>
              <a:t>artinya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kita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 </a:t>
            </a:r>
            <a:r>
              <a:rPr lang="en-US" sz="2800" dirty="0" err="1" smtClean="0">
                <a:latin typeface="Berlin Sans FB" pitchFamily="34" charset="0"/>
              </a:rPr>
              <a:t>tidak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bebas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meskipun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juga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terkoordinasi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5. </a:t>
            </a:r>
            <a:r>
              <a:rPr lang="en-US" dirty="0" err="1" smtClean="0">
                <a:latin typeface="Berlin Sans FB Demi" pitchFamily="34" charset="0"/>
              </a:rPr>
              <a:t>Robotika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49520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  <a:hlinkClick r:id="rId2" action="ppaction://hlinkfile"/>
              </a:rPr>
              <a:t>Berbagai</a:t>
            </a:r>
            <a:r>
              <a:rPr lang="en-US" sz="2800" dirty="0" smtClean="0">
                <a:latin typeface="Berlin Sans FB Demi" pitchFamily="34" charset="0"/>
                <a:hlinkClick r:id="rId2" action="ppaction://hlinkfile"/>
              </a:rPr>
              <a:t> model </a:t>
            </a:r>
            <a:r>
              <a:rPr lang="en-US" sz="2800" dirty="0" err="1" smtClean="0">
                <a:latin typeface="Berlin Sans FB Demi" pitchFamily="34" charset="0"/>
                <a:hlinkClick r:id="rId2" action="ppaction://hlinkfile"/>
              </a:rPr>
              <a:t>robotika</a:t>
            </a:r>
            <a:endParaRPr lang="en-US" sz="2800" dirty="0" smtClean="0">
              <a:latin typeface="Berlin Sans FB Dem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Robotika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dan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sistem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cerdas</a:t>
            </a:r>
            <a:endParaRPr lang="en-US" sz="2800" dirty="0" smtClean="0">
              <a:latin typeface="Berlin Sans FB Dem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Manfaat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robotika</a:t>
            </a:r>
            <a:endParaRPr lang="en-US" sz="2800" dirty="0" smtClean="0">
              <a:latin typeface="Berlin Sans FB Demi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Berbagai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persoalan</a:t>
            </a:r>
            <a:r>
              <a:rPr lang="en-US" sz="2800" dirty="0" smtClean="0">
                <a:latin typeface="Berlin Sans FB Demi" pitchFamily="34" charset="0"/>
              </a:rPr>
              <a:t> yang </a:t>
            </a:r>
            <a:r>
              <a:rPr lang="en-US" sz="2800" dirty="0" err="1" smtClean="0">
                <a:latin typeface="Berlin Sans FB Demi" pitchFamily="34" charset="0"/>
              </a:rPr>
              <a:t>ditimbulkan</a:t>
            </a:r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122" name="AutoShape 2" descr="Hasil gambar untuk smart rob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asil gambar untuk smart rob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asil gambar untuk smart rob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asil gambar untuk smart rob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Hasil gambar untuk smart rob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 descr="C:\Users\Wakil Rektor III\Rektor\rob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8087" y="1825046"/>
            <a:ext cx="5060313" cy="3572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Agenda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Tantangan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Manajemen</a:t>
            </a:r>
            <a:r>
              <a:rPr lang="en-US" sz="3200" dirty="0" smtClean="0">
                <a:latin typeface="Berlin Sans FB" pitchFamily="34" charset="0"/>
              </a:rPr>
              <a:t> Abad 21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Manajemen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tradisional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dan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Teknologi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Informasi</a:t>
            </a:r>
            <a:endParaRPr lang="en-US" sz="32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Lima </a:t>
            </a:r>
            <a:r>
              <a:rPr lang="en-US" sz="3200" dirty="0" err="1" smtClean="0">
                <a:latin typeface="Berlin Sans FB" pitchFamily="34" charset="0"/>
              </a:rPr>
              <a:t>tren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teknologi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informasi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terkini</a:t>
            </a:r>
            <a:endParaRPr lang="en-US" sz="32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Berbagai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masalah</a:t>
            </a:r>
            <a:endParaRPr lang="en-US" sz="32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Lain-lain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 Demi" pitchFamily="34" charset="0"/>
              </a:rPr>
              <a:t>Robotika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dan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Sistem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Cerdas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65200" y="2082800"/>
          <a:ext cx="97409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450"/>
                <a:gridCol w="4870450"/>
              </a:tblGrid>
              <a:tr h="15113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Berlin Sans FB Demi" pitchFamily="34" charset="0"/>
                        </a:rPr>
                        <a:t>Berpikir</a:t>
                      </a:r>
                      <a:r>
                        <a:rPr lang="en-US" sz="2800" dirty="0" smtClean="0">
                          <a:latin typeface="Berlin Sans FB Demi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Berlin Sans FB Demi" pitchFamily="34" charset="0"/>
                        </a:rPr>
                        <a:t>seperti</a:t>
                      </a:r>
                      <a:r>
                        <a:rPr lang="en-US" sz="2800" dirty="0" smtClean="0">
                          <a:latin typeface="Berlin Sans FB Demi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Berlin Sans FB Demi" pitchFamily="34" charset="0"/>
                        </a:rPr>
                        <a:t>manusia</a:t>
                      </a:r>
                      <a:endParaRPr lang="en-US" sz="2800" dirty="0">
                        <a:latin typeface="Berlin Sans FB Dem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Berlin Sans FB Demi" pitchFamily="34" charset="0"/>
                          <a:hlinkClick r:id="rId2" action="ppaction://hlinkfile"/>
                        </a:rPr>
                        <a:t>Berpikir</a:t>
                      </a:r>
                      <a:r>
                        <a:rPr lang="en-US" sz="2800" dirty="0" smtClean="0">
                          <a:latin typeface="Berlin Sans FB Demi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2800" dirty="0" err="1" smtClean="0">
                          <a:latin typeface="Berlin Sans FB Demi" pitchFamily="34" charset="0"/>
                          <a:hlinkClick r:id="rId2" action="ppaction://hlinkfile"/>
                        </a:rPr>
                        <a:t>rasional</a:t>
                      </a:r>
                      <a:endParaRPr lang="en-US" sz="2800" dirty="0">
                        <a:latin typeface="Berlin Sans FB Demi" pitchFamily="34" charset="0"/>
                      </a:endParaRPr>
                    </a:p>
                  </a:txBody>
                  <a:tcPr anchor="ctr"/>
                </a:tc>
              </a:tr>
              <a:tr h="15113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Berlin Sans FB Demi" pitchFamily="34" charset="0"/>
                        </a:rPr>
                        <a:t>Bertindak</a:t>
                      </a:r>
                      <a:r>
                        <a:rPr lang="en-US" sz="2800" dirty="0" smtClean="0">
                          <a:latin typeface="Berlin Sans FB Demi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Berlin Sans FB Demi" pitchFamily="34" charset="0"/>
                        </a:rPr>
                        <a:t>seperti</a:t>
                      </a:r>
                      <a:r>
                        <a:rPr lang="en-US" sz="2800" dirty="0" smtClean="0">
                          <a:latin typeface="Berlin Sans FB Demi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Berlin Sans FB Demi" pitchFamily="34" charset="0"/>
                        </a:rPr>
                        <a:t>manusia</a:t>
                      </a:r>
                      <a:endParaRPr lang="en-US" sz="2800" dirty="0">
                        <a:latin typeface="Berlin Sans FB Dem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Berlin Sans FB Demi" pitchFamily="34" charset="0"/>
                        </a:rPr>
                        <a:t>Bertindak</a:t>
                      </a:r>
                      <a:r>
                        <a:rPr lang="en-US" sz="2800" dirty="0" smtClean="0">
                          <a:latin typeface="Berlin Sans FB Demi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Berlin Sans FB Demi" pitchFamily="34" charset="0"/>
                        </a:rPr>
                        <a:t>rasional</a:t>
                      </a:r>
                      <a:endParaRPr lang="en-US" sz="2800" dirty="0">
                        <a:latin typeface="Berlin Sans FB Dem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Potensi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Ancaman</a:t>
            </a:r>
            <a:r>
              <a:rPr lang="en-US" dirty="0" smtClean="0">
                <a:latin typeface="Berlin Sans FB" pitchFamily="34" charset="0"/>
              </a:rPr>
              <a:t> Robot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Meningkatkan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efisiensi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Meningkatkan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kualitas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hidup</a:t>
            </a:r>
            <a:r>
              <a:rPr lang="en-US" sz="2800" dirty="0" smtClean="0">
                <a:latin typeface="Berlin Sans FB" pitchFamily="34" charset="0"/>
              </a:rPr>
              <a:t> (</a:t>
            </a:r>
            <a:r>
              <a:rPr lang="en-US" sz="2800" dirty="0" err="1" smtClean="0">
                <a:latin typeface="Berlin Sans FB" pitchFamily="34" charset="0"/>
              </a:rPr>
              <a:t>kegiatan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kasar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beresiko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bisa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diambil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alih</a:t>
            </a:r>
            <a:r>
              <a:rPr lang="en-US" sz="2800" dirty="0" smtClean="0">
                <a:latin typeface="Berlin Sans FB" pitchFamily="34" charset="0"/>
              </a:rPr>
              <a:t> robot)</a:t>
            </a: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Mengurangi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kesempatan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kerja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None/>
            </a:pP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Tantangan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Manajerial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Gejaya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disintermediasi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intensif</a:t>
            </a:r>
            <a:endParaRPr lang="en-US" sz="2800" dirty="0" smtClean="0">
              <a:latin typeface="Berlin Sans FB" pitchFamily="34" charset="0"/>
            </a:endParaRP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Bukan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hanya</a:t>
            </a:r>
            <a:r>
              <a:rPr lang="en-US" sz="2800" dirty="0" smtClean="0">
                <a:latin typeface="Berlin Sans FB" pitchFamily="34" charset="0"/>
              </a:rPr>
              <a:t> mediator yang </a:t>
            </a:r>
            <a:r>
              <a:rPr lang="en-US" sz="2800" dirty="0" err="1" smtClean="0">
                <a:latin typeface="Berlin Sans FB" pitchFamily="34" charset="0"/>
              </a:rPr>
              <a:t>tidak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lagi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relevan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tetapi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beberapa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aktor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diambil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alih</a:t>
            </a:r>
            <a:r>
              <a:rPr lang="en-US" sz="2800" dirty="0" smtClean="0">
                <a:latin typeface="Berlin Sans FB" pitchFamily="34" charset="0"/>
              </a:rPr>
              <a:t> robot</a:t>
            </a:r>
          </a:p>
          <a:p>
            <a:pPr marL="444500" indent="-444500">
              <a:buFont typeface="Wingdings" pitchFamily="2" charset="2"/>
              <a:buChar char="q"/>
            </a:pPr>
            <a:r>
              <a:rPr lang="en-US" sz="2800" dirty="0" err="1" smtClean="0">
                <a:latin typeface="Berlin Sans FB" pitchFamily="34" charset="0"/>
              </a:rPr>
              <a:t>Hanya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mereka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berilmu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tinggi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mampu</a:t>
            </a:r>
            <a:r>
              <a:rPr lang="en-US" sz="2800" dirty="0" smtClean="0">
                <a:latin typeface="Berlin Sans FB" pitchFamily="34" charset="0"/>
              </a:rPr>
              <a:t> ‘</a:t>
            </a:r>
            <a:r>
              <a:rPr lang="en-US" sz="2800" dirty="0" err="1" smtClean="0">
                <a:latin typeface="Berlin Sans FB" pitchFamily="34" charset="0"/>
              </a:rPr>
              <a:t>selamat</a:t>
            </a:r>
            <a:r>
              <a:rPr lang="en-US" sz="2800" dirty="0" smtClean="0">
                <a:latin typeface="Berlin Sans FB" pitchFamily="34" charset="0"/>
              </a:rPr>
              <a:t>’ </a:t>
            </a:r>
            <a:r>
              <a:rPr lang="en-US" sz="2800" dirty="0" err="1" smtClean="0">
                <a:latin typeface="Berlin Sans FB" pitchFamily="34" charset="0"/>
              </a:rPr>
              <a:t>dalam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dunia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penuh</a:t>
            </a:r>
            <a:r>
              <a:rPr lang="en-US" sz="2800" dirty="0" smtClean="0">
                <a:latin typeface="Berlin Sans FB" pitchFamily="34" charset="0"/>
              </a:rPr>
              <a:t> robot.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 descr="http://40.media.tumblr.com/f807a8bacbc95e6fcb6e52ed91bd7557/tumblr_n9iwljrN3w1tat8a4o1_4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4" y="2743200"/>
            <a:ext cx="7925705" cy="150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Tantangan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Manajemen</a:t>
            </a:r>
            <a:r>
              <a:rPr lang="en-US" dirty="0" smtClean="0">
                <a:latin typeface="Berlin Sans FB" pitchFamily="34" charset="0"/>
              </a:rPr>
              <a:t> Abad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Kompleksitas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meningkat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Perubahan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lingkungan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pesat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Ketidakpastian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tinggi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Kesalingtergantungan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meluas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Daya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dukung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lingkungan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hidup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melemah</a:t>
            </a: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Konflik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kebudayaan</a:t>
            </a:r>
            <a:r>
              <a:rPr lang="en-US" sz="2800" dirty="0" smtClean="0">
                <a:latin typeface="Berlin Sans FB" pitchFamily="34" charset="0"/>
              </a:rPr>
              <a:t> yang </a:t>
            </a:r>
            <a:r>
              <a:rPr lang="en-US" sz="2800" dirty="0" err="1" smtClean="0">
                <a:latin typeface="Berlin Sans FB" pitchFamily="34" charset="0"/>
              </a:rPr>
              <a:t>semakin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rumit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26" name="AutoShape 2" descr="Hasil gambar untuk 21 century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asil gambar untuk 21 century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asil gambar untuk 21 century techn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9913" y="1682552"/>
            <a:ext cx="3598654" cy="25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Teknologi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Informasi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Organisasi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2" descr="FIG02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1959" y="1846263"/>
            <a:ext cx="5534421" cy="442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 descr="FIG02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1" y="152400"/>
            <a:ext cx="7572376" cy="6057901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72051" y="1054100"/>
            <a:ext cx="2222500" cy="1666875"/>
            <a:chOff x="2308" y="580"/>
            <a:chExt cx="1144" cy="1144"/>
          </a:xfrm>
        </p:grpSpPr>
        <p:sp>
          <p:nvSpPr>
            <p:cNvPr id="89092" name="Oval 4"/>
            <p:cNvSpPr>
              <a:spLocks noChangeArrowheads="1"/>
            </p:cNvSpPr>
            <p:nvPr/>
          </p:nvSpPr>
          <p:spPr bwMode="auto">
            <a:xfrm>
              <a:off x="2308" y="580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2617" y="1009"/>
              <a:ext cx="720" cy="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ESS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40818" y="3821114"/>
            <a:ext cx="4497916" cy="2535237"/>
            <a:chOff x="2240" y="2480"/>
            <a:chExt cx="2316" cy="174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744" y="2640"/>
              <a:ext cx="432" cy="596"/>
              <a:chOff x="3744" y="2640"/>
              <a:chExt cx="432" cy="596"/>
            </a:xfrm>
          </p:grpSpPr>
          <p:sp>
            <p:nvSpPr>
              <p:cNvPr id="89096" name="Line 8"/>
              <p:cNvSpPr>
                <a:spLocks noChangeShapeType="1"/>
              </p:cNvSpPr>
              <p:nvPr/>
            </p:nvSpPr>
            <p:spPr bwMode="auto">
              <a:xfrm>
                <a:off x="3744" y="2640"/>
                <a:ext cx="0" cy="5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7" name="Line 9"/>
              <p:cNvSpPr>
                <a:spLocks noChangeShapeType="1"/>
              </p:cNvSpPr>
              <p:nvPr/>
            </p:nvSpPr>
            <p:spPr bwMode="auto">
              <a:xfrm flipV="1">
                <a:off x="4176" y="2672"/>
                <a:ext cx="0" cy="46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098" name="Line 10"/>
            <p:cNvSpPr>
              <a:spLocks noChangeShapeType="1"/>
            </p:cNvSpPr>
            <p:nvPr/>
          </p:nvSpPr>
          <p:spPr bwMode="auto">
            <a:xfrm flipH="1" flipV="1">
              <a:off x="2240" y="2480"/>
              <a:ext cx="1376" cy="1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>
              <a:off x="2344" y="3696"/>
              <a:ext cx="11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Oval 12"/>
            <p:cNvSpPr>
              <a:spLocks noChangeArrowheads="1"/>
            </p:cNvSpPr>
            <p:nvPr/>
          </p:nvSpPr>
          <p:spPr bwMode="auto">
            <a:xfrm>
              <a:off x="3412" y="3076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EF9100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3721" y="3505"/>
              <a:ext cx="718" cy="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TPS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827868" y="3775076"/>
            <a:ext cx="4561417" cy="2581275"/>
            <a:chOff x="1204" y="2448"/>
            <a:chExt cx="2348" cy="177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536" y="2672"/>
              <a:ext cx="432" cy="496"/>
              <a:chOff x="1536" y="2672"/>
              <a:chExt cx="432" cy="496"/>
            </a:xfrm>
          </p:grpSpPr>
          <p:sp>
            <p:nvSpPr>
              <p:cNvPr id="89104" name="Line 16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4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5" name="Line 17"/>
              <p:cNvSpPr>
                <a:spLocks noChangeShapeType="1"/>
              </p:cNvSpPr>
              <p:nvPr/>
            </p:nvSpPr>
            <p:spPr bwMode="auto">
              <a:xfrm flipV="1">
                <a:off x="1968" y="2672"/>
                <a:ext cx="0" cy="46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 flipV="1">
              <a:off x="2224" y="2448"/>
              <a:ext cx="1328" cy="10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Oval 19"/>
            <p:cNvSpPr>
              <a:spLocks noChangeArrowheads="1"/>
            </p:cNvSpPr>
            <p:nvPr/>
          </p:nvSpPr>
          <p:spPr bwMode="auto">
            <a:xfrm>
              <a:off x="1204" y="3076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00AE00"/>
                </a:gs>
                <a:gs pos="100000">
                  <a:srgbClr val="00AE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8" name="Rectangle 20"/>
            <p:cNvSpPr>
              <a:spLocks noChangeArrowheads="1"/>
            </p:cNvSpPr>
            <p:nvPr/>
          </p:nvSpPr>
          <p:spPr bwMode="auto">
            <a:xfrm>
              <a:off x="1466" y="3313"/>
              <a:ext cx="718" cy="7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KWS</a:t>
              </a:r>
            </a:p>
            <a:p>
              <a:pPr>
                <a:spcBef>
                  <a:spcPct val="50000"/>
                </a:spcBef>
              </a:pPr>
              <a:r>
                <a:rPr lang="en-US" sz="2800" b="1"/>
                <a:t>OAS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827867" y="2370139"/>
            <a:ext cx="6510867" cy="1819275"/>
            <a:chOff x="1204" y="1484"/>
            <a:chExt cx="3352" cy="1248"/>
          </a:xfrm>
        </p:grpSpPr>
        <p:sp>
          <p:nvSpPr>
            <p:cNvPr id="89110" name="Line 22"/>
            <p:cNvSpPr>
              <a:spLocks noChangeShapeType="1"/>
            </p:cNvSpPr>
            <p:nvPr/>
          </p:nvSpPr>
          <p:spPr bwMode="auto">
            <a:xfrm flipV="1">
              <a:off x="2068" y="1508"/>
              <a:ext cx="376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1" name="Line 23"/>
            <p:cNvSpPr>
              <a:spLocks noChangeShapeType="1"/>
            </p:cNvSpPr>
            <p:nvPr/>
          </p:nvSpPr>
          <p:spPr bwMode="auto">
            <a:xfrm flipH="1" flipV="1">
              <a:off x="3308" y="1484"/>
              <a:ext cx="512" cy="3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2" name="Oval 24"/>
            <p:cNvSpPr>
              <a:spLocks noChangeArrowheads="1"/>
            </p:cNvSpPr>
            <p:nvPr/>
          </p:nvSpPr>
          <p:spPr bwMode="auto">
            <a:xfrm>
              <a:off x="3412" y="1588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B50069"/>
                </a:gs>
                <a:gs pos="100000">
                  <a:srgbClr val="B50069">
                    <a:gamma/>
                    <a:tint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3" name="Line 25"/>
            <p:cNvSpPr>
              <a:spLocks noChangeShapeType="1"/>
            </p:cNvSpPr>
            <p:nvPr/>
          </p:nvSpPr>
          <p:spPr bwMode="auto">
            <a:xfrm flipH="1">
              <a:off x="2144" y="2160"/>
              <a:ext cx="12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4" name="Oval 26"/>
            <p:cNvSpPr>
              <a:spLocks noChangeArrowheads="1"/>
            </p:cNvSpPr>
            <p:nvPr/>
          </p:nvSpPr>
          <p:spPr bwMode="auto">
            <a:xfrm>
              <a:off x="1204" y="1588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5" name="Rectangle 27"/>
            <p:cNvSpPr>
              <a:spLocks noChangeArrowheads="1"/>
            </p:cNvSpPr>
            <p:nvPr/>
          </p:nvSpPr>
          <p:spPr bwMode="auto">
            <a:xfrm>
              <a:off x="3721" y="1998"/>
              <a:ext cx="718" cy="3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/>
                <a:t>DSS</a:t>
              </a:r>
              <a:r>
                <a:rPr lang="id-ID" sz="2800" b="1" dirty="0" smtClean="0"/>
                <a:t>/ES</a:t>
              </a:r>
              <a:endParaRPr lang="en-US" sz="2800" b="1" dirty="0"/>
            </a:p>
          </p:txBody>
        </p:sp>
        <p:sp>
          <p:nvSpPr>
            <p:cNvPr id="89116" name="Rectangle 28"/>
            <p:cNvSpPr>
              <a:spLocks noChangeArrowheads="1"/>
            </p:cNvSpPr>
            <p:nvPr/>
          </p:nvSpPr>
          <p:spPr bwMode="auto">
            <a:xfrm>
              <a:off x="1513" y="1998"/>
              <a:ext cx="718" cy="3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MIS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8751866">
            <a:off x="-718546" y="3178324"/>
            <a:ext cx="5143502" cy="754797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The Interrelationship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4853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647701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/>
              <a:t>TREN TEKNOLOGI INFORMASI</a:t>
            </a:r>
            <a:endParaRPr lang="en-US" sz="4800" dirty="0"/>
          </a:p>
        </p:txBody>
      </p:sp>
      <p:sp>
        <p:nvSpPr>
          <p:cNvPr id="8" name="Oval 7"/>
          <p:cNvSpPr/>
          <p:nvPr/>
        </p:nvSpPr>
        <p:spPr bwMode="auto">
          <a:xfrm>
            <a:off x="1930400" y="1825050"/>
            <a:ext cx="7721600" cy="4476750"/>
          </a:xfrm>
          <a:prstGeom prst="ellipse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90519" y="3339525"/>
            <a:ext cx="3352800" cy="1447800"/>
          </a:xfrm>
          <a:prstGeom prst="ellips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885659" y="2107500"/>
            <a:ext cx="3673421" cy="1444050"/>
          </a:xfrm>
          <a:prstGeom prst="ellips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94337" y="2094251"/>
            <a:ext cx="3352800" cy="1447800"/>
          </a:xfrm>
          <a:prstGeom prst="ellips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009038" y="5410200"/>
            <a:ext cx="3877662" cy="1416570"/>
          </a:xfrm>
          <a:prstGeom prst="ellips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737" y="2521218"/>
            <a:ext cx="24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KONVERJENSI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139659" y="2498419"/>
            <a:ext cx="316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INTEROPABILITAS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6839" y="5803526"/>
            <a:ext cx="338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DISINTERMEDIASI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1519" y="3755227"/>
            <a:ext cx="25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GLOBALISASI</a:t>
            </a:r>
            <a:endParaRPr lang="en-US" sz="3200" dirty="0"/>
          </a:p>
        </p:txBody>
      </p:sp>
      <p:cxnSp>
        <p:nvCxnSpPr>
          <p:cNvPr id="18" name="Straight Connector 17"/>
          <p:cNvCxnSpPr>
            <a:endCxn id="9" idx="1"/>
          </p:cNvCxnSpPr>
          <p:nvPr/>
        </p:nvCxnSpPr>
        <p:spPr bwMode="auto">
          <a:xfrm>
            <a:off x="3817498" y="3210192"/>
            <a:ext cx="964028" cy="34135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7260237" y="3161920"/>
            <a:ext cx="812800" cy="49568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9" idx="4"/>
          </p:cNvCxnSpPr>
          <p:nvPr/>
        </p:nvCxnSpPr>
        <p:spPr bwMode="auto">
          <a:xfrm>
            <a:off x="5966919" y="4787326"/>
            <a:ext cx="0" cy="6228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301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Lima </a:t>
            </a:r>
            <a:r>
              <a:rPr lang="en-US" dirty="0" err="1" smtClean="0">
                <a:latin typeface="Berlin Sans FB" pitchFamily="34" charset="0"/>
              </a:rPr>
              <a:t>Kemajuan</a:t>
            </a:r>
            <a:r>
              <a:rPr lang="en-US" dirty="0" smtClean="0">
                <a:latin typeface="Berlin Sans FB" pitchFamily="34" charset="0"/>
              </a:rPr>
              <a:t> TI </a:t>
            </a:r>
            <a:r>
              <a:rPr lang="en-US" dirty="0" err="1" smtClean="0">
                <a:latin typeface="Berlin Sans FB" pitchFamily="34" charset="0"/>
              </a:rPr>
              <a:t>Mutakhir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Cloud Computing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3 D Printing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Big Data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Internet of things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Robotics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410" name="AutoShape 2" descr="Hasil gambar untuk future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asil gambar untuk future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asil gambar untuk future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asil gambar untuk future techn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537" y="1866900"/>
            <a:ext cx="7200763" cy="373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1. Cloud Computing 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700520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  <a:hlinkClick r:id="rId2" action="ppaction://hlinkfile"/>
              </a:rPr>
              <a:t>Konsep</a:t>
            </a:r>
            <a:r>
              <a:rPr lang="en-US" sz="3200" dirty="0" smtClean="0">
                <a:latin typeface="Berlin Sans FB" pitchFamily="34" charset="0"/>
                <a:hlinkClick r:id="rId2" action="ppaction://hlinkfile"/>
              </a:rPr>
              <a:t> cloud computing</a:t>
            </a:r>
            <a:endParaRPr lang="en-US" sz="32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Keuntungan</a:t>
            </a:r>
            <a:endParaRPr lang="en-US" sz="32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Kerugian</a:t>
            </a:r>
            <a:endParaRPr lang="en-US" sz="32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Tantangan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bagi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manajemen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386" name="AutoShape 2" descr="Hasil gambar untuk cloud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Hasil gambar untuk cloud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Hasil gambar untuk cloud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Hasil gambar untuk cloud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4" descr="Hasil gambar untuk cloud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6" descr="Hasil gambar untuk cloud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8" descr="Hasil gambar untuk cloud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20" descr="Hasil gambar untuk cloud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2" descr="Hasil gambar untuk cloud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8" name="Picture 24" descr="Hasil gambar untuk cloud compu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799" y="1879600"/>
            <a:ext cx="4942381" cy="371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Tantangan</a:t>
            </a:r>
            <a:r>
              <a:rPr lang="en-US" dirty="0" smtClean="0">
                <a:latin typeface="Berlin Sans FB" pitchFamily="34" charset="0"/>
              </a:rPr>
              <a:t> Cloud Computing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Kuliah Umum MM-USD, 9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5000" y="1989666"/>
          <a:ext cx="108585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0"/>
                <a:gridCol w="5429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Keuntungan</a:t>
                      </a:r>
                      <a:endParaRPr lang="en-US" sz="2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Kerugian</a:t>
                      </a:r>
                      <a:endParaRPr lang="en-US" sz="2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Manajemen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fokus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kepada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core business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Tergantung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kepada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pihak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lain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Beaya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lebih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murah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erlin Sans FB" pitchFamily="34" charset="0"/>
                        </a:rPr>
                        <a:t>Perusahaan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kecil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mungkin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tidak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sanggup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membeayai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Tidak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perlu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memusingkan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keamanan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data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dan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sistem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Tidak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dapat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sepenuhnya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mengendalikan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keamaan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data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Tidak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perlu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update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perangkat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keras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dan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lunak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Pegawai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IT yang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ada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tidak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diperlukan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lagi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Berlin Sans FB" pitchFamily="34" charset="0"/>
                        </a:rPr>
                        <a:t>Tantangan</a:t>
                      </a:r>
                      <a:r>
                        <a:rPr lang="en-US" sz="2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Berlin Sans FB" pitchFamily="34" charset="0"/>
                        </a:rPr>
                        <a:t>Manajerial</a:t>
                      </a:r>
                      <a:endParaRPr lang="en-US" sz="2800" dirty="0">
                        <a:latin typeface="Berlin Sans FB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Perubahan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struktur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organisasi</a:t>
                      </a:r>
                      <a:endParaRPr lang="en-US" sz="1800" dirty="0" smtClean="0">
                        <a:latin typeface="Berlin Sans FB" pitchFamily="34" charset="0"/>
                      </a:endParaRPr>
                    </a:p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Kesiapan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manajemen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dan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kepemimpinan</a:t>
                      </a:r>
                      <a:endParaRPr lang="en-US" sz="1800" dirty="0" smtClean="0">
                        <a:latin typeface="Berlin Sans FB" pitchFamily="34" charset="0"/>
                      </a:endParaRPr>
                    </a:p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Ketersediaan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perangkat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hukum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yang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baik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Berlin Sans FB" pitchFamily="34" charset="0"/>
                        </a:rPr>
                        <a:t>Ketersediaan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Berlin Sans FB" pitchFamily="34" charset="0"/>
                        </a:rPr>
                        <a:t>jasa</a:t>
                      </a:r>
                      <a:r>
                        <a:rPr lang="en-US" sz="1800" dirty="0" smtClean="0">
                          <a:latin typeface="Berlin Sans FB" pitchFamily="34" charset="0"/>
                        </a:rPr>
                        <a:t> cloud computing yang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terpercaya</a:t>
                      </a:r>
                      <a:endParaRPr lang="en-US" sz="1800" baseline="0" dirty="0" smtClean="0">
                        <a:latin typeface="Berlin Sans FB" pitchFamily="34" charset="0"/>
                      </a:endParaRPr>
                    </a:p>
                    <a:p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Mekanisme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penjaminan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kerahasiaan</a:t>
                      </a:r>
                      <a:r>
                        <a:rPr lang="en-US" sz="1800" baseline="0" dirty="0" smtClean="0">
                          <a:latin typeface="Berlin Sans FB" pitchFamily="34" charset="0"/>
                        </a:rPr>
                        <a:t> data </a:t>
                      </a:r>
                      <a:r>
                        <a:rPr lang="en-US" sz="1800" baseline="0" dirty="0" err="1" smtClean="0">
                          <a:latin typeface="Berlin Sans FB" pitchFamily="34" charset="0"/>
                        </a:rPr>
                        <a:t>perusahaan</a:t>
                      </a:r>
                      <a:endParaRPr lang="en-US" sz="18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3933</TotalTime>
  <Words>730</Words>
  <Application>Microsoft Office PowerPoint</Application>
  <PresentationFormat>Custom</PresentationFormat>
  <Paragraphs>154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TREN TEKNOLOGI INFORMASI DAN TANTANGAN MANAJEMEN MODERN</vt:lpstr>
      <vt:lpstr>Agenda</vt:lpstr>
      <vt:lpstr>Tantangan Manajemen Abad 21</vt:lpstr>
      <vt:lpstr>Teknologi Informasi dan Organisasi</vt:lpstr>
      <vt:lpstr>The Interrelationship</vt:lpstr>
      <vt:lpstr>PowerPoint Presentation</vt:lpstr>
      <vt:lpstr>Lima Kemajuan TI Mutakhir</vt:lpstr>
      <vt:lpstr>1. Cloud Computing </vt:lpstr>
      <vt:lpstr>Tantangan Cloud Computing </vt:lpstr>
      <vt:lpstr>2. Three (3) D Printing</vt:lpstr>
      <vt:lpstr>Manfaat 3D Printing</vt:lpstr>
      <vt:lpstr>Tantangan Manajerial</vt:lpstr>
      <vt:lpstr>3. Big Data</vt:lpstr>
      <vt:lpstr>Potensi Big Data</vt:lpstr>
      <vt:lpstr>Tantangan Manajerial</vt:lpstr>
      <vt:lpstr>4. Internet of Things</vt:lpstr>
      <vt:lpstr>Potensi Internet of Things</vt:lpstr>
      <vt:lpstr>Tantangan Manajerial</vt:lpstr>
      <vt:lpstr>5. Robotika</vt:lpstr>
      <vt:lpstr>Robotika dan Sistem Cerdas</vt:lpstr>
      <vt:lpstr>Potensi dan Ancaman Robot</vt:lpstr>
      <vt:lpstr>Tantangan Manajerial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REKTOR 2015</dc:title>
  <dc:creator>Win8.1</dc:creator>
  <cp:lastModifiedBy>ASUS</cp:lastModifiedBy>
  <cp:revision>85</cp:revision>
  <dcterms:created xsi:type="dcterms:W3CDTF">2015-12-16T04:56:04Z</dcterms:created>
  <dcterms:modified xsi:type="dcterms:W3CDTF">2016-10-07T05:24:37Z</dcterms:modified>
</cp:coreProperties>
</file>