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73" r:id="rId4"/>
    <p:sldId id="270" r:id="rId5"/>
    <p:sldId id="257" r:id="rId6"/>
    <p:sldId id="258" r:id="rId7"/>
    <p:sldId id="265" r:id="rId8"/>
    <p:sldId id="259" r:id="rId9"/>
    <p:sldId id="262" r:id="rId10"/>
    <p:sldId id="266" r:id="rId11"/>
    <p:sldId id="274" r:id="rId12"/>
    <p:sldId id="275" r:id="rId13"/>
    <p:sldId id="267" r:id="rId14"/>
    <p:sldId id="263" r:id="rId15"/>
    <p:sldId id="269" r:id="rId16"/>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034" autoAdjust="0"/>
    <p:restoredTop sz="76701" autoAdjust="0"/>
  </p:normalViewPr>
  <p:slideViewPr>
    <p:cSldViewPr snapToGrid="0">
      <p:cViewPr varScale="1">
        <p:scale>
          <a:sx n="55" d="100"/>
          <a:sy n="55" d="100"/>
        </p:scale>
        <p:origin x="-105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6E30D3-8D93-4D9C-B935-8F305D1BF3B9}" type="datetimeFigureOut">
              <a:rPr lang="ko-KR" altLang="en-US" smtClean="0"/>
              <a:pPr/>
              <a:t>2014-08-12</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096B36-542F-42E5-9FA6-B0A6704F9360}" type="slidenum">
              <a:rPr lang="ko-KR" altLang="en-US" smtClean="0"/>
              <a:pPr/>
              <a:t>‹#›</a:t>
            </a:fld>
            <a:endParaRPr lang="ko-KR" altLang="en-US"/>
          </a:p>
        </p:txBody>
      </p:sp>
    </p:spTree>
    <p:extLst>
      <p:ext uri="{BB962C8B-B14F-4D97-AF65-F5344CB8AC3E}">
        <p14:creationId xmlns:p14="http://schemas.microsoft.com/office/powerpoint/2010/main" xmlns="" val="181925641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384175" y="687388"/>
            <a:ext cx="6091238" cy="3427412"/>
          </a:xfrm>
          <a:ln/>
        </p:spPr>
      </p:sp>
      <p:sp>
        <p:nvSpPr>
          <p:cNvPr id="117763" name="Rectangle 3"/>
          <p:cNvSpPr>
            <a:spLocks noGrp="1" noChangeArrowheads="1"/>
          </p:cNvSpPr>
          <p:nvPr>
            <p:ph type="body" idx="1"/>
          </p:nvPr>
        </p:nvSpPr>
        <p:spPr>
          <a:ln/>
        </p:spPr>
        <p:txBody>
          <a:bodyPr/>
          <a:lstStyle/>
          <a:p>
            <a:pPr marL="158368" indent="-158368">
              <a:buFontTx/>
              <a:buChar char="-"/>
              <a:defRPr/>
            </a:pPr>
            <a:r>
              <a:rPr lang="en-US" altLang="ko-KR" dirty="0" smtClean="0"/>
              <a:t>Born in South Korea</a:t>
            </a:r>
          </a:p>
          <a:p>
            <a:pPr marL="158368" indent="-158368">
              <a:buFontTx/>
              <a:buChar char="-"/>
              <a:defRPr/>
            </a:pPr>
            <a:r>
              <a:rPr lang="en-US" altLang="ko-KR" dirty="0" smtClean="0"/>
              <a:t>Consulting for 5 years and join the doctoral program in Cornell university in 96. </a:t>
            </a:r>
          </a:p>
          <a:p>
            <a:pPr marL="158368" indent="-158368">
              <a:buFontTx/>
              <a:buChar char="-"/>
              <a:defRPr/>
            </a:pPr>
            <a:r>
              <a:rPr lang="en-US" altLang="ko-KR" dirty="0" smtClean="0"/>
              <a:t>Major research topics are demand forecasting for innovative products and new communication techniques such as SNS based marketing.</a:t>
            </a:r>
          </a:p>
          <a:p>
            <a:pPr marL="158368" indent="-158368">
              <a:buFontTx/>
              <a:buChar char="-"/>
              <a:defRPr/>
            </a:pPr>
            <a:r>
              <a:rPr lang="en-US" altLang="ko-KR" dirty="0" smtClean="0"/>
              <a:t>I have a good relationship with business schools and firms in several countries. Beijing university… for one year…and worked with some firms for new product development and marketing strategies for Samsung electronics..</a:t>
            </a:r>
          </a:p>
          <a:p>
            <a:pPr marL="158368" indent="-158368">
              <a:buFontTx/>
              <a:buChar char="-"/>
              <a:defRPr/>
            </a:pPr>
            <a:endParaRPr lang="en-US" altLang="ko-KR" dirty="0" smtClean="0"/>
          </a:p>
          <a:p>
            <a:pPr marL="158368" indent="-158368">
              <a:buFontTx/>
              <a:buChar char="-"/>
              <a:defRPr/>
            </a:pPr>
            <a:r>
              <a:rPr lang="en-US" altLang="ko-KR" dirty="0" smtClean="0"/>
              <a:t>One good example is galaxy series like galaxy tab and galaxy notes. We will use </a:t>
            </a:r>
            <a:r>
              <a:rPr lang="en-US" altLang="ko-KR" dirty="0" err="1" smtClean="0"/>
              <a:t>samsung</a:t>
            </a:r>
            <a:r>
              <a:rPr lang="en-US" altLang="ko-KR" dirty="0" smtClean="0"/>
              <a:t> products as cases often in class.</a:t>
            </a:r>
          </a:p>
          <a:p>
            <a:pPr>
              <a:defRPr/>
            </a:pPr>
            <a:endParaRPr lang="ko-KR" altLang="en-US" dirty="0" smtClean="0"/>
          </a:p>
        </p:txBody>
      </p:sp>
    </p:spTree>
    <p:extLst>
      <p:ext uri="{BB962C8B-B14F-4D97-AF65-F5344CB8AC3E}">
        <p14:creationId xmlns:p14="http://schemas.microsoft.com/office/powerpoint/2010/main" xmlns="" val="3061795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fontAlgn="base"/>
            <a:r>
              <a:rPr lang="en-US" altLang="ko-KR" sz="1200" b="0" i="0" kern="1200" dirty="0" smtClean="0">
                <a:solidFill>
                  <a:schemeClr val="tx1"/>
                </a:solidFill>
                <a:effectLst/>
                <a:latin typeface="+mn-lt"/>
                <a:ea typeface="+mn-ea"/>
                <a:cs typeface="+mn-cs"/>
              </a:rPr>
              <a:t>Asia Marketing Journal (ISSN 1598-7868) published by Korean Marketing Association (KMA) is a double-blinded refereed journal with three reviewers.  </a:t>
            </a:r>
            <a:r>
              <a:rPr lang="en-US" altLang="ko-KR" sz="1200" b="0" i="1" kern="1200" dirty="0" smtClean="0">
                <a:solidFill>
                  <a:schemeClr val="tx1"/>
                </a:solidFill>
                <a:effectLst/>
                <a:latin typeface="+mn-lt"/>
                <a:ea typeface="+mn-ea"/>
                <a:cs typeface="+mn-cs"/>
              </a:rPr>
              <a:t>Asia Marketing Journal</a:t>
            </a:r>
            <a:r>
              <a:rPr lang="en-US" altLang="ko-KR" sz="1200" b="0" i="0" kern="1200" dirty="0" smtClean="0">
                <a:solidFill>
                  <a:schemeClr val="tx1"/>
                </a:solidFill>
                <a:effectLst/>
                <a:latin typeface="+mn-lt"/>
                <a:ea typeface="+mn-ea"/>
                <a:cs typeface="+mn-cs"/>
              </a:rPr>
              <a:t> is published in English and issued quarterly in April, July, October and January. The journal publishes the original papers at the forefront of marketing. We are welcoming submissions of diverse paper types including research paper, research note and case study.</a:t>
            </a:r>
          </a:p>
          <a:p>
            <a:pPr fontAlgn="base"/>
            <a:r>
              <a:rPr lang="en-US" altLang="ko-KR" sz="1200" b="0" i="0" kern="1200" dirty="0" smtClean="0">
                <a:solidFill>
                  <a:schemeClr val="tx1"/>
                </a:solidFill>
                <a:effectLst/>
                <a:latin typeface="+mn-lt"/>
                <a:ea typeface="+mn-ea"/>
                <a:cs typeface="+mn-cs"/>
              </a:rPr>
              <a:t>Not only is the world rapidly changing, but the needs for the Journal from academia as well as industry are changing. That is why KMA is now expanding its scope beyond Korea. In fact, KMA is developing relationships with leading academic societies in China and Japan such as Council of Chinese Academy Marketing Science and Japan Society of Marketing and Distribution. Also, KMA is pursuing broader academic networks to the nations like ASEAN countries, India, Middle-East, Australia, New Zealand, Europe and North America. In an attempt to achieve our goal of contributing more to the international academic societies, KMA decided to publish </a:t>
            </a:r>
            <a:r>
              <a:rPr lang="en-US" altLang="ko-KR" sz="1200" b="0" i="1" kern="1200" dirty="0" smtClean="0">
                <a:solidFill>
                  <a:schemeClr val="tx1"/>
                </a:solidFill>
                <a:effectLst/>
                <a:latin typeface="+mn-lt"/>
                <a:ea typeface="+mn-ea"/>
                <a:cs typeface="+mn-cs"/>
              </a:rPr>
              <a:t>Asia Marketing Journal</a:t>
            </a:r>
            <a:r>
              <a:rPr lang="en-US" altLang="ko-KR" sz="1200" b="0" i="0" kern="1200" dirty="0" smtClean="0">
                <a:solidFill>
                  <a:schemeClr val="tx1"/>
                </a:solidFill>
                <a:effectLst/>
                <a:latin typeface="+mn-lt"/>
                <a:ea typeface="+mn-ea"/>
                <a:cs typeface="+mn-cs"/>
              </a:rPr>
              <a:t> for a wider range of readers all around the world.</a:t>
            </a:r>
          </a:p>
          <a:p>
            <a:pPr fontAlgn="base"/>
            <a:r>
              <a:rPr lang="en-US" altLang="ko-KR" sz="1200" b="0" i="0" kern="1200" dirty="0" smtClean="0">
                <a:solidFill>
                  <a:schemeClr val="tx1"/>
                </a:solidFill>
                <a:effectLst/>
                <a:latin typeface="+mn-lt"/>
                <a:ea typeface="+mn-ea"/>
                <a:cs typeface="+mn-cs"/>
              </a:rPr>
              <a:t>Asia is now becoming the center of attention from the world. For example, let’s look at the three East Asian countries – China, Japan, and Korea. China, as you all know is undeniably the new heart of the world economy. Japan is being watched by the world for its recovery after its long period of economic downturn. And especially Korea, one of the most dynamic nations in the world, is rapidly changing due to its advanced technologies in Internet and mobile communications. For these reasons, it is not surprising to us that the world is keeping an eye on us, Asia. As a leading academic society, KMA must provide answers about Asia to the world that is full of curiosity.</a:t>
            </a:r>
          </a:p>
          <a:p>
            <a:pPr fontAlgn="base"/>
            <a:r>
              <a:rPr lang="en-US" altLang="ko-KR" sz="1200" b="0" i="0" kern="1200" dirty="0" smtClean="0">
                <a:solidFill>
                  <a:schemeClr val="tx1"/>
                </a:solidFill>
                <a:effectLst/>
                <a:latin typeface="+mn-lt"/>
                <a:ea typeface="+mn-ea"/>
                <a:cs typeface="+mn-cs"/>
              </a:rPr>
              <a:t>We have come to a conclusion that it is about time for us to reposition our Journal as the </a:t>
            </a:r>
            <a:r>
              <a:rPr lang="en-US" altLang="ko-KR" sz="1200" b="0" i="1" kern="1200" dirty="0" smtClean="0">
                <a:solidFill>
                  <a:schemeClr val="tx1"/>
                </a:solidFill>
                <a:effectLst/>
                <a:latin typeface="+mn-lt"/>
                <a:ea typeface="+mn-ea"/>
                <a:cs typeface="+mn-cs"/>
              </a:rPr>
              <a:t>Asia Marketing Journal</a:t>
            </a:r>
            <a:r>
              <a:rPr lang="en-US" altLang="ko-KR" sz="1200" b="0" i="0" kern="1200" dirty="0" smtClean="0">
                <a:solidFill>
                  <a:schemeClr val="tx1"/>
                </a:solidFill>
                <a:effectLst/>
                <a:latin typeface="+mn-lt"/>
                <a:ea typeface="+mn-ea"/>
                <a:cs typeface="+mn-cs"/>
              </a:rPr>
              <a:t>. In addition to the theoretically rigorous world of academic papers, we need to introduce the Asian cases of marketing, both successful and unsuccessful. The marketing practices in Asia are still pretty unknown to the world. It is therefore our responsibility to develop the cases which will give great lessons to the managers outside of Asia especially those who want to do business in Asia. In other words, </a:t>
            </a:r>
            <a:r>
              <a:rPr lang="en-US" altLang="ko-KR" sz="1200" b="0" i="1" kern="1200" dirty="0" smtClean="0">
                <a:solidFill>
                  <a:schemeClr val="tx1"/>
                </a:solidFill>
                <a:effectLst/>
                <a:latin typeface="+mn-lt"/>
                <a:ea typeface="+mn-ea"/>
                <a:cs typeface="+mn-cs"/>
              </a:rPr>
              <a:t>Asia Marketing Journal</a:t>
            </a:r>
            <a:r>
              <a:rPr lang="en-US" altLang="ko-KR" sz="1200" b="0" i="0" kern="1200" dirty="0" smtClean="0">
                <a:solidFill>
                  <a:schemeClr val="tx1"/>
                </a:solidFill>
                <a:effectLst/>
                <a:latin typeface="+mn-lt"/>
                <a:ea typeface="+mn-ea"/>
                <a:cs typeface="+mn-cs"/>
              </a:rPr>
              <a:t> welcomes and will publish case studies as well as research papers and research notes not only from academic researchers but also from practitioners in the marketing fields.</a:t>
            </a:r>
          </a:p>
          <a:p>
            <a:pPr fontAlgn="base"/>
            <a:r>
              <a:rPr lang="en-US" altLang="ko-KR" sz="1200" b="0" i="0" kern="1200" dirty="0" smtClean="0">
                <a:solidFill>
                  <a:schemeClr val="tx1"/>
                </a:solidFill>
                <a:effectLst/>
                <a:latin typeface="+mn-lt"/>
                <a:ea typeface="+mn-ea"/>
                <a:cs typeface="+mn-cs"/>
              </a:rPr>
              <a:t>I have just begun my term as the new Editor-in-Chief, with the new Editorial Board of 17 scholars from USA, China, Japan and Korea. Sooner or later, I will expand the Editorial Board with more hard-working and energetic scholars, from other Asian nations and the rest of the world, interested in marketing of Asia. After all, our Journal is now the </a:t>
            </a:r>
            <a:r>
              <a:rPr lang="en-US" altLang="ko-KR" sz="1200" b="0" i="1" kern="1200" dirty="0" smtClean="0">
                <a:solidFill>
                  <a:schemeClr val="tx1"/>
                </a:solidFill>
                <a:effectLst/>
                <a:latin typeface="+mn-lt"/>
                <a:ea typeface="+mn-ea"/>
                <a:cs typeface="+mn-cs"/>
              </a:rPr>
              <a:t>Asia Marketing Journal</a:t>
            </a:r>
            <a:r>
              <a:rPr lang="en-US" altLang="ko-KR" sz="1200" b="0" i="0" kern="1200" dirty="0" smtClean="0">
                <a:solidFill>
                  <a:schemeClr val="tx1"/>
                </a:solidFill>
                <a:effectLst/>
                <a:latin typeface="+mn-lt"/>
                <a:ea typeface="+mn-ea"/>
                <a:cs typeface="+mn-cs"/>
              </a:rPr>
              <a:t>.</a:t>
            </a:r>
          </a:p>
          <a:p>
            <a:pPr fontAlgn="base"/>
            <a:r>
              <a:rPr lang="en-US" altLang="ko-KR" sz="1200" b="0" i="0" kern="1200" dirty="0" smtClean="0">
                <a:solidFill>
                  <a:schemeClr val="tx1"/>
                </a:solidFill>
                <a:effectLst/>
                <a:latin typeface="+mn-lt"/>
                <a:ea typeface="+mn-ea"/>
                <a:cs typeface="+mn-cs"/>
              </a:rPr>
              <a:t>Although the authors are required to pay submission fee and, in the case the paper is accepted, the publication fee, I will, during my editorship of two years, support the authors by offering incentives for submission in three ways. First, authors who paid the submission fee, regardless of the final decision, will receive the submission incentives from KMA after the completion of review process. Second, authors who paid the publication fee will receive the publication incentives from KMA after the publication of their paper. Third, submission and publication fees are waived if all of the co-authors have no affiliation at all in Korea. </a:t>
            </a:r>
            <a:r>
              <a:rPr lang="en-US" altLang="ko-KR" sz="1200" b="1" i="0" kern="1200" dirty="0" smtClean="0">
                <a:solidFill>
                  <a:schemeClr val="tx1"/>
                </a:solidFill>
                <a:effectLst/>
                <a:latin typeface="+mn-lt"/>
                <a:ea typeface="+mn-ea"/>
                <a:cs typeface="+mn-cs"/>
              </a:rPr>
              <a:t>In other words, authors from outside of Korea are exempted from paying the submission and publication fees.</a:t>
            </a:r>
            <a:endParaRPr lang="en-US" altLang="ko-KR" sz="1200" b="0" i="0" kern="1200" dirty="0" smtClean="0">
              <a:solidFill>
                <a:schemeClr val="tx1"/>
              </a:solidFill>
              <a:effectLst/>
              <a:latin typeface="+mn-lt"/>
              <a:ea typeface="+mn-ea"/>
              <a:cs typeface="+mn-cs"/>
            </a:endParaRPr>
          </a:p>
          <a:p>
            <a:pPr fontAlgn="base"/>
            <a:r>
              <a:rPr lang="en-US" altLang="ko-KR" sz="1200" b="0" i="0" kern="1200" dirty="0" smtClean="0">
                <a:solidFill>
                  <a:schemeClr val="tx1"/>
                </a:solidFill>
                <a:effectLst/>
                <a:latin typeface="+mn-lt"/>
                <a:ea typeface="+mn-ea"/>
                <a:cs typeface="+mn-cs"/>
              </a:rPr>
              <a:t>Finally, your contributions to </a:t>
            </a:r>
            <a:r>
              <a:rPr lang="en-US" altLang="ko-KR" sz="1200" b="0" i="1" kern="1200" dirty="0" smtClean="0">
                <a:solidFill>
                  <a:schemeClr val="tx1"/>
                </a:solidFill>
                <a:effectLst/>
                <a:latin typeface="+mn-lt"/>
                <a:ea typeface="+mn-ea"/>
                <a:cs typeface="+mn-cs"/>
              </a:rPr>
              <a:t>Asia Marketing Journal</a:t>
            </a:r>
            <a:r>
              <a:rPr lang="en-US" altLang="ko-KR" sz="1200" b="0" i="0" kern="1200" dirty="0" smtClean="0">
                <a:solidFill>
                  <a:schemeClr val="tx1"/>
                </a:solidFill>
                <a:effectLst/>
                <a:latin typeface="+mn-lt"/>
                <a:ea typeface="+mn-ea"/>
                <a:cs typeface="+mn-cs"/>
              </a:rPr>
              <a:t> will be greatly appreciated.</a:t>
            </a:r>
          </a:p>
          <a:p>
            <a:pPr fontAlgn="base"/>
            <a:r>
              <a:rPr lang="en-US" altLang="ko-KR" sz="1200" b="0" i="0" kern="1200" dirty="0" smtClean="0">
                <a:solidFill>
                  <a:schemeClr val="tx1"/>
                </a:solidFill>
                <a:effectLst/>
                <a:latin typeface="+mn-lt"/>
                <a:ea typeface="+mn-ea"/>
                <a:cs typeface="+mn-cs"/>
              </a:rPr>
              <a:t>Sincerely,</a:t>
            </a:r>
          </a:p>
          <a:p>
            <a:r>
              <a:rPr lang="en-US" altLang="ko-KR" dirty="0" smtClean="0"/>
              <a:t/>
            </a:r>
            <a:br>
              <a:rPr lang="en-US" altLang="ko-KR" dirty="0" smtClean="0"/>
            </a:br>
            <a:endParaRPr lang="ko-KR" altLang="en-US" dirty="0"/>
          </a:p>
        </p:txBody>
      </p:sp>
      <p:sp>
        <p:nvSpPr>
          <p:cNvPr id="4" name="슬라이드 번호 개체 틀 3"/>
          <p:cNvSpPr>
            <a:spLocks noGrp="1"/>
          </p:cNvSpPr>
          <p:nvPr>
            <p:ph type="sldNum" sz="quarter" idx="10"/>
          </p:nvPr>
        </p:nvSpPr>
        <p:spPr/>
        <p:txBody>
          <a:bodyPr/>
          <a:lstStyle/>
          <a:p>
            <a:fld id="{74096B36-542F-42E5-9FA6-B0A6704F9360}" type="slidenum">
              <a:rPr lang="ko-KR" altLang="en-US" smtClean="0"/>
              <a:pPr/>
              <a:t>7</a:t>
            </a:fld>
            <a:endParaRPr lang="ko-KR" altLang="en-US"/>
          </a:p>
        </p:txBody>
      </p:sp>
    </p:spTree>
    <p:extLst>
      <p:ext uri="{BB962C8B-B14F-4D97-AF65-F5344CB8AC3E}">
        <p14:creationId xmlns:p14="http://schemas.microsoft.com/office/powerpoint/2010/main" xmlns="" val="258609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DE533027-654F-4C0D-B1D6-C444133E29AF}" type="datetimeFigureOut">
              <a:rPr lang="ko-KR" altLang="en-US" smtClean="0"/>
              <a:pPr/>
              <a:t>2014-08-12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99CDBA9E-97BC-4DBA-B84F-F5B6CF08B1E3}" type="slidenum">
              <a:rPr lang="ko-KR" altLang="en-US" smtClean="0"/>
              <a:pPr/>
              <a:t>‹#›</a:t>
            </a:fld>
            <a:endParaRPr lang="ko-KR" altLang="en-US"/>
          </a:p>
        </p:txBody>
      </p:sp>
    </p:spTree>
    <p:extLst>
      <p:ext uri="{BB962C8B-B14F-4D97-AF65-F5344CB8AC3E}">
        <p14:creationId xmlns:p14="http://schemas.microsoft.com/office/powerpoint/2010/main" xmlns="" val="621337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E533027-654F-4C0D-B1D6-C444133E29AF}" type="datetimeFigureOut">
              <a:rPr lang="ko-KR" altLang="en-US" smtClean="0"/>
              <a:pPr/>
              <a:t>2014-08-12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99CDBA9E-97BC-4DBA-B84F-F5B6CF08B1E3}" type="slidenum">
              <a:rPr lang="ko-KR" altLang="en-US" smtClean="0"/>
              <a:pPr/>
              <a:t>‹#›</a:t>
            </a:fld>
            <a:endParaRPr lang="ko-KR" altLang="en-US"/>
          </a:p>
        </p:txBody>
      </p:sp>
    </p:spTree>
    <p:extLst>
      <p:ext uri="{BB962C8B-B14F-4D97-AF65-F5344CB8AC3E}">
        <p14:creationId xmlns:p14="http://schemas.microsoft.com/office/powerpoint/2010/main" xmlns="" val="861512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E533027-654F-4C0D-B1D6-C444133E29AF}" type="datetimeFigureOut">
              <a:rPr lang="ko-KR" altLang="en-US" smtClean="0"/>
              <a:pPr/>
              <a:t>2014-08-12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99CDBA9E-97BC-4DBA-B84F-F5B6CF08B1E3}" type="slidenum">
              <a:rPr lang="ko-KR" altLang="en-US" smtClean="0"/>
              <a:pPr/>
              <a:t>‹#›</a:t>
            </a:fld>
            <a:endParaRPr lang="ko-KR" altLang="en-US"/>
          </a:p>
        </p:txBody>
      </p:sp>
    </p:spTree>
    <p:extLst>
      <p:ext uri="{BB962C8B-B14F-4D97-AF65-F5344CB8AC3E}">
        <p14:creationId xmlns:p14="http://schemas.microsoft.com/office/powerpoint/2010/main" xmlns="" val="1633014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914400" y="2130426"/>
            <a:ext cx="103632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59888698-C46C-405B-BAC4-AF5DCAEFC5DA}" type="datetimeFigureOut">
              <a:rPr lang="ko-KR" altLang="en-US" smtClean="0">
                <a:solidFill>
                  <a:prstClr val="black">
                    <a:tint val="75000"/>
                  </a:prstClr>
                </a:solidFill>
              </a:rPr>
              <a:pPr/>
              <a:t>2014-08-12</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35AF1CD3-2DCB-49C1-A093-7EFC9A8A56CD}"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xmlns="" val="1486105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9888698-C46C-405B-BAC4-AF5DCAEFC5DA}" type="datetimeFigureOut">
              <a:rPr lang="ko-KR" altLang="en-US" smtClean="0">
                <a:solidFill>
                  <a:prstClr val="black">
                    <a:tint val="75000"/>
                  </a:prstClr>
                </a:solidFill>
              </a:rPr>
              <a:pPr/>
              <a:t>2014-08-12</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35AF1CD3-2DCB-49C1-A093-7EFC9A8A56CD}"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xmlns="" val="296792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963084" y="4406901"/>
            <a:ext cx="103632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59888698-C46C-405B-BAC4-AF5DCAEFC5DA}" type="datetimeFigureOut">
              <a:rPr lang="ko-KR" altLang="en-US" smtClean="0">
                <a:solidFill>
                  <a:prstClr val="black">
                    <a:tint val="75000"/>
                  </a:prstClr>
                </a:solidFill>
              </a:rPr>
              <a:pPr/>
              <a:t>2014-08-12</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35AF1CD3-2DCB-49C1-A093-7EFC9A8A56CD}"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xmlns="" val="137625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59888698-C46C-405B-BAC4-AF5DCAEFC5DA}" type="datetimeFigureOut">
              <a:rPr lang="ko-KR" altLang="en-US" smtClean="0">
                <a:solidFill>
                  <a:prstClr val="black">
                    <a:tint val="75000"/>
                  </a:prstClr>
                </a:solidFill>
              </a:rPr>
              <a:pPr/>
              <a:t>2014-08-12</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35AF1CD3-2DCB-49C1-A093-7EFC9A8A56CD}"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xmlns="" val="2290387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59888698-C46C-405B-BAC4-AF5DCAEFC5DA}" type="datetimeFigureOut">
              <a:rPr lang="ko-KR" altLang="en-US" smtClean="0">
                <a:solidFill>
                  <a:prstClr val="black">
                    <a:tint val="75000"/>
                  </a:prstClr>
                </a:solidFill>
              </a:rPr>
              <a:pPr/>
              <a:t>2014-08-12</a:t>
            </a:fld>
            <a:endParaRPr lang="ko-KR" altLang="en-US">
              <a:solidFill>
                <a:prstClr val="black">
                  <a:tint val="75000"/>
                </a:prstClr>
              </a:solidFill>
            </a:endParaRPr>
          </a:p>
        </p:txBody>
      </p:sp>
      <p:sp>
        <p:nvSpPr>
          <p:cNvPr id="8" name="바닥글 개체 틀 7"/>
          <p:cNvSpPr>
            <a:spLocks noGrp="1"/>
          </p:cNvSpPr>
          <p:nvPr>
            <p:ph type="ftr" sz="quarter" idx="11"/>
          </p:nvPr>
        </p:nvSpPr>
        <p:spPr/>
        <p:txBody>
          <a:bodyPr/>
          <a:lstStyle/>
          <a:p>
            <a:endParaRPr lang="ko-KR" altLang="en-US">
              <a:solidFill>
                <a:prstClr val="black">
                  <a:tint val="75000"/>
                </a:prstClr>
              </a:solidFill>
            </a:endParaRPr>
          </a:p>
        </p:txBody>
      </p:sp>
      <p:sp>
        <p:nvSpPr>
          <p:cNvPr id="9" name="슬라이드 번호 개체 틀 8"/>
          <p:cNvSpPr>
            <a:spLocks noGrp="1"/>
          </p:cNvSpPr>
          <p:nvPr>
            <p:ph type="sldNum" sz="quarter" idx="12"/>
          </p:nvPr>
        </p:nvSpPr>
        <p:spPr/>
        <p:txBody>
          <a:bodyPr/>
          <a:lstStyle/>
          <a:p>
            <a:fld id="{35AF1CD3-2DCB-49C1-A093-7EFC9A8A56CD}"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xmlns="" val="667531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59888698-C46C-405B-BAC4-AF5DCAEFC5DA}" type="datetimeFigureOut">
              <a:rPr lang="ko-KR" altLang="en-US" smtClean="0">
                <a:solidFill>
                  <a:prstClr val="black">
                    <a:tint val="75000"/>
                  </a:prstClr>
                </a:solidFill>
              </a:rPr>
              <a:pPr/>
              <a:t>2014-08-12</a:t>
            </a:fld>
            <a:endParaRPr lang="ko-KR" altLang="en-US">
              <a:solidFill>
                <a:prstClr val="black">
                  <a:tint val="75000"/>
                </a:prstClr>
              </a:solidFill>
            </a:endParaRPr>
          </a:p>
        </p:txBody>
      </p:sp>
      <p:sp>
        <p:nvSpPr>
          <p:cNvPr id="4" name="바닥글 개체 틀 3"/>
          <p:cNvSpPr>
            <a:spLocks noGrp="1"/>
          </p:cNvSpPr>
          <p:nvPr>
            <p:ph type="ftr" sz="quarter" idx="11"/>
          </p:nvPr>
        </p:nvSpPr>
        <p:spPr/>
        <p:txBody>
          <a:bodyPr/>
          <a:lstStyle/>
          <a:p>
            <a:endParaRPr lang="ko-KR" altLang="en-US">
              <a:solidFill>
                <a:prstClr val="black">
                  <a:tint val="75000"/>
                </a:prstClr>
              </a:solidFill>
            </a:endParaRPr>
          </a:p>
        </p:txBody>
      </p:sp>
      <p:sp>
        <p:nvSpPr>
          <p:cNvPr id="5" name="슬라이드 번호 개체 틀 4"/>
          <p:cNvSpPr>
            <a:spLocks noGrp="1"/>
          </p:cNvSpPr>
          <p:nvPr>
            <p:ph type="sldNum" sz="quarter" idx="12"/>
          </p:nvPr>
        </p:nvSpPr>
        <p:spPr/>
        <p:txBody>
          <a:bodyPr/>
          <a:lstStyle/>
          <a:p>
            <a:fld id="{35AF1CD3-2DCB-49C1-A093-7EFC9A8A56CD}"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xmlns="" val="2207842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9888698-C46C-405B-BAC4-AF5DCAEFC5DA}" type="datetimeFigureOut">
              <a:rPr lang="ko-KR" altLang="en-US" smtClean="0">
                <a:solidFill>
                  <a:prstClr val="black">
                    <a:tint val="75000"/>
                  </a:prstClr>
                </a:solidFill>
              </a:rPr>
              <a:pPr/>
              <a:t>2014-08-12</a:t>
            </a:fld>
            <a:endParaRPr lang="ko-KR" altLang="en-US">
              <a:solidFill>
                <a:prstClr val="black">
                  <a:tint val="75000"/>
                </a:prstClr>
              </a:solidFill>
            </a:endParaRPr>
          </a:p>
        </p:txBody>
      </p:sp>
      <p:sp>
        <p:nvSpPr>
          <p:cNvPr id="3" name="바닥글 개체 틀 2"/>
          <p:cNvSpPr>
            <a:spLocks noGrp="1"/>
          </p:cNvSpPr>
          <p:nvPr>
            <p:ph type="ftr" sz="quarter" idx="11"/>
          </p:nvPr>
        </p:nvSpPr>
        <p:spPr/>
        <p:txBody>
          <a:bodyPr/>
          <a:lstStyle/>
          <a:p>
            <a:endParaRPr lang="ko-KR" altLang="en-US">
              <a:solidFill>
                <a:prstClr val="black">
                  <a:tint val="75000"/>
                </a:prstClr>
              </a:solidFill>
            </a:endParaRPr>
          </a:p>
        </p:txBody>
      </p:sp>
      <p:sp>
        <p:nvSpPr>
          <p:cNvPr id="4" name="슬라이드 번호 개체 틀 3"/>
          <p:cNvSpPr>
            <a:spLocks noGrp="1"/>
          </p:cNvSpPr>
          <p:nvPr>
            <p:ph type="sldNum" sz="quarter" idx="12"/>
          </p:nvPr>
        </p:nvSpPr>
        <p:spPr/>
        <p:txBody>
          <a:bodyPr/>
          <a:lstStyle/>
          <a:p>
            <a:fld id="{35AF1CD3-2DCB-49C1-A093-7EFC9A8A56CD}"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xmlns="" val="8004563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09601" y="273050"/>
            <a:ext cx="4011084"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9888698-C46C-405B-BAC4-AF5DCAEFC5DA}" type="datetimeFigureOut">
              <a:rPr lang="ko-KR" altLang="en-US" smtClean="0">
                <a:solidFill>
                  <a:prstClr val="black">
                    <a:tint val="75000"/>
                  </a:prstClr>
                </a:solidFill>
              </a:rPr>
              <a:pPr/>
              <a:t>2014-08-12</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35AF1CD3-2DCB-49C1-A093-7EFC9A8A56CD}"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xmlns="" val="378172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E533027-654F-4C0D-B1D6-C444133E29AF}" type="datetimeFigureOut">
              <a:rPr lang="ko-KR" altLang="en-US" smtClean="0"/>
              <a:pPr/>
              <a:t>2014-08-12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99CDBA9E-97BC-4DBA-B84F-F5B6CF08B1E3}" type="slidenum">
              <a:rPr lang="ko-KR" altLang="en-US" smtClean="0"/>
              <a:pPr/>
              <a:t>‹#›</a:t>
            </a:fld>
            <a:endParaRPr lang="ko-KR" altLang="en-US"/>
          </a:p>
        </p:txBody>
      </p:sp>
    </p:spTree>
    <p:extLst>
      <p:ext uri="{BB962C8B-B14F-4D97-AF65-F5344CB8AC3E}">
        <p14:creationId xmlns:p14="http://schemas.microsoft.com/office/powerpoint/2010/main" xmlns="" val="42662021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2389717" y="4800600"/>
            <a:ext cx="73152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9888698-C46C-405B-BAC4-AF5DCAEFC5DA}" type="datetimeFigureOut">
              <a:rPr lang="ko-KR" altLang="en-US" smtClean="0">
                <a:solidFill>
                  <a:prstClr val="black">
                    <a:tint val="75000"/>
                  </a:prstClr>
                </a:solidFill>
              </a:rPr>
              <a:pPr/>
              <a:t>2014-08-12</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35AF1CD3-2DCB-49C1-A093-7EFC9A8A56CD}"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xmlns="" val="1593317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9888698-C46C-405B-BAC4-AF5DCAEFC5DA}" type="datetimeFigureOut">
              <a:rPr lang="ko-KR" altLang="en-US" smtClean="0">
                <a:solidFill>
                  <a:prstClr val="black">
                    <a:tint val="75000"/>
                  </a:prstClr>
                </a:solidFill>
              </a:rPr>
              <a:pPr/>
              <a:t>2014-08-12</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35AF1CD3-2DCB-49C1-A093-7EFC9A8A56CD}"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xmlns="" val="562358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839200" y="274639"/>
            <a:ext cx="27432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09600" y="274639"/>
            <a:ext cx="80264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9888698-C46C-405B-BAC4-AF5DCAEFC5DA}" type="datetimeFigureOut">
              <a:rPr lang="ko-KR" altLang="en-US" smtClean="0">
                <a:solidFill>
                  <a:prstClr val="black">
                    <a:tint val="75000"/>
                  </a:prstClr>
                </a:solidFill>
              </a:rPr>
              <a:pPr/>
              <a:t>2014-08-12</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35AF1CD3-2DCB-49C1-A093-7EFC9A8A56CD}"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xmlns="" val="79494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DE533027-654F-4C0D-B1D6-C444133E29AF}" type="datetimeFigureOut">
              <a:rPr lang="ko-KR" altLang="en-US" smtClean="0"/>
              <a:pPr/>
              <a:t>2014-08-12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99CDBA9E-97BC-4DBA-B84F-F5B6CF08B1E3}" type="slidenum">
              <a:rPr lang="ko-KR" altLang="en-US" smtClean="0"/>
              <a:pPr/>
              <a:t>‹#›</a:t>
            </a:fld>
            <a:endParaRPr lang="ko-KR" altLang="en-US"/>
          </a:p>
        </p:txBody>
      </p:sp>
    </p:spTree>
    <p:extLst>
      <p:ext uri="{BB962C8B-B14F-4D97-AF65-F5344CB8AC3E}">
        <p14:creationId xmlns:p14="http://schemas.microsoft.com/office/powerpoint/2010/main" xmlns="" val="491833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838200" y="1825625"/>
            <a:ext cx="51816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6172200" y="1825625"/>
            <a:ext cx="51816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DE533027-654F-4C0D-B1D6-C444133E29AF}" type="datetimeFigureOut">
              <a:rPr lang="ko-KR" altLang="en-US" smtClean="0"/>
              <a:pPr/>
              <a:t>2014-08-12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99CDBA9E-97BC-4DBA-B84F-F5B6CF08B1E3}" type="slidenum">
              <a:rPr lang="ko-KR" altLang="en-US" smtClean="0"/>
              <a:pPr/>
              <a:t>‹#›</a:t>
            </a:fld>
            <a:endParaRPr lang="ko-KR" altLang="en-US"/>
          </a:p>
        </p:txBody>
      </p:sp>
    </p:spTree>
    <p:extLst>
      <p:ext uri="{BB962C8B-B14F-4D97-AF65-F5344CB8AC3E}">
        <p14:creationId xmlns:p14="http://schemas.microsoft.com/office/powerpoint/2010/main" xmlns="" val="4249167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839788" y="2505075"/>
            <a:ext cx="515778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DE533027-654F-4C0D-B1D6-C444133E29AF}" type="datetimeFigureOut">
              <a:rPr lang="ko-KR" altLang="en-US" smtClean="0"/>
              <a:pPr/>
              <a:t>2014-08-12</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99CDBA9E-97BC-4DBA-B84F-F5B6CF08B1E3}" type="slidenum">
              <a:rPr lang="ko-KR" altLang="en-US" smtClean="0"/>
              <a:pPr/>
              <a:t>‹#›</a:t>
            </a:fld>
            <a:endParaRPr lang="ko-KR" altLang="en-US"/>
          </a:p>
        </p:txBody>
      </p:sp>
    </p:spTree>
    <p:extLst>
      <p:ext uri="{BB962C8B-B14F-4D97-AF65-F5344CB8AC3E}">
        <p14:creationId xmlns:p14="http://schemas.microsoft.com/office/powerpoint/2010/main" xmlns="" val="93639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DE533027-654F-4C0D-B1D6-C444133E29AF}" type="datetimeFigureOut">
              <a:rPr lang="ko-KR" altLang="en-US" smtClean="0"/>
              <a:pPr/>
              <a:t>2014-08-12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99CDBA9E-97BC-4DBA-B84F-F5B6CF08B1E3}" type="slidenum">
              <a:rPr lang="ko-KR" altLang="en-US" smtClean="0"/>
              <a:pPr/>
              <a:t>‹#›</a:t>
            </a:fld>
            <a:endParaRPr lang="ko-KR" altLang="en-US"/>
          </a:p>
        </p:txBody>
      </p:sp>
    </p:spTree>
    <p:extLst>
      <p:ext uri="{BB962C8B-B14F-4D97-AF65-F5344CB8AC3E}">
        <p14:creationId xmlns:p14="http://schemas.microsoft.com/office/powerpoint/2010/main" xmlns="" val="4293721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DE533027-654F-4C0D-B1D6-C444133E29AF}" type="datetimeFigureOut">
              <a:rPr lang="ko-KR" altLang="en-US" smtClean="0"/>
              <a:pPr/>
              <a:t>2014-08-12</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99CDBA9E-97BC-4DBA-B84F-F5B6CF08B1E3}" type="slidenum">
              <a:rPr lang="ko-KR" altLang="en-US" smtClean="0"/>
              <a:pPr/>
              <a:t>‹#›</a:t>
            </a:fld>
            <a:endParaRPr lang="ko-KR" altLang="en-US"/>
          </a:p>
        </p:txBody>
      </p:sp>
    </p:spTree>
    <p:extLst>
      <p:ext uri="{BB962C8B-B14F-4D97-AF65-F5344CB8AC3E}">
        <p14:creationId xmlns:p14="http://schemas.microsoft.com/office/powerpoint/2010/main" xmlns="" val="36203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E533027-654F-4C0D-B1D6-C444133E29AF}" type="datetimeFigureOut">
              <a:rPr lang="ko-KR" altLang="en-US" smtClean="0"/>
              <a:pPr/>
              <a:t>2014-08-12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99CDBA9E-97BC-4DBA-B84F-F5B6CF08B1E3}" type="slidenum">
              <a:rPr lang="ko-KR" altLang="en-US" smtClean="0"/>
              <a:pPr/>
              <a:t>‹#›</a:t>
            </a:fld>
            <a:endParaRPr lang="ko-KR" altLang="en-US"/>
          </a:p>
        </p:txBody>
      </p:sp>
    </p:spTree>
    <p:extLst>
      <p:ext uri="{BB962C8B-B14F-4D97-AF65-F5344CB8AC3E}">
        <p14:creationId xmlns:p14="http://schemas.microsoft.com/office/powerpoint/2010/main" xmlns="" val="2543622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E533027-654F-4C0D-B1D6-C444133E29AF}" type="datetimeFigureOut">
              <a:rPr lang="ko-KR" altLang="en-US" smtClean="0"/>
              <a:pPr/>
              <a:t>2014-08-12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99CDBA9E-97BC-4DBA-B84F-F5B6CF08B1E3}" type="slidenum">
              <a:rPr lang="ko-KR" altLang="en-US" smtClean="0"/>
              <a:pPr/>
              <a:t>‹#›</a:t>
            </a:fld>
            <a:endParaRPr lang="ko-KR" altLang="en-US"/>
          </a:p>
        </p:txBody>
      </p:sp>
    </p:spTree>
    <p:extLst>
      <p:ext uri="{BB962C8B-B14F-4D97-AF65-F5344CB8AC3E}">
        <p14:creationId xmlns:p14="http://schemas.microsoft.com/office/powerpoint/2010/main" xmlns="" val="277403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33027-654F-4C0D-B1D6-C444133E29AF}" type="datetimeFigureOut">
              <a:rPr lang="ko-KR" altLang="en-US" smtClean="0"/>
              <a:pPr/>
              <a:t>2014-08-12</a:t>
            </a:fld>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DBA9E-97BC-4DBA-B84F-F5B6CF08B1E3}" type="slidenum">
              <a:rPr lang="ko-KR" altLang="en-US" smtClean="0"/>
              <a:pPr/>
              <a:t>‹#›</a:t>
            </a:fld>
            <a:endParaRPr lang="ko-KR" altLang="en-US"/>
          </a:p>
        </p:txBody>
      </p:sp>
    </p:spTree>
    <p:extLst>
      <p:ext uri="{BB962C8B-B14F-4D97-AF65-F5344CB8AC3E}">
        <p14:creationId xmlns:p14="http://schemas.microsoft.com/office/powerpoint/2010/main" xmlns="" val="444264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88698-C46C-405B-BAC4-AF5DCAEFC5DA}" type="datetimeFigureOut">
              <a:rPr lang="ko-KR" altLang="en-US" smtClean="0">
                <a:solidFill>
                  <a:prstClr val="black">
                    <a:tint val="75000"/>
                  </a:prstClr>
                </a:solidFill>
              </a:rPr>
              <a:pPr/>
              <a:t>2014-08-12</a:t>
            </a:fld>
            <a:endParaRPr lang="ko-KR" altLang="en-US">
              <a:solidFill>
                <a:prstClr val="black">
                  <a:tint val="75000"/>
                </a:prstClr>
              </a:solidFill>
            </a:endParaRPr>
          </a:p>
        </p:txBody>
      </p:sp>
      <p:sp>
        <p:nvSpPr>
          <p:cNvPr id="5" name="바닥글 개체 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solidFill>
                <a:prstClr val="black">
                  <a:tint val="75000"/>
                </a:prstClr>
              </a:solidFill>
            </a:endParaRPr>
          </a:p>
        </p:txBody>
      </p:sp>
      <p:sp>
        <p:nvSpPr>
          <p:cNvPr id="6" name="슬라이드 번호 개체 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F1CD3-2DCB-49C1-A093-7EFC9A8A56CD}"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xmlns="" val="12185589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kma.re.kr/publications/asia-marketing-journa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kma.re.kr/blog/2012/12/17/asia-marketing-journal%ec%9d%80-14%ea%b6%8c-3%ed%98%b8-%eb%b6%80%ed%84%b0-100-%ec%98%81%eb%ac%b8%ed%99%94-%eb%b0%9c%ea%b0%8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제목 1"/>
          <p:cNvSpPr>
            <a:spLocks noGrp="1"/>
          </p:cNvSpPr>
          <p:nvPr>
            <p:ph type="ctrTitle"/>
          </p:nvPr>
        </p:nvSpPr>
        <p:spPr>
          <a:xfrm>
            <a:off x="638355" y="431316"/>
            <a:ext cx="11214339" cy="2001318"/>
          </a:xfrm>
        </p:spPr>
        <p:txBody>
          <a:bodyPr>
            <a:noAutofit/>
          </a:bodyPr>
          <a:lstStyle/>
          <a:p>
            <a:r>
              <a:rPr lang="en-US" altLang="ko-KR" sz="4400" b="1" dirty="0" smtClean="0">
                <a:solidFill>
                  <a:srgbClr val="0070C0"/>
                </a:solidFill>
              </a:rPr>
              <a:t>Special Session: </a:t>
            </a:r>
            <a:r>
              <a:rPr lang="en-US" altLang="ko-KR" sz="4400" b="1" dirty="0" smtClean="0"/>
              <a:t/>
            </a:r>
            <a:br>
              <a:rPr lang="en-US" altLang="ko-KR" sz="4400" b="1" dirty="0" smtClean="0"/>
            </a:br>
            <a:r>
              <a:rPr lang="en-US" altLang="ko-KR" sz="4000" b="1" dirty="0" smtClean="0"/>
              <a:t>RESEARCH PAPER</a:t>
            </a:r>
            <a:br>
              <a:rPr lang="en-US" altLang="ko-KR" sz="4000" b="1" dirty="0" smtClean="0"/>
            </a:br>
            <a:r>
              <a:rPr lang="en-US" altLang="ko-KR" sz="4000" b="1" dirty="0" smtClean="0"/>
              <a:t>FOR INTERNATIONAL MARKETING JOURNAL</a:t>
            </a:r>
            <a:endParaRPr lang="ko-KR" altLang="en-US" sz="4000" b="1" dirty="0"/>
          </a:p>
        </p:txBody>
      </p:sp>
      <p:sp>
        <p:nvSpPr>
          <p:cNvPr id="3" name="부제목 2"/>
          <p:cNvSpPr>
            <a:spLocks noGrp="1"/>
          </p:cNvSpPr>
          <p:nvPr>
            <p:ph type="subTitle" idx="1"/>
          </p:nvPr>
        </p:nvSpPr>
        <p:spPr>
          <a:xfrm>
            <a:off x="1524000" y="3174529"/>
            <a:ext cx="9144000" cy="1173192"/>
          </a:xfrm>
        </p:spPr>
        <p:txBody>
          <a:bodyPr>
            <a:noAutofit/>
          </a:bodyPr>
          <a:lstStyle/>
          <a:p>
            <a:r>
              <a:rPr lang="en-US" altLang="ko-KR" sz="2800" b="1" dirty="0" smtClean="0"/>
              <a:t>Prof. </a:t>
            </a:r>
            <a:r>
              <a:rPr lang="en-US" altLang="ko-KR" sz="2800" b="1" dirty="0" err="1" smtClean="0"/>
              <a:t>Jaihak</a:t>
            </a:r>
            <a:r>
              <a:rPr lang="en-US" altLang="ko-KR" sz="2800" b="1" dirty="0" smtClean="0"/>
              <a:t> Chung, </a:t>
            </a:r>
            <a:r>
              <a:rPr lang="en-US" altLang="ko-KR" sz="2800" b="1" dirty="0" err="1" smtClean="0"/>
              <a:t>Ph.D</a:t>
            </a:r>
            <a:endParaRPr lang="en-US" altLang="ko-KR" sz="2800" b="1" dirty="0" smtClean="0"/>
          </a:p>
          <a:p>
            <a:r>
              <a:rPr lang="en-US" altLang="ko-KR" sz="2800" dirty="0" err="1"/>
              <a:t>Sogang</a:t>
            </a:r>
            <a:r>
              <a:rPr lang="en-US" altLang="ko-KR" sz="2800" dirty="0"/>
              <a:t> </a:t>
            </a:r>
            <a:r>
              <a:rPr lang="en-US" altLang="ko-KR" sz="2800" dirty="0" smtClean="0"/>
              <a:t>University, Republic of </a:t>
            </a:r>
            <a:r>
              <a:rPr lang="en-US" altLang="ko-KR" sz="2800" dirty="0" smtClean="0"/>
              <a:t>Korea &amp; IESEG</a:t>
            </a:r>
            <a:r>
              <a:rPr lang="en-US" altLang="ko-KR" sz="2800" dirty="0" smtClean="0"/>
              <a:t>, </a:t>
            </a:r>
            <a:r>
              <a:rPr lang="en-US" altLang="ko-KR" sz="2800" dirty="0" smtClean="0"/>
              <a:t>France</a:t>
            </a:r>
            <a:endParaRPr lang="ko-KR" altLang="en-US" sz="2800" dirty="0"/>
          </a:p>
        </p:txBody>
      </p:sp>
      <p:sp>
        <p:nvSpPr>
          <p:cNvPr id="4" name="Rectangle 3"/>
          <p:cNvSpPr/>
          <p:nvPr/>
        </p:nvSpPr>
        <p:spPr>
          <a:xfrm>
            <a:off x="3640350" y="5175873"/>
            <a:ext cx="5244862" cy="1200329"/>
          </a:xfrm>
          <a:prstGeom prst="rect">
            <a:avLst/>
          </a:prstGeom>
          <a:solidFill>
            <a:srgbClr val="FFFFCC"/>
          </a:solidFill>
        </p:spPr>
        <p:txBody>
          <a:bodyPr wrap="square">
            <a:spAutoFit/>
          </a:bodyPr>
          <a:lstStyle/>
          <a:p>
            <a:pPr algn="ctr"/>
            <a:r>
              <a:rPr lang="en-US" altLang="ko-KR" sz="2400" b="1" dirty="0" smtClean="0"/>
              <a:t>Magister </a:t>
            </a:r>
            <a:r>
              <a:rPr lang="en-US" altLang="ko-KR" sz="2400" b="1" dirty="0" err="1" smtClean="0"/>
              <a:t>Manajemen</a:t>
            </a:r>
            <a:r>
              <a:rPr lang="en-US" altLang="ko-KR" sz="2400" b="1" dirty="0" smtClean="0"/>
              <a:t> </a:t>
            </a:r>
          </a:p>
          <a:p>
            <a:pPr algn="ctr"/>
            <a:r>
              <a:rPr lang="en-US" altLang="ko-KR" sz="2400" b="1" dirty="0" err="1" smtClean="0"/>
              <a:t>Universitas</a:t>
            </a:r>
            <a:r>
              <a:rPr lang="en-US" altLang="ko-KR" sz="2400" b="1" dirty="0" smtClean="0"/>
              <a:t> </a:t>
            </a:r>
            <a:r>
              <a:rPr lang="en-US" altLang="ko-KR" sz="2400" b="1" dirty="0" err="1" smtClean="0"/>
              <a:t>Sanata</a:t>
            </a:r>
            <a:r>
              <a:rPr lang="en-US" altLang="ko-KR" sz="2400" b="1" dirty="0" smtClean="0"/>
              <a:t> Dharma</a:t>
            </a:r>
          </a:p>
          <a:p>
            <a:pPr algn="ctr"/>
            <a:r>
              <a:rPr lang="en-US" altLang="ko-KR" sz="2400" b="1" dirty="0" smtClean="0"/>
              <a:t>13 </a:t>
            </a:r>
            <a:r>
              <a:rPr lang="en-US" altLang="ko-KR" sz="2400" b="1" dirty="0" err="1" smtClean="0"/>
              <a:t>Agustus</a:t>
            </a:r>
            <a:r>
              <a:rPr lang="en-US" altLang="ko-KR" sz="2400" b="1" dirty="0" smtClean="0"/>
              <a:t> 2014</a:t>
            </a:r>
            <a:endParaRPr lang="ko-KR" altLang="en-US" sz="2400" b="1" dirty="0"/>
          </a:p>
        </p:txBody>
      </p:sp>
    </p:spTree>
    <p:extLst>
      <p:ext uri="{BB962C8B-B14F-4D97-AF65-F5344CB8AC3E}">
        <p14:creationId xmlns:p14="http://schemas.microsoft.com/office/powerpoint/2010/main" xmlns="" val="3265501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600" b="1" dirty="0" smtClean="0"/>
              <a:t>Types of Papers Acceptable in International Marketing Journals</a:t>
            </a:r>
            <a:endParaRPr lang="ko-KR" altLang="en-US" sz="3600" b="1" dirty="0"/>
          </a:p>
        </p:txBody>
      </p:sp>
      <p:sp>
        <p:nvSpPr>
          <p:cNvPr id="3" name="내용 개체 틀 2"/>
          <p:cNvSpPr>
            <a:spLocks noGrp="1"/>
          </p:cNvSpPr>
          <p:nvPr>
            <p:ph idx="1"/>
          </p:nvPr>
        </p:nvSpPr>
        <p:spPr>
          <a:xfrm>
            <a:off x="838200" y="2018581"/>
            <a:ext cx="10515600" cy="3485072"/>
          </a:xfrm>
        </p:spPr>
        <p:txBody>
          <a:bodyPr>
            <a:normAutofit/>
          </a:bodyPr>
          <a:lstStyle/>
          <a:p>
            <a:pPr>
              <a:buNone/>
            </a:pPr>
            <a:r>
              <a:rPr lang="en-US" altLang="ko-KR" sz="4000" dirty="0" smtClean="0"/>
              <a:t>1. Hypotheses papers</a:t>
            </a:r>
          </a:p>
          <a:p>
            <a:pPr>
              <a:buNone/>
            </a:pPr>
            <a:endParaRPr lang="en-US" altLang="ko-KR" sz="900" dirty="0" smtClean="0"/>
          </a:p>
          <a:p>
            <a:pPr>
              <a:buNone/>
            </a:pPr>
            <a:r>
              <a:rPr lang="en-US" altLang="ko-KR" sz="4000" dirty="0" smtClean="0"/>
              <a:t>2. Empirical Research Papers</a:t>
            </a:r>
          </a:p>
          <a:p>
            <a:pPr>
              <a:buNone/>
            </a:pPr>
            <a:endParaRPr lang="en-US" altLang="ko-KR" sz="900" dirty="0" smtClean="0"/>
          </a:p>
          <a:p>
            <a:pPr>
              <a:buNone/>
            </a:pPr>
            <a:r>
              <a:rPr lang="en-US" altLang="ko-KR" sz="4000" dirty="0" smtClean="0"/>
              <a:t>3. Review Papers</a:t>
            </a:r>
          </a:p>
          <a:p>
            <a:pPr>
              <a:buNone/>
            </a:pPr>
            <a:endParaRPr lang="en-US" altLang="ko-KR" sz="900" dirty="0" smtClean="0"/>
          </a:p>
          <a:p>
            <a:pPr>
              <a:buNone/>
            </a:pPr>
            <a:r>
              <a:rPr lang="en-US" altLang="ko-KR" sz="4000" dirty="0" smtClean="0"/>
              <a:t>4. Research Notes</a:t>
            </a:r>
            <a:endParaRPr lang="ko-KR" altLang="en-US" sz="4000" dirty="0"/>
          </a:p>
        </p:txBody>
      </p:sp>
    </p:spTree>
    <p:extLst>
      <p:ext uri="{BB962C8B-B14F-4D97-AF65-F5344CB8AC3E}">
        <p14:creationId xmlns:p14="http://schemas.microsoft.com/office/powerpoint/2010/main" xmlns="" val="3853518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03694" y="365125"/>
            <a:ext cx="10515600" cy="1084113"/>
          </a:xfrm>
        </p:spPr>
        <p:txBody>
          <a:bodyPr>
            <a:normAutofit/>
          </a:bodyPr>
          <a:lstStyle/>
          <a:p>
            <a:r>
              <a:rPr lang="en-US" altLang="ko-KR" sz="3600" b="1" dirty="0" smtClean="0"/>
              <a:t>What type of papers are good for publication?</a:t>
            </a:r>
            <a:endParaRPr lang="ko-KR" altLang="en-US" sz="3600" b="1" dirty="0"/>
          </a:p>
        </p:txBody>
      </p:sp>
      <p:sp>
        <p:nvSpPr>
          <p:cNvPr id="3" name="내용 개체 틀 2"/>
          <p:cNvSpPr>
            <a:spLocks noGrp="1"/>
          </p:cNvSpPr>
          <p:nvPr>
            <p:ph idx="1"/>
          </p:nvPr>
        </p:nvSpPr>
        <p:spPr/>
        <p:txBody>
          <a:bodyPr/>
          <a:lstStyle/>
          <a:p>
            <a:pPr>
              <a:buNone/>
            </a:pPr>
            <a:r>
              <a:rPr lang="en-US" altLang="ko-KR" dirty="0" smtClean="0"/>
              <a:t>#1. Interesting/Fresh Questions</a:t>
            </a:r>
          </a:p>
          <a:p>
            <a:pPr>
              <a:buNone/>
            </a:pPr>
            <a:endParaRPr lang="en-US" altLang="ko-KR" dirty="0"/>
          </a:p>
          <a:p>
            <a:pPr>
              <a:buNone/>
            </a:pPr>
            <a:r>
              <a:rPr lang="en-US" altLang="ko-KR" dirty="0" smtClean="0"/>
              <a:t>#2. Meaningful and Practical Implications</a:t>
            </a:r>
          </a:p>
          <a:p>
            <a:pPr>
              <a:buNone/>
            </a:pPr>
            <a:endParaRPr lang="en-US" altLang="ko-KR" dirty="0" smtClean="0"/>
          </a:p>
          <a:p>
            <a:pPr>
              <a:buNone/>
            </a:pPr>
            <a:r>
              <a:rPr lang="en-US" altLang="ko-KR" dirty="0" smtClean="0"/>
              <a:t>#3. Good(?) Data </a:t>
            </a:r>
          </a:p>
          <a:p>
            <a:pPr>
              <a:buNone/>
            </a:pPr>
            <a:endParaRPr lang="en-US" altLang="ko-KR" dirty="0"/>
          </a:p>
          <a:p>
            <a:pPr>
              <a:buNone/>
            </a:pPr>
            <a:r>
              <a:rPr lang="en-US" altLang="ko-KR" dirty="0" smtClean="0"/>
              <a:t>#4. Methodology: good enough to solve the question. </a:t>
            </a:r>
            <a:endParaRPr lang="ko-KR" altLang="en-US" dirty="0"/>
          </a:p>
        </p:txBody>
      </p:sp>
    </p:spTree>
    <p:extLst>
      <p:ext uri="{BB962C8B-B14F-4D97-AF65-F5344CB8AC3E}">
        <p14:creationId xmlns:p14="http://schemas.microsoft.com/office/powerpoint/2010/main" xmlns="" val="2887168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p:txBody>
          <a:bodyPr>
            <a:normAutofit/>
          </a:bodyPr>
          <a:lstStyle/>
          <a:p>
            <a:r>
              <a:rPr lang="en-US" altLang="ko-KR" sz="4800" b="1" dirty="0" smtClean="0">
                <a:ea typeface="굴림" panose="020B0600000101010101" pitchFamily="50" charset="-127"/>
              </a:rPr>
              <a:t>Hot topics</a:t>
            </a:r>
            <a:endParaRPr lang="en-US" altLang="ko-KR" sz="4800" b="1" dirty="0">
              <a:ea typeface="굴림" panose="020B0600000101010101" pitchFamily="50" charset="-127"/>
            </a:endParaRPr>
          </a:p>
        </p:txBody>
      </p:sp>
      <p:sp>
        <p:nvSpPr>
          <p:cNvPr id="698371" name="Rectangle 3"/>
          <p:cNvSpPr>
            <a:spLocks noGrp="1" noChangeArrowheads="1"/>
          </p:cNvSpPr>
          <p:nvPr>
            <p:ph type="body" idx="1"/>
          </p:nvPr>
        </p:nvSpPr>
        <p:spPr>
          <a:xfrm>
            <a:off x="857197" y="1552755"/>
            <a:ext cx="9615274" cy="4645933"/>
          </a:xfrm>
        </p:spPr>
        <p:txBody>
          <a:bodyPr>
            <a:normAutofit fontScale="92500" lnSpcReduction="10000"/>
          </a:bodyPr>
          <a:lstStyle/>
          <a:p>
            <a:r>
              <a:rPr lang="en-US" altLang="ko-KR" b="1" dirty="0" smtClean="0">
                <a:latin typeface="Maiandra GD" panose="020E0502030308020204" pitchFamily="34" charset="0"/>
                <a:ea typeface="굴림" panose="020B0600000101010101" pitchFamily="50" charset="-127"/>
              </a:rPr>
              <a:t>Big Data – based Marketing in Asian Markets</a:t>
            </a:r>
            <a:endParaRPr lang="en-US" altLang="ko-KR" b="1" dirty="0">
              <a:latin typeface="Maiandra GD" panose="020E0502030308020204" pitchFamily="34" charset="0"/>
              <a:ea typeface="굴림" panose="020B0600000101010101" pitchFamily="50" charset="-127"/>
            </a:endParaRPr>
          </a:p>
          <a:p>
            <a:pPr lvl="1"/>
            <a:r>
              <a:rPr lang="en-US" altLang="ko-KR" dirty="0" smtClean="0">
                <a:latin typeface="Maiandra GD" panose="020E0502030308020204" pitchFamily="34" charset="0"/>
                <a:ea typeface="굴림" panose="020B0600000101010101" pitchFamily="50" charset="-127"/>
              </a:rPr>
              <a:t>Big data Analytics</a:t>
            </a:r>
          </a:p>
          <a:p>
            <a:pPr lvl="1"/>
            <a:r>
              <a:rPr lang="en-US" altLang="ko-KR" dirty="0" smtClean="0">
                <a:latin typeface="Maiandra GD" panose="020E0502030308020204" pitchFamily="34" charset="0"/>
                <a:ea typeface="굴림" panose="020B0600000101010101" pitchFamily="50" charset="-127"/>
              </a:rPr>
              <a:t>How to use Big data for Marketing</a:t>
            </a:r>
          </a:p>
          <a:p>
            <a:pPr lvl="1"/>
            <a:r>
              <a:rPr lang="en-US" altLang="ko-KR" dirty="0" smtClean="0">
                <a:latin typeface="Maiandra GD" panose="020E0502030308020204" pitchFamily="34" charset="0"/>
                <a:ea typeface="굴림" panose="020B0600000101010101" pitchFamily="50" charset="-127"/>
              </a:rPr>
              <a:t>Etc.</a:t>
            </a:r>
          </a:p>
          <a:p>
            <a:pPr lvl="1"/>
            <a:r>
              <a:rPr lang="en-US" altLang="ko-KR" dirty="0" smtClean="0">
                <a:latin typeface="Maiandra GD" panose="020E0502030308020204" pitchFamily="34" charset="0"/>
                <a:ea typeface="굴림" panose="020B0600000101010101" pitchFamily="50" charset="-127"/>
              </a:rPr>
              <a:t>Submission </a:t>
            </a:r>
            <a:r>
              <a:rPr lang="en-US" altLang="ko-KR" dirty="0">
                <a:latin typeface="Maiandra GD" panose="020E0502030308020204" pitchFamily="34" charset="0"/>
                <a:ea typeface="굴림" panose="020B0600000101010101" pitchFamily="50" charset="-127"/>
              </a:rPr>
              <a:t>deadline:    </a:t>
            </a:r>
            <a:r>
              <a:rPr lang="en-US" altLang="ko-KR" dirty="0" smtClean="0">
                <a:latin typeface="Maiandra GD" panose="020E0502030308020204" pitchFamily="34" charset="0"/>
                <a:ea typeface="굴림" panose="020B0600000101010101" pitchFamily="50" charset="-127"/>
              </a:rPr>
              <a:t>September 20, 2014</a:t>
            </a:r>
          </a:p>
          <a:p>
            <a:pPr lvl="1"/>
            <a:r>
              <a:rPr lang="en-US" altLang="ko-KR" dirty="0" smtClean="0">
                <a:latin typeface="Maiandra GD" panose="020E0502030308020204" pitchFamily="34" charset="0"/>
                <a:ea typeface="굴림" panose="020B0600000101010101" pitchFamily="50" charset="-127"/>
              </a:rPr>
              <a:t>Published in January </a:t>
            </a:r>
            <a:r>
              <a:rPr lang="en-US" altLang="ko-KR" dirty="0">
                <a:latin typeface="Maiandra GD" panose="020E0502030308020204" pitchFamily="34" charset="0"/>
                <a:ea typeface="굴림" panose="020B0600000101010101" pitchFamily="50" charset="-127"/>
              </a:rPr>
              <a:t>2015</a:t>
            </a:r>
            <a:endParaRPr lang="en-US" altLang="ko-KR" dirty="0" smtClean="0">
              <a:latin typeface="Maiandra GD" panose="020E0502030308020204" pitchFamily="34" charset="0"/>
              <a:ea typeface="굴림" panose="020B0600000101010101" pitchFamily="50" charset="-127"/>
            </a:endParaRPr>
          </a:p>
          <a:p>
            <a:r>
              <a:rPr lang="en-US" altLang="ko-KR" b="1" dirty="0" smtClean="0">
                <a:latin typeface="Maiandra GD" panose="020E0502030308020204" pitchFamily="34" charset="0"/>
                <a:ea typeface="굴림" panose="020B0600000101010101" pitchFamily="50" charset="-127"/>
              </a:rPr>
              <a:t>Cross-cultural Marketing in Asia</a:t>
            </a:r>
          </a:p>
          <a:p>
            <a:pPr marL="685800" lvl="2">
              <a:spcBef>
                <a:spcPts val="1000"/>
              </a:spcBef>
            </a:pPr>
            <a:r>
              <a:rPr lang="en-US" altLang="ko-KR" dirty="0" smtClean="0">
                <a:latin typeface="Maiandra GD" panose="020E0502030308020204" pitchFamily="34" charset="0"/>
                <a:ea typeface="굴림" panose="020B0600000101010101" pitchFamily="50" charset="-127"/>
              </a:rPr>
              <a:t>How to </a:t>
            </a:r>
            <a:r>
              <a:rPr lang="en-US" altLang="ko-KR" dirty="0" err="1" smtClean="0">
                <a:latin typeface="Maiandra GD" panose="020E0502030308020204" pitchFamily="34" charset="0"/>
                <a:ea typeface="굴림" panose="020B0600000101010101" pitchFamily="50" charset="-127"/>
              </a:rPr>
              <a:t>glocalize</a:t>
            </a:r>
            <a:r>
              <a:rPr lang="en-US" altLang="ko-KR" dirty="0" smtClean="0">
                <a:latin typeface="Maiandra GD" panose="020E0502030308020204" pitchFamily="34" charset="0"/>
                <a:ea typeface="굴림" panose="020B0600000101010101" pitchFamily="50" charset="-127"/>
              </a:rPr>
              <a:t> products </a:t>
            </a:r>
          </a:p>
          <a:p>
            <a:pPr marL="685800" lvl="2">
              <a:spcBef>
                <a:spcPts val="1000"/>
              </a:spcBef>
            </a:pPr>
            <a:r>
              <a:rPr lang="en-US" altLang="ko-KR" dirty="0" smtClean="0">
                <a:latin typeface="Maiandra GD" panose="020E0502030308020204" pitchFamily="34" charset="0"/>
                <a:ea typeface="굴림" panose="020B0600000101010101" pitchFamily="50" charset="-127"/>
              </a:rPr>
              <a:t>Methodologies for Cross-cultural Studies</a:t>
            </a:r>
          </a:p>
          <a:p>
            <a:pPr marL="685800" lvl="2">
              <a:spcBef>
                <a:spcPts val="1000"/>
              </a:spcBef>
            </a:pPr>
            <a:r>
              <a:rPr lang="en-US" altLang="ko-KR" dirty="0" smtClean="0">
                <a:latin typeface="Maiandra GD" panose="020E0502030308020204" pitchFamily="34" charset="0"/>
                <a:ea typeface="굴림" panose="020B0600000101010101" pitchFamily="50" charset="-127"/>
              </a:rPr>
              <a:t>Etc.</a:t>
            </a:r>
          </a:p>
          <a:p>
            <a:pPr marL="685800" lvl="2">
              <a:spcBef>
                <a:spcPts val="1000"/>
              </a:spcBef>
            </a:pPr>
            <a:r>
              <a:rPr lang="en-US" altLang="ko-KR" dirty="0" smtClean="0">
                <a:latin typeface="Maiandra GD" panose="020E0502030308020204" pitchFamily="34" charset="0"/>
                <a:ea typeface="굴림" panose="020B0600000101010101" pitchFamily="50" charset="-127"/>
              </a:rPr>
              <a:t>Submission </a:t>
            </a:r>
            <a:r>
              <a:rPr lang="en-US" altLang="ko-KR" dirty="0">
                <a:latin typeface="Maiandra GD" panose="020E0502030308020204" pitchFamily="34" charset="0"/>
                <a:ea typeface="굴림" panose="020B0600000101010101" pitchFamily="50" charset="-127"/>
              </a:rPr>
              <a:t>deadline:    </a:t>
            </a:r>
            <a:r>
              <a:rPr lang="en-US" altLang="ko-KR" dirty="0" smtClean="0">
                <a:latin typeface="Maiandra GD" panose="020E0502030308020204" pitchFamily="34" charset="0"/>
                <a:ea typeface="굴림" panose="020B0600000101010101" pitchFamily="50" charset="-127"/>
              </a:rPr>
              <a:t>December 20, 2014</a:t>
            </a:r>
          </a:p>
          <a:p>
            <a:pPr marL="685800" lvl="2">
              <a:spcBef>
                <a:spcPts val="1000"/>
              </a:spcBef>
            </a:pPr>
            <a:r>
              <a:rPr lang="en-US" altLang="ko-KR" dirty="0">
                <a:latin typeface="Maiandra GD" panose="020E0502030308020204" pitchFamily="34" charset="0"/>
                <a:ea typeface="굴림" panose="020B0600000101010101" pitchFamily="50" charset="-127"/>
              </a:rPr>
              <a:t>Published in </a:t>
            </a:r>
            <a:r>
              <a:rPr lang="en-US" altLang="ko-KR" dirty="0" smtClean="0">
                <a:latin typeface="Maiandra GD" panose="020E0502030308020204" pitchFamily="34" charset="0"/>
                <a:ea typeface="굴림" panose="020B0600000101010101" pitchFamily="50" charset="-127"/>
              </a:rPr>
              <a:t>April </a:t>
            </a:r>
            <a:r>
              <a:rPr lang="en-US" altLang="ko-KR" dirty="0">
                <a:latin typeface="Maiandra GD" panose="020E0502030308020204" pitchFamily="34" charset="0"/>
                <a:ea typeface="굴림" panose="020B0600000101010101" pitchFamily="50" charset="-127"/>
              </a:rPr>
              <a:t>2015</a:t>
            </a:r>
          </a:p>
          <a:p>
            <a:endParaRPr lang="en-US" altLang="ko-KR" b="1" dirty="0">
              <a:latin typeface="Maiandra GD" panose="020E0502030308020204" pitchFamily="34" charset="0"/>
              <a:ea typeface="굴림" panose="020B0600000101010101" pitchFamily="50" charset="-127"/>
            </a:endParaRPr>
          </a:p>
        </p:txBody>
      </p:sp>
    </p:spTree>
    <p:extLst>
      <p:ext uri="{BB962C8B-B14F-4D97-AF65-F5344CB8AC3E}">
        <p14:creationId xmlns:p14="http://schemas.microsoft.com/office/powerpoint/2010/main" xmlns="" val="4109601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14068" y="365126"/>
            <a:ext cx="11386868" cy="911584"/>
          </a:xfrm>
        </p:spPr>
        <p:txBody>
          <a:bodyPr/>
          <a:lstStyle/>
          <a:p>
            <a:r>
              <a:rPr lang="en-US" altLang="ko-KR" b="1" dirty="0" smtClean="0"/>
              <a:t>Why is AMJ for Your paper?</a:t>
            </a:r>
            <a:endParaRPr lang="ko-KR" altLang="en-US" b="1" dirty="0"/>
          </a:p>
        </p:txBody>
      </p:sp>
      <p:sp>
        <p:nvSpPr>
          <p:cNvPr id="3" name="내용 개체 틀 2"/>
          <p:cNvSpPr>
            <a:spLocks noGrp="1"/>
          </p:cNvSpPr>
          <p:nvPr>
            <p:ph idx="1"/>
          </p:nvPr>
        </p:nvSpPr>
        <p:spPr>
          <a:xfrm>
            <a:off x="411952" y="1565619"/>
            <a:ext cx="11250963" cy="4351338"/>
          </a:xfrm>
        </p:spPr>
        <p:txBody>
          <a:bodyPr>
            <a:normAutofit fontScale="85000" lnSpcReduction="20000"/>
          </a:bodyPr>
          <a:lstStyle/>
          <a:p>
            <a:r>
              <a:rPr lang="en-US" altLang="ko-KR" dirty="0" smtClean="0"/>
              <a:t>The journal  for Asian researchers about Asian Markets by Asian Association</a:t>
            </a:r>
          </a:p>
          <a:p>
            <a:endParaRPr lang="en-US" altLang="ko-KR" dirty="0" smtClean="0"/>
          </a:p>
          <a:p>
            <a:r>
              <a:rPr lang="en-US" altLang="ko-KR" dirty="0" smtClean="0"/>
              <a:t>Constructive Review for Asian Scholars</a:t>
            </a:r>
          </a:p>
          <a:p>
            <a:endParaRPr lang="en-US" altLang="ko-KR" dirty="0"/>
          </a:p>
          <a:p>
            <a:r>
              <a:rPr lang="en-US" altLang="ko-KR" dirty="0"/>
              <a:t>Rejection rate 44%</a:t>
            </a:r>
          </a:p>
          <a:p>
            <a:endParaRPr lang="en-US" altLang="ko-KR" dirty="0"/>
          </a:p>
          <a:p>
            <a:r>
              <a:rPr lang="en-US" altLang="ko-KR" dirty="0" smtClean="0"/>
              <a:t>Not only Research Papers but also Cases, Research notes are welcome!</a:t>
            </a:r>
          </a:p>
          <a:p>
            <a:pPr marL="0" indent="0">
              <a:buNone/>
            </a:pPr>
            <a:r>
              <a:rPr lang="en-US" altLang="ko-KR" dirty="0" smtClean="0"/>
              <a:t> </a:t>
            </a:r>
          </a:p>
          <a:p>
            <a:r>
              <a:rPr lang="en-US" altLang="ko-KR" dirty="0" smtClean="0"/>
              <a:t>No fees for review and publication</a:t>
            </a:r>
          </a:p>
          <a:p>
            <a:endParaRPr lang="en-US" altLang="ko-KR" dirty="0"/>
          </a:p>
          <a:p>
            <a:r>
              <a:rPr lang="en-US" altLang="ko-KR" dirty="0" smtClean="0"/>
              <a:t>2 weeks for review, no more than 2 rounds of review</a:t>
            </a:r>
          </a:p>
          <a:p>
            <a:endParaRPr lang="ko-KR" altLang="en-US" dirty="0"/>
          </a:p>
        </p:txBody>
      </p:sp>
    </p:spTree>
    <p:extLst>
      <p:ext uri="{BB962C8B-B14F-4D97-AF65-F5344CB8AC3E}">
        <p14:creationId xmlns:p14="http://schemas.microsoft.com/office/powerpoint/2010/main" xmlns="" val="2207286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60" name="Rectangle 8"/>
          <p:cNvSpPr>
            <a:spLocks noChangeArrowheads="1"/>
          </p:cNvSpPr>
          <p:nvPr/>
        </p:nvSpPr>
        <p:spPr bwMode="auto">
          <a:xfrm>
            <a:off x="201583" y="2020617"/>
            <a:ext cx="3128210" cy="28274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3600" b="1" i="1">
                <a:solidFill>
                  <a:schemeClr val="bg1"/>
                </a:solidFill>
                <a:latin typeface="Maiandra GD" panose="020E0502030308020204" pitchFamily="34" charset="0"/>
              </a:defRPr>
            </a:lvl1pPr>
            <a:lvl2pPr>
              <a:defRPr sz="3600" b="1" i="1">
                <a:solidFill>
                  <a:schemeClr val="bg1"/>
                </a:solidFill>
                <a:latin typeface="Maiandra GD" panose="020E0502030308020204" pitchFamily="34" charset="0"/>
              </a:defRPr>
            </a:lvl2pPr>
            <a:lvl3pPr>
              <a:defRPr sz="3600" b="1" i="1">
                <a:solidFill>
                  <a:schemeClr val="bg1"/>
                </a:solidFill>
                <a:latin typeface="Maiandra GD" panose="020E0502030308020204" pitchFamily="34" charset="0"/>
              </a:defRPr>
            </a:lvl3pPr>
            <a:lvl4pPr>
              <a:defRPr sz="3600" b="1" i="1">
                <a:solidFill>
                  <a:schemeClr val="bg1"/>
                </a:solidFill>
                <a:latin typeface="Maiandra GD" panose="020E0502030308020204" pitchFamily="34" charset="0"/>
              </a:defRPr>
            </a:lvl4pPr>
            <a:lvl5pPr>
              <a:defRPr sz="3600" b="1" i="1">
                <a:solidFill>
                  <a:schemeClr val="bg1"/>
                </a:solidFill>
                <a:latin typeface="Maiandra GD" panose="020E0502030308020204" pitchFamily="34" charset="0"/>
              </a:defRPr>
            </a:lvl5pPr>
            <a:lvl6pPr marL="457200" eaLnBrk="0" fontAlgn="base" hangingPunct="0">
              <a:spcBef>
                <a:spcPct val="0"/>
              </a:spcBef>
              <a:spcAft>
                <a:spcPct val="0"/>
              </a:spcAft>
              <a:defRPr sz="3600" b="1" i="1">
                <a:solidFill>
                  <a:schemeClr val="bg1"/>
                </a:solidFill>
                <a:latin typeface="Maiandra GD" panose="020E0502030308020204" pitchFamily="34" charset="0"/>
              </a:defRPr>
            </a:lvl6pPr>
            <a:lvl7pPr marL="914400" eaLnBrk="0" fontAlgn="base" hangingPunct="0">
              <a:spcBef>
                <a:spcPct val="0"/>
              </a:spcBef>
              <a:spcAft>
                <a:spcPct val="0"/>
              </a:spcAft>
              <a:defRPr sz="3600" b="1" i="1">
                <a:solidFill>
                  <a:schemeClr val="bg1"/>
                </a:solidFill>
                <a:latin typeface="Maiandra GD" panose="020E0502030308020204" pitchFamily="34" charset="0"/>
              </a:defRPr>
            </a:lvl7pPr>
            <a:lvl8pPr marL="1371600" eaLnBrk="0" fontAlgn="base" hangingPunct="0">
              <a:spcBef>
                <a:spcPct val="0"/>
              </a:spcBef>
              <a:spcAft>
                <a:spcPct val="0"/>
              </a:spcAft>
              <a:defRPr sz="3600" b="1" i="1">
                <a:solidFill>
                  <a:schemeClr val="bg1"/>
                </a:solidFill>
                <a:latin typeface="Maiandra GD" panose="020E0502030308020204" pitchFamily="34" charset="0"/>
              </a:defRPr>
            </a:lvl8pPr>
            <a:lvl9pPr marL="1828800" eaLnBrk="0" fontAlgn="base" hangingPunct="0">
              <a:spcBef>
                <a:spcPct val="0"/>
              </a:spcBef>
              <a:spcAft>
                <a:spcPct val="0"/>
              </a:spcAft>
              <a:defRPr sz="3600" b="1" i="1">
                <a:solidFill>
                  <a:schemeClr val="bg1"/>
                </a:solidFill>
                <a:latin typeface="Maiandra GD" panose="020E0502030308020204" pitchFamily="34" charset="0"/>
              </a:defRPr>
            </a:lvl9pPr>
          </a:lstStyle>
          <a:p>
            <a:pPr algn="ctr"/>
            <a:r>
              <a:rPr lang="en-US" altLang="ko-KR" sz="4800" dirty="0">
                <a:solidFill>
                  <a:srgbClr val="006600"/>
                </a:solidFill>
                <a:ea typeface="굴림" panose="020B0600000101010101" pitchFamily="50" charset="-127"/>
              </a:rPr>
              <a:t>Thank you</a:t>
            </a:r>
            <a:br>
              <a:rPr lang="en-US" altLang="ko-KR" sz="4800" dirty="0">
                <a:solidFill>
                  <a:srgbClr val="006600"/>
                </a:solidFill>
                <a:ea typeface="굴림" panose="020B0600000101010101" pitchFamily="50" charset="-127"/>
              </a:rPr>
            </a:br>
            <a:r>
              <a:rPr lang="en-US" altLang="ko-KR" sz="4800" dirty="0">
                <a:solidFill>
                  <a:srgbClr val="006600"/>
                </a:solidFill>
                <a:ea typeface="굴림" panose="020B0600000101010101" pitchFamily="50" charset="-127"/>
              </a:rPr>
              <a:t/>
            </a:r>
            <a:br>
              <a:rPr lang="en-US" altLang="ko-KR" sz="4800" dirty="0">
                <a:solidFill>
                  <a:srgbClr val="006600"/>
                </a:solidFill>
                <a:ea typeface="굴림" panose="020B0600000101010101" pitchFamily="50" charset="-127"/>
              </a:rPr>
            </a:br>
            <a:r>
              <a:rPr lang="en-US" altLang="ko-KR" sz="4800" dirty="0">
                <a:solidFill>
                  <a:srgbClr val="006600"/>
                </a:solidFill>
                <a:ea typeface="굴림" panose="020B0600000101010101" pitchFamily="50" charset="-127"/>
              </a:rPr>
              <a:t>Questions?</a:t>
            </a:r>
          </a:p>
        </p:txBody>
      </p:sp>
      <p:pic>
        <p:nvPicPr>
          <p:cNvPr id="4" name="그림 3"/>
          <p:cNvPicPr>
            <a:picLocks noChangeAspect="1"/>
          </p:cNvPicPr>
          <p:nvPr/>
        </p:nvPicPr>
        <p:blipFill>
          <a:blip r:embed="rId2"/>
          <a:stretch>
            <a:fillRect/>
          </a:stretch>
        </p:blipFill>
        <p:spPr>
          <a:xfrm>
            <a:off x="3778371" y="224287"/>
            <a:ext cx="8057072" cy="6259899"/>
          </a:xfrm>
          <a:prstGeom prst="rect">
            <a:avLst/>
          </a:prstGeom>
        </p:spPr>
      </p:pic>
    </p:spTree>
    <p:extLst>
      <p:ext uri="{BB962C8B-B14F-4D97-AF65-F5344CB8AC3E}">
        <p14:creationId xmlns:p14="http://schemas.microsoft.com/office/powerpoint/2010/main" xmlns="" val="2575156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302979" y="1830406"/>
            <a:ext cx="186309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0"/>
              </a:spcBef>
            </a:pPr>
            <a:r>
              <a:rPr lang="en-US" altLang="ko-KR" sz="2400" b="1" dirty="0">
                <a:solidFill>
                  <a:srgbClr val="4D4D4D"/>
                </a:solidFill>
                <a:latin typeface="Times New Roman" pitchFamily="18" charset="0"/>
                <a:ea typeface="굴림" pitchFamily="50" charset="-127"/>
              </a:rPr>
              <a:t>Profile</a:t>
            </a:r>
          </a:p>
        </p:txBody>
      </p:sp>
      <p:sp>
        <p:nvSpPr>
          <p:cNvPr id="16388" name="Text Box 4"/>
          <p:cNvSpPr txBox="1">
            <a:spLocks noChangeArrowheads="1"/>
          </p:cNvSpPr>
          <p:nvPr/>
        </p:nvSpPr>
        <p:spPr bwMode="auto">
          <a:xfrm>
            <a:off x="121319" y="2634830"/>
            <a:ext cx="2752665"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kumimoji="1" sz="2800">
                <a:solidFill>
                  <a:schemeClr val="tx1"/>
                </a:solidFill>
                <a:latin typeface="HY헤드라인M" pitchFamily="18" charset="-127"/>
                <a:ea typeface="HY헤드라인M" pitchFamily="18" charset="-127"/>
              </a:defRPr>
            </a:lvl1pPr>
            <a:lvl2pPr marL="742950" indent="-285750" eaLnBrk="0" hangingPunct="0">
              <a:defRPr kumimoji="1" sz="2800">
                <a:solidFill>
                  <a:schemeClr val="tx1"/>
                </a:solidFill>
                <a:latin typeface="HY헤드라인M" pitchFamily="18" charset="-127"/>
                <a:ea typeface="HY헤드라인M" pitchFamily="18" charset="-127"/>
              </a:defRPr>
            </a:lvl2pPr>
            <a:lvl3pPr marL="1143000" indent="-228600" eaLnBrk="0" hangingPunct="0">
              <a:defRPr kumimoji="1" sz="2800">
                <a:solidFill>
                  <a:schemeClr val="tx1"/>
                </a:solidFill>
                <a:latin typeface="HY헤드라인M" pitchFamily="18" charset="-127"/>
                <a:ea typeface="HY헤드라인M" pitchFamily="18" charset="-127"/>
              </a:defRPr>
            </a:lvl3pPr>
            <a:lvl4pPr marL="1600200" indent="-228600" eaLnBrk="0" hangingPunct="0">
              <a:defRPr kumimoji="1" sz="2800">
                <a:solidFill>
                  <a:schemeClr val="tx1"/>
                </a:solidFill>
                <a:latin typeface="HY헤드라인M" pitchFamily="18" charset="-127"/>
                <a:ea typeface="HY헤드라인M" pitchFamily="18" charset="-127"/>
              </a:defRPr>
            </a:lvl4pPr>
            <a:lvl5pPr marL="2057400" indent="-228600" eaLnBrk="0" hangingPunct="0">
              <a:defRPr kumimoji="1" sz="2800">
                <a:solidFill>
                  <a:schemeClr val="tx1"/>
                </a:solidFill>
                <a:latin typeface="HY헤드라인M" pitchFamily="18" charset="-127"/>
                <a:ea typeface="HY헤드라인M" pitchFamily="18" charset="-127"/>
              </a:defRPr>
            </a:lvl5pPr>
            <a:lvl6pPr marL="2514600" indent="-228600" algn="ctr" eaLnBrk="0" fontAlgn="base" hangingPunct="0">
              <a:spcBef>
                <a:spcPct val="50000"/>
              </a:spcBef>
              <a:spcAft>
                <a:spcPct val="0"/>
              </a:spcAft>
              <a:defRPr kumimoji="1" sz="2800">
                <a:solidFill>
                  <a:schemeClr val="tx1"/>
                </a:solidFill>
                <a:latin typeface="HY헤드라인M" pitchFamily="18" charset="-127"/>
                <a:ea typeface="HY헤드라인M" pitchFamily="18" charset="-127"/>
              </a:defRPr>
            </a:lvl6pPr>
            <a:lvl7pPr marL="2971800" indent="-228600" algn="ctr" eaLnBrk="0" fontAlgn="base" hangingPunct="0">
              <a:spcBef>
                <a:spcPct val="50000"/>
              </a:spcBef>
              <a:spcAft>
                <a:spcPct val="0"/>
              </a:spcAft>
              <a:defRPr kumimoji="1" sz="2800">
                <a:solidFill>
                  <a:schemeClr val="tx1"/>
                </a:solidFill>
                <a:latin typeface="HY헤드라인M" pitchFamily="18" charset="-127"/>
                <a:ea typeface="HY헤드라인M" pitchFamily="18" charset="-127"/>
              </a:defRPr>
            </a:lvl7pPr>
            <a:lvl8pPr marL="3429000" indent="-228600" algn="ctr" eaLnBrk="0" fontAlgn="base" hangingPunct="0">
              <a:spcBef>
                <a:spcPct val="50000"/>
              </a:spcBef>
              <a:spcAft>
                <a:spcPct val="0"/>
              </a:spcAft>
              <a:defRPr kumimoji="1" sz="2800">
                <a:solidFill>
                  <a:schemeClr val="tx1"/>
                </a:solidFill>
                <a:latin typeface="HY헤드라인M" pitchFamily="18" charset="-127"/>
                <a:ea typeface="HY헤드라인M" pitchFamily="18" charset="-127"/>
              </a:defRPr>
            </a:lvl8pPr>
            <a:lvl9pPr marL="3886200" indent="-228600" algn="ctr" eaLnBrk="0" fontAlgn="base" hangingPunct="0">
              <a:spcBef>
                <a:spcPct val="50000"/>
              </a:spcBef>
              <a:spcAft>
                <a:spcPct val="0"/>
              </a:spcAft>
              <a:defRPr kumimoji="1" sz="2800">
                <a:solidFill>
                  <a:schemeClr val="tx1"/>
                </a:solidFill>
                <a:latin typeface="HY헤드라인M" pitchFamily="18" charset="-127"/>
                <a:ea typeface="HY헤드라인M" pitchFamily="18" charset="-127"/>
              </a:defRPr>
            </a:lvl9pPr>
          </a:lstStyle>
          <a:p>
            <a:pPr eaLnBrk="1" hangingPunct="1">
              <a:spcBef>
                <a:spcPct val="0"/>
              </a:spcBef>
            </a:pPr>
            <a:r>
              <a:rPr lang="en-US" altLang="ko-KR" sz="1800" b="1">
                <a:solidFill>
                  <a:srgbClr val="336699"/>
                </a:solidFill>
                <a:latin typeface="Times New Roman" pitchFamily="18" charset="0"/>
              </a:rPr>
              <a:t>Prof. Jai Hak Chung</a:t>
            </a:r>
          </a:p>
        </p:txBody>
      </p:sp>
      <p:sp>
        <p:nvSpPr>
          <p:cNvPr id="16389" name="Text Box 5"/>
          <p:cNvSpPr txBox="1">
            <a:spLocks noChangeArrowheads="1"/>
          </p:cNvSpPr>
          <p:nvPr/>
        </p:nvSpPr>
        <p:spPr bwMode="auto">
          <a:xfrm>
            <a:off x="234030" y="3187281"/>
            <a:ext cx="2292581" cy="25853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kumimoji="1" sz="2800">
                <a:solidFill>
                  <a:schemeClr val="tx1"/>
                </a:solidFill>
                <a:latin typeface="HY헤드라인M" pitchFamily="18" charset="-127"/>
                <a:ea typeface="HY헤드라인M" pitchFamily="18" charset="-127"/>
              </a:defRPr>
            </a:lvl1pPr>
            <a:lvl2pPr marL="742950" indent="-285750" eaLnBrk="0" hangingPunct="0">
              <a:defRPr kumimoji="1" sz="2800">
                <a:solidFill>
                  <a:schemeClr val="tx1"/>
                </a:solidFill>
                <a:latin typeface="HY헤드라인M" pitchFamily="18" charset="-127"/>
                <a:ea typeface="HY헤드라인M" pitchFamily="18" charset="-127"/>
              </a:defRPr>
            </a:lvl2pPr>
            <a:lvl3pPr marL="1143000" indent="-228600" eaLnBrk="0" hangingPunct="0">
              <a:defRPr kumimoji="1" sz="2800">
                <a:solidFill>
                  <a:schemeClr val="tx1"/>
                </a:solidFill>
                <a:latin typeface="HY헤드라인M" pitchFamily="18" charset="-127"/>
                <a:ea typeface="HY헤드라인M" pitchFamily="18" charset="-127"/>
              </a:defRPr>
            </a:lvl3pPr>
            <a:lvl4pPr marL="1600200" indent="-228600" eaLnBrk="0" hangingPunct="0">
              <a:defRPr kumimoji="1" sz="2800">
                <a:solidFill>
                  <a:schemeClr val="tx1"/>
                </a:solidFill>
                <a:latin typeface="HY헤드라인M" pitchFamily="18" charset="-127"/>
                <a:ea typeface="HY헤드라인M" pitchFamily="18" charset="-127"/>
              </a:defRPr>
            </a:lvl4pPr>
            <a:lvl5pPr marL="2057400" indent="-228600" eaLnBrk="0" hangingPunct="0">
              <a:defRPr kumimoji="1" sz="2800">
                <a:solidFill>
                  <a:schemeClr val="tx1"/>
                </a:solidFill>
                <a:latin typeface="HY헤드라인M" pitchFamily="18" charset="-127"/>
                <a:ea typeface="HY헤드라인M" pitchFamily="18" charset="-127"/>
              </a:defRPr>
            </a:lvl5pPr>
            <a:lvl6pPr marL="2514600" indent="-228600" algn="ctr" eaLnBrk="0" fontAlgn="base" hangingPunct="0">
              <a:spcBef>
                <a:spcPct val="50000"/>
              </a:spcBef>
              <a:spcAft>
                <a:spcPct val="0"/>
              </a:spcAft>
              <a:defRPr kumimoji="1" sz="2800">
                <a:solidFill>
                  <a:schemeClr val="tx1"/>
                </a:solidFill>
                <a:latin typeface="HY헤드라인M" pitchFamily="18" charset="-127"/>
                <a:ea typeface="HY헤드라인M" pitchFamily="18" charset="-127"/>
              </a:defRPr>
            </a:lvl6pPr>
            <a:lvl7pPr marL="2971800" indent="-228600" algn="ctr" eaLnBrk="0" fontAlgn="base" hangingPunct="0">
              <a:spcBef>
                <a:spcPct val="50000"/>
              </a:spcBef>
              <a:spcAft>
                <a:spcPct val="0"/>
              </a:spcAft>
              <a:defRPr kumimoji="1" sz="2800">
                <a:solidFill>
                  <a:schemeClr val="tx1"/>
                </a:solidFill>
                <a:latin typeface="HY헤드라인M" pitchFamily="18" charset="-127"/>
                <a:ea typeface="HY헤드라인M" pitchFamily="18" charset="-127"/>
              </a:defRPr>
            </a:lvl7pPr>
            <a:lvl8pPr marL="3429000" indent="-228600" algn="ctr" eaLnBrk="0" fontAlgn="base" hangingPunct="0">
              <a:spcBef>
                <a:spcPct val="50000"/>
              </a:spcBef>
              <a:spcAft>
                <a:spcPct val="0"/>
              </a:spcAft>
              <a:defRPr kumimoji="1" sz="2800">
                <a:solidFill>
                  <a:schemeClr val="tx1"/>
                </a:solidFill>
                <a:latin typeface="HY헤드라인M" pitchFamily="18" charset="-127"/>
                <a:ea typeface="HY헤드라인M" pitchFamily="18" charset="-127"/>
              </a:defRPr>
            </a:lvl8pPr>
            <a:lvl9pPr marL="3886200" indent="-228600" algn="ctr" eaLnBrk="0" fontAlgn="base" hangingPunct="0">
              <a:spcBef>
                <a:spcPct val="50000"/>
              </a:spcBef>
              <a:spcAft>
                <a:spcPct val="0"/>
              </a:spcAft>
              <a:defRPr kumimoji="1" sz="2800">
                <a:solidFill>
                  <a:schemeClr val="tx1"/>
                </a:solidFill>
                <a:latin typeface="HY헤드라인M" pitchFamily="18" charset="-127"/>
                <a:ea typeface="HY헤드라인M" pitchFamily="18" charset="-127"/>
              </a:defRPr>
            </a:lvl9pPr>
          </a:lstStyle>
          <a:p>
            <a:pPr eaLnBrk="1" hangingPunct="1">
              <a:spcBef>
                <a:spcPct val="0"/>
              </a:spcBef>
            </a:pPr>
            <a:r>
              <a:rPr lang="en-US" altLang="ko-KR" sz="1400" b="1" dirty="0">
                <a:solidFill>
                  <a:srgbClr val="000000"/>
                </a:solidFill>
                <a:latin typeface="Times New Roman" pitchFamily="18" charset="0"/>
                <a:ea typeface="HY태명조" pitchFamily="18" charset="-127"/>
              </a:rPr>
              <a:t>Professor</a:t>
            </a:r>
          </a:p>
          <a:p>
            <a:pPr eaLnBrk="1" hangingPunct="1">
              <a:spcBef>
                <a:spcPct val="0"/>
              </a:spcBef>
            </a:pPr>
            <a:r>
              <a:rPr lang="en-US" altLang="ko-KR" sz="1400" b="1" dirty="0" err="1">
                <a:solidFill>
                  <a:srgbClr val="000000"/>
                </a:solidFill>
                <a:latin typeface="Times New Roman" pitchFamily="18" charset="0"/>
                <a:ea typeface="HY태명조" pitchFamily="18" charset="-127"/>
              </a:rPr>
              <a:t>Sogang</a:t>
            </a:r>
            <a:r>
              <a:rPr lang="en-US" altLang="ko-KR" sz="1400" b="1">
                <a:solidFill>
                  <a:srgbClr val="000000"/>
                </a:solidFill>
                <a:latin typeface="Times New Roman" pitchFamily="18" charset="0"/>
                <a:ea typeface="HY태명조" pitchFamily="18" charset="-127"/>
              </a:rPr>
              <a:t> University </a:t>
            </a:r>
            <a:endParaRPr lang="en-US" altLang="ko-KR" sz="1400" b="1" dirty="0">
              <a:solidFill>
                <a:srgbClr val="000000"/>
              </a:solidFill>
              <a:latin typeface="Times New Roman" pitchFamily="18" charset="0"/>
              <a:ea typeface="HY태명조" pitchFamily="18" charset="-127"/>
            </a:endParaRPr>
          </a:p>
          <a:p>
            <a:pPr eaLnBrk="1" hangingPunct="1">
              <a:spcBef>
                <a:spcPct val="0"/>
              </a:spcBef>
            </a:pPr>
            <a:r>
              <a:rPr lang="en-US" altLang="ko-KR" sz="1400" b="1" dirty="0">
                <a:solidFill>
                  <a:srgbClr val="000000"/>
                </a:solidFill>
                <a:latin typeface="Times New Roman" pitchFamily="18" charset="0"/>
                <a:ea typeface="HY태명조" pitchFamily="18" charset="-127"/>
              </a:rPr>
              <a:t>&amp; </a:t>
            </a:r>
          </a:p>
          <a:p>
            <a:pPr eaLnBrk="1" hangingPunct="1">
              <a:spcBef>
                <a:spcPct val="0"/>
              </a:spcBef>
            </a:pPr>
            <a:r>
              <a:rPr lang="en-US" altLang="ko-KR" sz="1400" b="1" dirty="0">
                <a:solidFill>
                  <a:srgbClr val="000000"/>
                </a:solidFill>
                <a:latin typeface="Times New Roman" pitchFamily="18" charset="0"/>
                <a:ea typeface="HY태명조" pitchFamily="18" charset="-127"/>
              </a:rPr>
              <a:t>Affiliate Professor IESEG, France</a:t>
            </a:r>
          </a:p>
          <a:p>
            <a:pPr eaLnBrk="1" hangingPunct="1">
              <a:spcBef>
                <a:spcPct val="0"/>
              </a:spcBef>
            </a:pPr>
            <a:endParaRPr lang="en-US" altLang="ko-KR" sz="1400" b="1" dirty="0">
              <a:solidFill>
                <a:srgbClr val="000000"/>
              </a:solidFill>
              <a:latin typeface="Times New Roman" pitchFamily="18" charset="0"/>
              <a:ea typeface="HY태명조" pitchFamily="18" charset="-127"/>
            </a:endParaRPr>
          </a:p>
          <a:p>
            <a:pPr eaLnBrk="1" hangingPunct="1">
              <a:spcBef>
                <a:spcPct val="0"/>
              </a:spcBef>
            </a:pPr>
            <a:r>
              <a:rPr lang="en-US" altLang="ko-KR" sz="1400" b="1" dirty="0">
                <a:solidFill>
                  <a:srgbClr val="000000"/>
                </a:solidFill>
                <a:latin typeface="Times New Roman" pitchFamily="18" charset="0"/>
                <a:ea typeface="HY태명조" pitchFamily="18" charset="-127"/>
              </a:rPr>
              <a:t>(Major: Marketing)</a:t>
            </a:r>
          </a:p>
          <a:p>
            <a:pPr eaLnBrk="1" hangingPunct="1">
              <a:spcBef>
                <a:spcPct val="0"/>
              </a:spcBef>
            </a:pPr>
            <a:endParaRPr lang="en-US" altLang="ko-KR" sz="1400" b="1" dirty="0">
              <a:solidFill>
                <a:srgbClr val="000000"/>
              </a:solidFill>
              <a:latin typeface="Times New Roman" pitchFamily="18" charset="0"/>
              <a:ea typeface="HY태명조" pitchFamily="18" charset="-127"/>
            </a:endParaRPr>
          </a:p>
          <a:p>
            <a:pPr eaLnBrk="1" hangingPunct="1">
              <a:spcBef>
                <a:spcPct val="0"/>
              </a:spcBef>
            </a:pPr>
            <a:r>
              <a:rPr lang="en-US" altLang="ko-KR" sz="1200" b="1" dirty="0">
                <a:solidFill>
                  <a:srgbClr val="000000"/>
                </a:solidFill>
                <a:latin typeface="Times New Roman" pitchFamily="18" charset="0"/>
                <a:ea typeface="HY태명조" pitchFamily="18" charset="-127"/>
              </a:rPr>
              <a:t>jaihak@gmail.com</a:t>
            </a:r>
          </a:p>
          <a:p>
            <a:pPr eaLnBrk="1" hangingPunct="1">
              <a:spcBef>
                <a:spcPct val="0"/>
              </a:spcBef>
            </a:pPr>
            <a:r>
              <a:rPr lang="en-US" altLang="ko-KR" sz="1200" b="1" dirty="0">
                <a:solidFill>
                  <a:srgbClr val="000000"/>
                </a:solidFill>
                <a:latin typeface="Times New Roman" pitchFamily="18" charset="0"/>
                <a:ea typeface="HY태명조" pitchFamily="18" charset="-127"/>
              </a:rPr>
              <a:t>(H.P.) 82-10-3361-6521</a:t>
            </a:r>
          </a:p>
          <a:p>
            <a:pPr eaLnBrk="1" hangingPunct="1">
              <a:spcBef>
                <a:spcPct val="0"/>
              </a:spcBef>
            </a:pPr>
            <a:r>
              <a:rPr lang="en-US" altLang="ko-KR" sz="1200" b="1" dirty="0">
                <a:solidFill>
                  <a:srgbClr val="000000"/>
                </a:solidFill>
                <a:latin typeface="Times New Roman" pitchFamily="18" charset="0"/>
                <a:ea typeface="HY태명조" pitchFamily="18" charset="-127"/>
              </a:rPr>
              <a:t>(O.P.) 82-2-705-8859</a:t>
            </a:r>
          </a:p>
          <a:p>
            <a:pPr eaLnBrk="1" hangingPunct="1">
              <a:spcBef>
                <a:spcPct val="0"/>
              </a:spcBef>
            </a:pPr>
            <a:endParaRPr lang="ko-KR" altLang="en-US" sz="1400" b="1" dirty="0">
              <a:solidFill>
                <a:srgbClr val="000000"/>
              </a:solidFill>
              <a:latin typeface="Times New Roman" pitchFamily="18" charset="0"/>
              <a:ea typeface="HY태명조" pitchFamily="18" charset="-127"/>
            </a:endParaRPr>
          </a:p>
        </p:txBody>
      </p:sp>
      <p:sp>
        <p:nvSpPr>
          <p:cNvPr id="16390" name="Text Box 6"/>
          <p:cNvSpPr txBox="1">
            <a:spLocks noChangeArrowheads="1"/>
          </p:cNvSpPr>
          <p:nvPr/>
        </p:nvSpPr>
        <p:spPr bwMode="auto">
          <a:xfrm>
            <a:off x="2353343" y="1588"/>
            <a:ext cx="9838657" cy="70080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kumimoji="1" sz="2800">
                <a:solidFill>
                  <a:schemeClr val="tx1"/>
                </a:solidFill>
                <a:latin typeface="HY헤드라인M" pitchFamily="18" charset="-127"/>
                <a:ea typeface="HY헤드라인M" pitchFamily="18" charset="-127"/>
              </a:defRPr>
            </a:lvl1pPr>
            <a:lvl2pPr marL="742950" indent="-285750" eaLnBrk="0" hangingPunct="0">
              <a:defRPr kumimoji="1" sz="2800">
                <a:solidFill>
                  <a:schemeClr val="tx1"/>
                </a:solidFill>
                <a:latin typeface="HY헤드라인M" pitchFamily="18" charset="-127"/>
                <a:ea typeface="HY헤드라인M" pitchFamily="18" charset="-127"/>
              </a:defRPr>
            </a:lvl2pPr>
            <a:lvl3pPr marL="1143000" indent="-228600" eaLnBrk="0" hangingPunct="0">
              <a:defRPr kumimoji="1" sz="2800">
                <a:solidFill>
                  <a:schemeClr val="tx1"/>
                </a:solidFill>
                <a:latin typeface="HY헤드라인M" pitchFamily="18" charset="-127"/>
                <a:ea typeface="HY헤드라인M" pitchFamily="18" charset="-127"/>
              </a:defRPr>
            </a:lvl3pPr>
            <a:lvl4pPr marL="1600200" indent="-228600" eaLnBrk="0" hangingPunct="0">
              <a:defRPr kumimoji="1" sz="2800">
                <a:solidFill>
                  <a:schemeClr val="tx1"/>
                </a:solidFill>
                <a:latin typeface="HY헤드라인M" pitchFamily="18" charset="-127"/>
                <a:ea typeface="HY헤드라인M" pitchFamily="18" charset="-127"/>
              </a:defRPr>
            </a:lvl4pPr>
            <a:lvl5pPr marL="2057400" indent="-228600" eaLnBrk="0" hangingPunct="0">
              <a:defRPr kumimoji="1" sz="2800">
                <a:solidFill>
                  <a:schemeClr val="tx1"/>
                </a:solidFill>
                <a:latin typeface="HY헤드라인M" pitchFamily="18" charset="-127"/>
                <a:ea typeface="HY헤드라인M" pitchFamily="18" charset="-127"/>
              </a:defRPr>
            </a:lvl5pPr>
            <a:lvl6pPr marL="2514600" indent="-228600" algn="ctr" eaLnBrk="0" fontAlgn="base" hangingPunct="0">
              <a:spcBef>
                <a:spcPct val="50000"/>
              </a:spcBef>
              <a:spcAft>
                <a:spcPct val="0"/>
              </a:spcAft>
              <a:defRPr kumimoji="1" sz="2800">
                <a:solidFill>
                  <a:schemeClr val="tx1"/>
                </a:solidFill>
                <a:latin typeface="HY헤드라인M" pitchFamily="18" charset="-127"/>
                <a:ea typeface="HY헤드라인M" pitchFamily="18" charset="-127"/>
              </a:defRPr>
            </a:lvl6pPr>
            <a:lvl7pPr marL="2971800" indent="-228600" algn="ctr" eaLnBrk="0" fontAlgn="base" hangingPunct="0">
              <a:spcBef>
                <a:spcPct val="50000"/>
              </a:spcBef>
              <a:spcAft>
                <a:spcPct val="0"/>
              </a:spcAft>
              <a:defRPr kumimoji="1" sz="2800">
                <a:solidFill>
                  <a:schemeClr val="tx1"/>
                </a:solidFill>
                <a:latin typeface="HY헤드라인M" pitchFamily="18" charset="-127"/>
                <a:ea typeface="HY헤드라인M" pitchFamily="18" charset="-127"/>
              </a:defRPr>
            </a:lvl7pPr>
            <a:lvl8pPr marL="3429000" indent="-228600" algn="ctr" eaLnBrk="0" fontAlgn="base" hangingPunct="0">
              <a:spcBef>
                <a:spcPct val="50000"/>
              </a:spcBef>
              <a:spcAft>
                <a:spcPct val="0"/>
              </a:spcAft>
              <a:defRPr kumimoji="1" sz="2800">
                <a:solidFill>
                  <a:schemeClr val="tx1"/>
                </a:solidFill>
                <a:latin typeface="HY헤드라인M" pitchFamily="18" charset="-127"/>
                <a:ea typeface="HY헤드라인M" pitchFamily="18" charset="-127"/>
              </a:defRPr>
            </a:lvl8pPr>
            <a:lvl9pPr marL="3886200" indent="-228600" algn="ctr" eaLnBrk="0" fontAlgn="base" hangingPunct="0">
              <a:spcBef>
                <a:spcPct val="50000"/>
              </a:spcBef>
              <a:spcAft>
                <a:spcPct val="0"/>
              </a:spcAft>
              <a:defRPr kumimoji="1" sz="2800">
                <a:solidFill>
                  <a:schemeClr val="tx1"/>
                </a:solidFill>
                <a:latin typeface="HY헤드라인M" pitchFamily="18" charset="-127"/>
                <a:ea typeface="HY헤드라인M" pitchFamily="18" charset="-127"/>
              </a:defRPr>
            </a:lvl9pPr>
          </a:lstStyle>
          <a:p>
            <a:pPr eaLnBrk="1" hangingPunct="1">
              <a:lnSpc>
                <a:spcPct val="105000"/>
              </a:lnSpc>
              <a:spcBef>
                <a:spcPct val="0"/>
              </a:spcBef>
            </a:pPr>
            <a:r>
              <a:rPr lang="en-US" altLang="ko-KR" sz="2000" b="1" dirty="0">
                <a:solidFill>
                  <a:srgbClr val="000000"/>
                </a:solidFill>
                <a:latin typeface="돋움" pitchFamily="50" charset="-127"/>
                <a:ea typeface="돋움" pitchFamily="50" charset="-127"/>
              </a:rPr>
              <a:t>Academic career</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Professor </a:t>
            </a:r>
            <a:r>
              <a:rPr lang="en-US" altLang="ko-KR" sz="1200" b="1" dirty="0" err="1">
                <a:solidFill>
                  <a:srgbClr val="000000"/>
                </a:solidFill>
                <a:latin typeface="돋움" pitchFamily="50" charset="-127"/>
                <a:ea typeface="돋움" pitchFamily="50" charset="-127"/>
              </a:rPr>
              <a:t>Jaihak</a:t>
            </a:r>
            <a:r>
              <a:rPr lang="en-US" altLang="ko-KR" sz="1200" b="1" dirty="0">
                <a:solidFill>
                  <a:srgbClr val="000000"/>
                </a:solidFill>
                <a:latin typeface="돋움" pitchFamily="50" charset="-127"/>
                <a:ea typeface="돋움" pitchFamily="50" charset="-127"/>
              </a:rPr>
              <a:t> Chung has been on the faculty at the Business Administration of </a:t>
            </a:r>
            <a:r>
              <a:rPr lang="en-US" altLang="ko-KR" sz="1200" b="1" dirty="0" err="1">
                <a:solidFill>
                  <a:srgbClr val="000000"/>
                </a:solidFill>
                <a:latin typeface="돋움" pitchFamily="50" charset="-127"/>
                <a:ea typeface="돋움" pitchFamily="50" charset="-127"/>
              </a:rPr>
              <a:t>Sogang</a:t>
            </a:r>
            <a:r>
              <a:rPr lang="en-US" altLang="ko-KR" sz="1200" b="1" dirty="0">
                <a:solidFill>
                  <a:srgbClr val="000000"/>
                </a:solidFill>
                <a:latin typeface="돋움" pitchFamily="50" charset="-127"/>
                <a:ea typeface="돋움" pitchFamily="50" charset="-127"/>
              </a:rPr>
              <a:t> University since 2002 March. He holds a Ph.D. in Marketing, an M.S. in Quantitative Research Method from Cornell University, and an B.A. in Management from Korea University.</a:t>
            </a:r>
          </a:p>
          <a:p>
            <a:pPr eaLnBrk="1" hangingPunct="1">
              <a:lnSpc>
                <a:spcPct val="105000"/>
              </a:lnSpc>
              <a:spcBef>
                <a:spcPct val="0"/>
              </a:spcBef>
            </a:pPr>
            <a:endParaRPr lang="en-US" altLang="ko-KR" sz="1200" b="1" dirty="0">
              <a:solidFill>
                <a:srgbClr val="000000"/>
              </a:solidFill>
              <a:latin typeface="돋움" pitchFamily="50" charset="-127"/>
              <a:ea typeface="돋움" pitchFamily="50" charset="-127"/>
            </a:endParaRP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Editor-in-Chief of Asia Marketing Journal </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Editorial Board Member of IJA(International Journal  of Advertising)</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Ad-</a:t>
            </a:r>
            <a:r>
              <a:rPr lang="en-US" altLang="ko-KR" sz="1200" b="1" dirty="0" err="1">
                <a:solidFill>
                  <a:srgbClr val="000000"/>
                </a:solidFill>
                <a:latin typeface="돋움" pitchFamily="50" charset="-127"/>
                <a:ea typeface="돋움" pitchFamily="50" charset="-127"/>
              </a:rPr>
              <a:t>hoic</a:t>
            </a:r>
            <a:r>
              <a:rPr lang="en-US" altLang="ko-KR" sz="1200" b="1" dirty="0">
                <a:solidFill>
                  <a:srgbClr val="000000"/>
                </a:solidFill>
                <a:latin typeface="돋움" pitchFamily="50" charset="-127"/>
                <a:ea typeface="돋움" pitchFamily="50" charset="-127"/>
              </a:rPr>
              <a:t> reviewer of JMR</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Chair of ICAMA(International Conference of Asian Marketing Associations)</a:t>
            </a:r>
          </a:p>
          <a:p>
            <a:pPr eaLnBrk="1" hangingPunct="1">
              <a:lnSpc>
                <a:spcPct val="105000"/>
              </a:lnSpc>
              <a:spcBef>
                <a:spcPct val="0"/>
              </a:spcBef>
            </a:pPr>
            <a:endParaRPr lang="en-US" altLang="ko-KR" sz="1200" b="1" dirty="0">
              <a:solidFill>
                <a:srgbClr val="000000"/>
              </a:solidFill>
              <a:latin typeface="돋움" pitchFamily="50" charset="-127"/>
              <a:ea typeface="돋움" pitchFamily="50" charset="-127"/>
            </a:endParaRPr>
          </a:p>
          <a:p>
            <a:pPr eaLnBrk="1" hangingPunct="1">
              <a:lnSpc>
                <a:spcPct val="105000"/>
              </a:lnSpc>
              <a:spcBef>
                <a:spcPct val="0"/>
              </a:spcBef>
            </a:pPr>
            <a:r>
              <a:rPr lang="en-US" altLang="ko-KR" sz="2000" b="1" dirty="0">
                <a:solidFill>
                  <a:srgbClr val="000000"/>
                </a:solidFill>
                <a:latin typeface="돋움" pitchFamily="50" charset="-127"/>
                <a:ea typeface="돋움" pitchFamily="50" charset="-127"/>
              </a:rPr>
              <a:t>Industry career</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Marketing Strategy Consultant for KLB (1991-1996)</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Chief Consultant for Samsung CHEIL Communication(2001-2002)</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Consulting cases: Demand forecasting (KT </a:t>
            </a:r>
            <a:r>
              <a:rPr lang="en-US" altLang="ko-KR" sz="1200" b="1" dirty="0" err="1">
                <a:solidFill>
                  <a:srgbClr val="000000"/>
                </a:solidFill>
                <a:latin typeface="돋움" pitchFamily="50" charset="-127"/>
                <a:ea typeface="돋움" pitchFamily="50" charset="-127"/>
              </a:rPr>
              <a:t>wibro</a:t>
            </a:r>
            <a:r>
              <a:rPr lang="en-US" altLang="ko-KR" sz="1200" b="1" dirty="0">
                <a:solidFill>
                  <a:srgbClr val="000000"/>
                </a:solidFill>
                <a:latin typeface="돋움" pitchFamily="50" charset="-127"/>
                <a:ea typeface="돋움" pitchFamily="50" charset="-127"/>
              </a:rPr>
              <a:t> service, </a:t>
            </a:r>
            <a:r>
              <a:rPr lang="en-US" altLang="ko-KR" sz="1200" b="1" dirty="0" err="1">
                <a:solidFill>
                  <a:srgbClr val="000000"/>
                </a:solidFill>
                <a:latin typeface="돋움" pitchFamily="50" charset="-127"/>
                <a:ea typeface="돋움" pitchFamily="50" charset="-127"/>
              </a:rPr>
              <a:t>Nespot</a:t>
            </a:r>
            <a:r>
              <a:rPr lang="en-US" altLang="ko-KR" sz="1200" b="1" dirty="0">
                <a:solidFill>
                  <a:srgbClr val="000000"/>
                </a:solidFill>
                <a:latin typeface="돋움" pitchFamily="50" charset="-127"/>
                <a:ea typeface="돋움" pitchFamily="50" charset="-127"/>
              </a:rPr>
              <a:t>, KT&amp;G new products), New Product Development,</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                          Competitive Intelligence System </a:t>
            </a:r>
            <a:r>
              <a:rPr lang="en-US" altLang="ko-KR" sz="1200" b="1" dirty="0" err="1">
                <a:solidFill>
                  <a:srgbClr val="000000"/>
                </a:solidFill>
                <a:latin typeface="돋움" pitchFamily="50" charset="-127"/>
                <a:ea typeface="돋움" pitchFamily="50" charset="-127"/>
              </a:rPr>
              <a:t>Titanomachia</a:t>
            </a:r>
            <a:endParaRPr lang="en-US" altLang="ko-KR" sz="1200" b="1" dirty="0">
              <a:solidFill>
                <a:srgbClr val="000000"/>
              </a:solidFill>
              <a:latin typeface="돋움" pitchFamily="50" charset="-127"/>
              <a:ea typeface="돋움" pitchFamily="50" charset="-127"/>
            </a:endParaRPr>
          </a:p>
          <a:p>
            <a:pPr eaLnBrk="1" hangingPunct="1">
              <a:lnSpc>
                <a:spcPct val="105000"/>
              </a:lnSpc>
              <a:spcBef>
                <a:spcPct val="0"/>
              </a:spcBef>
            </a:pPr>
            <a:r>
              <a:rPr lang="en-US" altLang="ko-KR" sz="2000" b="1" dirty="0">
                <a:solidFill>
                  <a:srgbClr val="000000"/>
                </a:solidFill>
                <a:latin typeface="돋움" pitchFamily="50" charset="-127"/>
                <a:ea typeface="돋움" pitchFamily="50" charset="-127"/>
              </a:rPr>
              <a:t>Research Area</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Professor </a:t>
            </a:r>
            <a:r>
              <a:rPr lang="en-US" altLang="ko-KR" sz="1200" b="1" dirty="0" err="1">
                <a:solidFill>
                  <a:srgbClr val="000000"/>
                </a:solidFill>
                <a:latin typeface="돋움" pitchFamily="50" charset="-127"/>
                <a:ea typeface="돋움" pitchFamily="50" charset="-127"/>
              </a:rPr>
              <a:t>Jaihak</a:t>
            </a:r>
            <a:r>
              <a:rPr lang="en-US" altLang="ko-KR" sz="1200" b="1" dirty="0">
                <a:solidFill>
                  <a:srgbClr val="000000"/>
                </a:solidFill>
                <a:latin typeface="돋움" pitchFamily="50" charset="-127"/>
                <a:ea typeface="돋움" pitchFamily="50" charset="-127"/>
              </a:rPr>
              <a:t> Chung has been focusing on customer choice modeling issues with Bayesian econometrics, innovation </a:t>
            </a:r>
            <a:r>
              <a:rPr lang="en-US" altLang="ko-KR" sz="1200" b="1" dirty="0" err="1">
                <a:solidFill>
                  <a:srgbClr val="000000"/>
                </a:solidFill>
                <a:latin typeface="돋움" pitchFamily="50" charset="-127"/>
                <a:ea typeface="돋움" pitchFamily="50" charset="-127"/>
              </a:rPr>
              <a:t>marketS</a:t>
            </a:r>
            <a:r>
              <a:rPr lang="en-US" altLang="ko-KR" sz="1200" b="1" dirty="0">
                <a:solidFill>
                  <a:srgbClr val="000000"/>
                </a:solidFill>
                <a:latin typeface="돋움" pitchFamily="50" charset="-127"/>
                <a:ea typeface="돋움" pitchFamily="50" charset="-127"/>
              </a:rPr>
              <a:t> (</a:t>
            </a:r>
            <a:r>
              <a:rPr lang="en-US" altLang="ko-KR" sz="1200" b="1" dirty="0" err="1">
                <a:solidFill>
                  <a:srgbClr val="000000"/>
                </a:solidFill>
                <a:latin typeface="돋움" pitchFamily="50" charset="-127"/>
                <a:ea typeface="돋움" pitchFamily="50" charset="-127"/>
              </a:rPr>
              <a:t>RNP:Really</a:t>
            </a:r>
            <a:r>
              <a:rPr lang="en-US" altLang="ko-KR" sz="1200" b="1" dirty="0">
                <a:solidFill>
                  <a:srgbClr val="000000"/>
                </a:solidFill>
                <a:latin typeface="돋움" pitchFamily="50" charset="-127"/>
                <a:ea typeface="돋움" pitchFamily="50" charset="-127"/>
              </a:rPr>
              <a:t> New Product), Global market strategy, Demand Forecasting, and SNS  Market Research. </a:t>
            </a:r>
          </a:p>
          <a:p>
            <a:pPr eaLnBrk="1" hangingPunct="1">
              <a:lnSpc>
                <a:spcPct val="105000"/>
              </a:lnSpc>
              <a:spcBef>
                <a:spcPct val="0"/>
              </a:spcBef>
            </a:pPr>
            <a:endParaRPr lang="en-US" altLang="ko-KR" sz="1200" b="1" dirty="0">
              <a:solidFill>
                <a:srgbClr val="000000"/>
              </a:solidFill>
              <a:latin typeface="돋움" pitchFamily="50" charset="-127"/>
              <a:ea typeface="돋움" pitchFamily="50" charset="-127"/>
            </a:endParaRP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Innovative Product (</a:t>
            </a:r>
            <a:r>
              <a:rPr lang="en-US" altLang="ko-KR" sz="1200" b="1" dirty="0" err="1">
                <a:solidFill>
                  <a:srgbClr val="000000"/>
                </a:solidFill>
                <a:latin typeface="돋움" pitchFamily="50" charset="-127"/>
                <a:ea typeface="돋움" pitchFamily="50" charset="-127"/>
              </a:rPr>
              <a:t>Hightech</a:t>
            </a:r>
            <a:r>
              <a:rPr lang="en-US" altLang="ko-KR" sz="1200" b="1" dirty="0">
                <a:solidFill>
                  <a:srgbClr val="000000"/>
                </a:solidFill>
                <a:latin typeface="돋움" pitchFamily="50" charset="-127"/>
                <a:ea typeface="돋움" pitchFamily="50" charset="-127"/>
              </a:rPr>
              <a:t> Marketing)</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New Product Ideation &amp; Marketability Analysis (APOLLON, K-AESSOR, Samsung DC)</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Brand Competition Strategy Support System (</a:t>
            </a:r>
            <a:r>
              <a:rPr lang="en-US" altLang="ko-KR" sz="1200" b="1" dirty="0" err="1">
                <a:solidFill>
                  <a:srgbClr val="000000"/>
                </a:solidFill>
                <a:latin typeface="돋움" pitchFamily="50" charset="-127"/>
                <a:ea typeface="돋움" pitchFamily="50" charset="-127"/>
              </a:rPr>
              <a:t>Titanomachia</a:t>
            </a:r>
            <a:r>
              <a:rPr lang="en-US" altLang="ko-KR" sz="1200" b="1" dirty="0">
                <a:solidFill>
                  <a:srgbClr val="000000"/>
                </a:solidFill>
                <a:latin typeface="돋움" pitchFamily="50" charset="-127"/>
                <a:ea typeface="돋움" pitchFamily="50" charset="-127"/>
              </a:rPr>
              <a:t>)</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Marketing Strategy </a:t>
            </a:r>
            <a:r>
              <a:rPr lang="en-US" altLang="ko-KR" sz="1200" b="1" dirty="0" err="1">
                <a:solidFill>
                  <a:srgbClr val="000000"/>
                </a:solidFill>
                <a:latin typeface="돋움" pitchFamily="50" charset="-127"/>
                <a:ea typeface="돋움" pitchFamily="50" charset="-127"/>
              </a:rPr>
              <a:t>Simulaltion</a:t>
            </a:r>
            <a:r>
              <a:rPr lang="en-US" altLang="ko-KR" sz="1200" b="1" dirty="0">
                <a:solidFill>
                  <a:srgbClr val="000000"/>
                </a:solidFill>
                <a:latin typeface="돋움" pitchFamily="50" charset="-127"/>
                <a:ea typeface="돋움" pitchFamily="50" charset="-127"/>
              </a:rPr>
              <a:t> Game</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New Marketing Model(Techniques): Latent Class Model, Brand Image Analysis, WOM management, Choice Model</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Innovative Marketing Strategies &amp; Methodologies-Korea (Lectures for foreigners) </a:t>
            </a:r>
          </a:p>
          <a:p>
            <a:pPr eaLnBrk="1" hangingPunct="1">
              <a:lnSpc>
                <a:spcPct val="105000"/>
              </a:lnSpc>
              <a:spcBef>
                <a:spcPct val="0"/>
              </a:spcBef>
            </a:pPr>
            <a:endParaRPr lang="en-US" altLang="ko-KR" sz="1200" b="1" dirty="0">
              <a:solidFill>
                <a:srgbClr val="000000"/>
              </a:solidFill>
              <a:latin typeface="돋움" pitchFamily="50" charset="-127"/>
              <a:ea typeface="돋움" pitchFamily="50" charset="-127"/>
            </a:endParaRPr>
          </a:p>
          <a:p>
            <a:pPr eaLnBrk="1" hangingPunct="1">
              <a:lnSpc>
                <a:spcPct val="105000"/>
              </a:lnSpc>
              <a:spcBef>
                <a:spcPct val="0"/>
              </a:spcBef>
            </a:pPr>
            <a:r>
              <a:rPr lang="en-US" altLang="ko-KR" sz="2000" b="1" dirty="0">
                <a:solidFill>
                  <a:srgbClr val="000000"/>
                </a:solidFill>
                <a:latin typeface="돋움" pitchFamily="50" charset="-127"/>
                <a:ea typeface="돋움" pitchFamily="50" charset="-127"/>
              </a:rPr>
              <a:t>Award</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2001 MSI(the Marketing Science Institute) Winner of the 2000 Alden G. Clayton competition for the Doctoral Dissertation Competition: The Alden G. Clayton Dissertation Award (http://www.msi.org/awards/index.cfm?id=62)</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2004 Paul Green Award finalist (AMA: American Marketing Association)</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2004 Best Research Paper Award (KMA: Korea Marketing Association)</a:t>
            </a:r>
          </a:p>
          <a:p>
            <a:pPr eaLnBrk="1" hangingPunct="1">
              <a:lnSpc>
                <a:spcPct val="105000"/>
              </a:lnSpc>
              <a:spcBef>
                <a:spcPct val="0"/>
              </a:spcBef>
            </a:pPr>
            <a:r>
              <a:rPr lang="en-US" altLang="ko-KR" sz="1200" b="1" dirty="0">
                <a:solidFill>
                  <a:srgbClr val="000000"/>
                </a:solidFill>
                <a:latin typeface="돋움" pitchFamily="50" charset="-127"/>
                <a:ea typeface="돋움" pitchFamily="50" charset="-127"/>
              </a:rPr>
              <a:t>2008 Global Marketing Conference at Shanghai, Best Paper in High-Tech Marketing Track, “Modeling Consumer’s WOM Behavior with Subjective Evaluation and Objective Information on High-Tech Products.”</a:t>
            </a:r>
          </a:p>
          <a:p>
            <a:pPr eaLnBrk="1" hangingPunct="1">
              <a:lnSpc>
                <a:spcPct val="105000"/>
              </a:lnSpc>
              <a:spcBef>
                <a:spcPct val="0"/>
              </a:spcBef>
            </a:pPr>
            <a:endParaRPr lang="ko-KR" altLang="en-US" sz="1200" b="1" dirty="0">
              <a:solidFill>
                <a:srgbClr val="000000"/>
              </a:solidFill>
              <a:latin typeface="돋움" pitchFamily="50" charset="-127"/>
              <a:ea typeface="돋움" pitchFamily="50" charset="-127"/>
            </a:endParaRPr>
          </a:p>
        </p:txBody>
      </p:sp>
    </p:spTree>
    <p:extLst>
      <p:ext uri="{BB962C8B-B14F-4D97-AF65-F5344CB8AC3E}">
        <p14:creationId xmlns:p14="http://schemas.microsoft.com/office/powerpoint/2010/main" xmlns="" val="3243605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27646" y="365126"/>
            <a:ext cx="10515600" cy="1118618"/>
          </a:xfrm>
        </p:spPr>
        <p:txBody>
          <a:bodyPr/>
          <a:lstStyle/>
          <a:p>
            <a:r>
              <a:rPr lang="en-US" altLang="ko-KR" b="1" dirty="0" smtClean="0">
                <a:ea typeface="굴림" panose="020B0600000101010101" pitchFamily="50" charset="-127"/>
              </a:rPr>
              <a:t>Top journals (SSCI impact factor)</a:t>
            </a:r>
            <a:endParaRPr lang="en-US" altLang="ko-KR" b="1" dirty="0">
              <a:ea typeface="굴림" panose="020B0600000101010101" pitchFamily="50" charset="-127"/>
            </a:endParaRPr>
          </a:p>
        </p:txBody>
      </p:sp>
      <p:sp>
        <p:nvSpPr>
          <p:cNvPr id="19459" name="Rectangle 3"/>
          <p:cNvSpPr>
            <a:spLocks noGrp="1" noChangeArrowheads="1"/>
          </p:cNvSpPr>
          <p:nvPr>
            <p:ph type="body" idx="1"/>
          </p:nvPr>
        </p:nvSpPr>
        <p:spPr>
          <a:xfrm>
            <a:off x="838200" y="1825625"/>
            <a:ext cx="10515600" cy="3609017"/>
          </a:xfrm>
        </p:spPr>
        <p:txBody>
          <a:bodyPr/>
          <a:lstStyle/>
          <a:p>
            <a:pPr marL="534988" indent="-534988">
              <a:buFont typeface="Wingdings" pitchFamily="2" charset="2"/>
              <a:buChar char="q"/>
            </a:pPr>
            <a:r>
              <a:rPr lang="en-US" altLang="ko-KR" dirty="0">
                <a:ea typeface="굴림" panose="020B0600000101010101" pitchFamily="50" charset="-127"/>
              </a:rPr>
              <a:t>Top cited journal in all of business and economics </a:t>
            </a:r>
          </a:p>
          <a:p>
            <a:pPr marL="534988" indent="-534988">
              <a:buFont typeface="Wingdings" pitchFamily="2" charset="2"/>
              <a:buChar char="q"/>
            </a:pPr>
            <a:r>
              <a:rPr lang="en-US" altLang="ko-KR" dirty="0">
                <a:ea typeface="굴림" panose="020B0600000101010101" pitchFamily="50" charset="-127"/>
              </a:rPr>
              <a:t>Journal of Marketing = 4.8 </a:t>
            </a:r>
          </a:p>
          <a:p>
            <a:pPr marL="534988" indent="-534988">
              <a:buFont typeface="Wingdings" pitchFamily="2" charset="2"/>
              <a:buChar char="q"/>
            </a:pPr>
            <a:r>
              <a:rPr lang="en-US" altLang="ko-KR" dirty="0">
                <a:ea typeface="굴림" panose="020B0600000101010101" pitchFamily="50" charset="-127"/>
              </a:rPr>
              <a:t>Marketing Science = 4.0</a:t>
            </a:r>
          </a:p>
          <a:p>
            <a:pPr marL="534988" indent="-534988">
              <a:buFont typeface="Wingdings" pitchFamily="2" charset="2"/>
              <a:buChar char="q"/>
            </a:pPr>
            <a:r>
              <a:rPr lang="en-US" altLang="ko-KR" dirty="0">
                <a:ea typeface="굴림" panose="020B0600000101010101" pitchFamily="50" charset="-127"/>
              </a:rPr>
              <a:t>JMR = 2.4</a:t>
            </a:r>
          </a:p>
          <a:p>
            <a:pPr marL="534988" indent="-534988">
              <a:buFont typeface="Wingdings" pitchFamily="2" charset="2"/>
              <a:buChar char="q"/>
            </a:pPr>
            <a:r>
              <a:rPr lang="en-US" altLang="ko-KR" dirty="0">
                <a:ea typeface="굴림" panose="020B0600000101010101" pitchFamily="50" charset="-127"/>
              </a:rPr>
              <a:t>JCR = 2.0</a:t>
            </a:r>
          </a:p>
          <a:p>
            <a:pPr marL="534988" indent="-534988">
              <a:buFont typeface="Wingdings" pitchFamily="2" charset="2"/>
              <a:buChar char="q"/>
            </a:pPr>
            <a:r>
              <a:rPr lang="en-US" altLang="ko-KR" dirty="0">
                <a:ea typeface="굴림" panose="020B0600000101010101" pitchFamily="50" charset="-127"/>
              </a:rPr>
              <a:t>Journal of Service Research = 1.7</a:t>
            </a:r>
          </a:p>
          <a:p>
            <a:pPr>
              <a:buFont typeface="Wingdings" pitchFamily="2" charset="2"/>
              <a:buChar char="q"/>
            </a:pPr>
            <a:endParaRPr lang="en-US" altLang="ko-KR" dirty="0">
              <a:ea typeface="굴림" panose="020B0600000101010101" pitchFamily="50" charset="-127"/>
            </a:endParaRPr>
          </a:p>
        </p:txBody>
      </p:sp>
    </p:spTree>
    <p:extLst>
      <p:ext uri="{BB962C8B-B14F-4D97-AF65-F5344CB8AC3E}">
        <p14:creationId xmlns:p14="http://schemas.microsoft.com/office/powerpoint/2010/main" xmlns="" val="1841304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48574" y="365125"/>
            <a:ext cx="10905226" cy="1049607"/>
          </a:xfrm>
        </p:spPr>
        <p:txBody>
          <a:bodyPr/>
          <a:lstStyle/>
          <a:p>
            <a:r>
              <a:rPr lang="en-US" altLang="ko-KR" b="1" dirty="0" smtClean="0"/>
              <a:t>Introduction to Major Journals in Asia</a:t>
            </a:r>
            <a:endParaRPr lang="ko-KR" altLang="en-US" b="1" dirty="0"/>
          </a:p>
        </p:txBody>
      </p:sp>
      <p:sp>
        <p:nvSpPr>
          <p:cNvPr id="3" name="내용 개체 틀 2"/>
          <p:cNvSpPr>
            <a:spLocks noGrp="1"/>
          </p:cNvSpPr>
          <p:nvPr>
            <p:ph idx="1"/>
          </p:nvPr>
        </p:nvSpPr>
        <p:spPr>
          <a:xfrm>
            <a:off x="596658" y="1549577"/>
            <a:ext cx="10876474" cy="4833970"/>
          </a:xfrm>
        </p:spPr>
        <p:txBody>
          <a:bodyPr>
            <a:noAutofit/>
          </a:bodyPr>
          <a:lstStyle/>
          <a:p>
            <a:pPr marL="0" indent="0">
              <a:buNone/>
            </a:pPr>
            <a:r>
              <a:rPr lang="en-US" altLang="ko-KR" sz="2400" b="1" u="sng" dirty="0" smtClean="0"/>
              <a:t>International Journal:</a:t>
            </a:r>
            <a:r>
              <a:rPr lang="en-US" altLang="ko-KR" sz="2400" dirty="0" smtClean="0"/>
              <a:t> </a:t>
            </a:r>
          </a:p>
          <a:p>
            <a:pPr marL="0" indent="0">
              <a:buNone/>
            </a:pPr>
            <a:r>
              <a:rPr lang="en-US" altLang="ko-KR" sz="2400" dirty="0"/>
              <a:t> </a:t>
            </a:r>
            <a:r>
              <a:rPr lang="en-US" altLang="ko-KR" sz="2400" dirty="0" smtClean="0"/>
              <a:t>Asia </a:t>
            </a:r>
            <a:r>
              <a:rPr lang="en-US" altLang="ko-KR" sz="2400" dirty="0" smtClean="0"/>
              <a:t>Journal Marketing (Korean Marketing Association)</a:t>
            </a:r>
          </a:p>
          <a:p>
            <a:pPr marL="0" indent="0">
              <a:buNone/>
            </a:pPr>
            <a:endParaRPr lang="en-US" altLang="ko-KR" sz="800" dirty="0" smtClean="0"/>
          </a:p>
          <a:p>
            <a:pPr marL="0" indent="0">
              <a:buNone/>
            </a:pPr>
            <a:r>
              <a:rPr lang="en-US" altLang="ko-KR" sz="2400" b="1" u="sng" dirty="0" smtClean="0"/>
              <a:t>Domestic Journals:</a:t>
            </a:r>
          </a:p>
          <a:p>
            <a:pPr marL="0" indent="0">
              <a:buNone/>
            </a:pPr>
            <a:r>
              <a:rPr lang="en-US" altLang="ko-KR" sz="2400" dirty="0" smtClean="0"/>
              <a:t>  </a:t>
            </a:r>
            <a:endParaRPr lang="en-US" altLang="ko-KR" sz="2400" dirty="0" smtClean="0"/>
          </a:p>
          <a:p>
            <a:pPr marL="457200" lvl="1" indent="0">
              <a:buNone/>
            </a:pPr>
            <a:r>
              <a:rPr lang="en-US" altLang="ko-KR" dirty="0" smtClean="0"/>
              <a:t> 1. China:   Chinese Journal of Management Science</a:t>
            </a:r>
          </a:p>
          <a:p>
            <a:pPr marL="457200" lvl="1" indent="0">
              <a:buNone/>
            </a:pPr>
            <a:r>
              <a:rPr lang="en-US" altLang="ko-KR" dirty="0" smtClean="0"/>
              <a:t>               </a:t>
            </a:r>
            <a:r>
              <a:rPr lang="en-US" altLang="ko-KR" dirty="0" smtClean="0"/>
              <a:t>(Chinese </a:t>
            </a:r>
            <a:r>
              <a:rPr lang="en-US" altLang="ko-KR" dirty="0"/>
              <a:t>Academy of Marketing </a:t>
            </a:r>
            <a:r>
              <a:rPr lang="en-US" altLang="ko-KR" dirty="0" smtClean="0"/>
              <a:t>Science</a:t>
            </a:r>
            <a:r>
              <a:rPr lang="en-US" altLang="ko-KR" dirty="0" smtClean="0"/>
              <a:t>)</a:t>
            </a:r>
          </a:p>
          <a:p>
            <a:pPr marL="457200" lvl="1" indent="0">
              <a:buNone/>
            </a:pPr>
            <a:r>
              <a:rPr lang="en-US" altLang="ko-KR" dirty="0" smtClean="0"/>
              <a:t> 2. Japan:   Journal of Marketing &amp; Distribution </a:t>
            </a:r>
            <a:r>
              <a:rPr lang="en-US" altLang="ko-KR" b="1" dirty="0" smtClean="0"/>
              <a:t/>
            </a:r>
            <a:br>
              <a:rPr lang="en-US" altLang="ko-KR" b="1" dirty="0" smtClean="0"/>
            </a:br>
            <a:r>
              <a:rPr lang="en-US" altLang="ko-KR" b="1" dirty="0" smtClean="0"/>
              <a:t>               (</a:t>
            </a:r>
            <a:r>
              <a:rPr lang="en-US" altLang="ko-KR" dirty="0" smtClean="0"/>
              <a:t>Japan Society of Marketing and Distribution)</a:t>
            </a:r>
          </a:p>
          <a:p>
            <a:pPr marL="457200" lvl="1" indent="0">
              <a:buNone/>
            </a:pPr>
            <a:r>
              <a:rPr lang="it-IT" altLang="ko-KR" dirty="0" smtClean="0"/>
              <a:t>		</a:t>
            </a:r>
            <a:r>
              <a:rPr lang="it-IT" altLang="ko-KR" dirty="0" smtClean="0"/>
              <a:t>   Chieko </a:t>
            </a:r>
            <a:r>
              <a:rPr lang="it-IT" altLang="ko-KR" dirty="0"/>
              <a:t>Minami, Professor at Kobe University</a:t>
            </a:r>
            <a:endParaRPr lang="en-US" altLang="ko-KR" dirty="0" smtClean="0"/>
          </a:p>
          <a:p>
            <a:pPr marL="0" indent="0">
              <a:buNone/>
            </a:pPr>
            <a:r>
              <a:rPr lang="en-US" altLang="ko-KR" sz="2400" dirty="0" smtClean="0"/>
              <a:t>     3. Korea: </a:t>
            </a:r>
            <a:r>
              <a:rPr lang="en-US" altLang="ko-KR" sz="2400" dirty="0" smtClean="0"/>
              <a:t>  Journal </a:t>
            </a:r>
            <a:r>
              <a:rPr lang="en-US" altLang="ko-KR" sz="2400" dirty="0"/>
              <a:t>of Korean Marketing </a:t>
            </a:r>
            <a:r>
              <a:rPr lang="en-US" altLang="ko-KR" sz="2400" dirty="0" smtClean="0"/>
              <a:t>Association</a:t>
            </a:r>
          </a:p>
          <a:p>
            <a:pPr marL="0" indent="0">
              <a:buNone/>
            </a:pPr>
            <a:r>
              <a:rPr lang="en-US" altLang="ko-KR" sz="2400" dirty="0"/>
              <a:t> </a:t>
            </a:r>
            <a:r>
              <a:rPr lang="en-US" altLang="ko-KR" sz="2400" dirty="0" smtClean="0"/>
              <a:t>                  (Korean Marketing Association)</a:t>
            </a:r>
            <a:endParaRPr lang="en-US" altLang="ko-KR" sz="2400" dirty="0"/>
          </a:p>
          <a:p>
            <a:pPr marL="0" indent="0">
              <a:buNone/>
            </a:pPr>
            <a:endParaRPr lang="ko-KR" altLang="en-US" sz="2400" dirty="0"/>
          </a:p>
        </p:txBody>
      </p:sp>
    </p:spTree>
    <p:extLst>
      <p:ext uri="{BB962C8B-B14F-4D97-AF65-F5344CB8AC3E}">
        <p14:creationId xmlns:p14="http://schemas.microsoft.com/office/powerpoint/2010/main" xmlns="" val="3453690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endParaRPr lang="en-US" altLang="ko-KR" dirty="0" smtClean="0"/>
          </a:p>
          <a:p>
            <a:endParaRPr lang="ko-KR" altLang="en-US" dirty="0"/>
          </a:p>
        </p:txBody>
      </p:sp>
      <p:sp>
        <p:nvSpPr>
          <p:cNvPr id="5" name="직사각형 4"/>
          <p:cNvSpPr/>
          <p:nvPr/>
        </p:nvSpPr>
        <p:spPr>
          <a:xfrm>
            <a:off x="889959" y="27732"/>
            <a:ext cx="10239983" cy="584775"/>
          </a:xfrm>
          <a:prstGeom prst="rect">
            <a:avLst/>
          </a:prstGeom>
        </p:spPr>
        <p:txBody>
          <a:bodyPr wrap="none">
            <a:spAutoFit/>
          </a:bodyPr>
          <a:lstStyle/>
          <a:p>
            <a:r>
              <a:rPr lang="en-US" altLang="ko-KR" sz="3200" b="1" dirty="0" smtClean="0"/>
              <a:t>International Journal: AMJ(Asia Journal Marketing)</a:t>
            </a:r>
            <a:endParaRPr lang="ko-KR" altLang="en-US" sz="3200" b="1" dirty="0"/>
          </a:p>
        </p:txBody>
      </p:sp>
      <p:pic>
        <p:nvPicPr>
          <p:cNvPr id="8" name="그림 7"/>
          <p:cNvPicPr>
            <a:picLocks noChangeAspect="1"/>
          </p:cNvPicPr>
          <p:nvPr/>
        </p:nvPicPr>
        <p:blipFill>
          <a:blip r:embed="rId2"/>
          <a:stretch>
            <a:fillRect/>
          </a:stretch>
        </p:blipFill>
        <p:spPr>
          <a:xfrm>
            <a:off x="1069675" y="700081"/>
            <a:ext cx="9523563" cy="6082299"/>
          </a:xfrm>
          <a:prstGeom prst="rect">
            <a:avLst/>
          </a:prstGeom>
        </p:spPr>
      </p:pic>
    </p:spTree>
    <p:extLst>
      <p:ext uri="{BB962C8B-B14F-4D97-AF65-F5344CB8AC3E}">
        <p14:creationId xmlns:p14="http://schemas.microsoft.com/office/powerpoint/2010/main" xmlns="" val="2890985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55116" y="793629"/>
            <a:ext cx="10515600" cy="931652"/>
          </a:xfrm>
        </p:spPr>
        <p:txBody>
          <a:bodyPr>
            <a:normAutofit fontScale="90000"/>
          </a:bodyPr>
          <a:lstStyle/>
          <a:p>
            <a:r>
              <a:rPr lang="en-US" altLang="ko-KR" dirty="0" smtClean="0"/>
              <a:t/>
            </a:r>
            <a:br>
              <a:rPr lang="en-US" altLang="ko-KR" dirty="0" smtClean="0"/>
            </a:br>
            <a:r>
              <a:rPr lang="en-US" altLang="ko-KR" dirty="0" smtClean="0"/>
              <a:t>Positioning</a:t>
            </a:r>
            <a:endParaRPr lang="ko-KR" altLang="en-US" dirty="0"/>
          </a:p>
        </p:txBody>
      </p:sp>
      <p:sp>
        <p:nvSpPr>
          <p:cNvPr id="3" name="내용 개체 틀 2"/>
          <p:cNvSpPr>
            <a:spLocks noGrp="1"/>
          </p:cNvSpPr>
          <p:nvPr>
            <p:ph idx="1"/>
          </p:nvPr>
        </p:nvSpPr>
        <p:spPr>
          <a:xfrm>
            <a:off x="293298" y="1953961"/>
            <a:ext cx="11576649" cy="4351338"/>
          </a:xfrm>
        </p:spPr>
        <p:txBody>
          <a:bodyPr>
            <a:normAutofit lnSpcReduction="10000"/>
          </a:bodyPr>
          <a:lstStyle/>
          <a:p>
            <a:pPr>
              <a:buNone/>
            </a:pPr>
            <a:r>
              <a:rPr lang="en-US" altLang="zh-CN" dirty="0">
                <a:latin typeface="Maiandra GD" panose="020E0502030308020204" pitchFamily="34" charset="0"/>
              </a:rPr>
              <a:t>The aim of </a:t>
            </a:r>
            <a:r>
              <a:rPr lang="en-US" altLang="zh-CN" dirty="0" smtClean="0">
                <a:latin typeface="Maiandra GD" panose="020E0502030308020204" pitchFamily="34" charset="0"/>
              </a:rPr>
              <a:t>AMJ   to </a:t>
            </a:r>
            <a:r>
              <a:rPr lang="en-US" altLang="zh-CN" dirty="0">
                <a:latin typeface="Maiandra GD" panose="020E0502030308020204" pitchFamily="34" charset="0"/>
              </a:rPr>
              <a:t>present scholarly and managerially relevant articles </a:t>
            </a:r>
            <a:r>
              <a:rPr lang="en-US" altLang="zh-CN" dirty="0" smtClean="0">
                <a:latin typeface="Maiandra GD" panose="020E0502030308020204" pitchFamily="34" charset="0"/>
              </a:rPr>
              <a:t>    </a:t>
            </a:r>
            <a:r>
              <a:rPr lang="en-US" altLang="zh-CN" dirty="0" smtClean="0">
                <a:latin typeface="Maiandra GD" panose="020E0502030308020204" pitchFamily="34" charset="0"/>
              </a:rPr>
              <a:t>on Asian markets for Asian scholars and </a:t>
            </a:r>
            <a:r>
              <a:rPr lang="en-US" altLang="zh-CN" dirty="0" err="1" smtClean="0">
                <a:latin typeface="Maiandra GD" panose="020E0502030308020204" pitchFamily="34" charset="0"/>
              </a:rPr>
              <a:t>practioniers</a:t>
            </a:r>
            <a:r>
              <a:rPr lang="en-US" altLang="zh-CN" dirty="0" smtClean="0">
                <a:latin typeface="Maiandra GD" panose="020E0502030308020204" pitchFamily="34" charset="0"/>
              </a:rPr>
              <a:t>.</a:t>
            </a:r>
            <a:endParaRPr lang="en-US" altLang="zh-CN" dirty="0" smtClean="0">
              <a:latin typeface="Maiandra GD" panose="020E0502030308020204" pitchFamily="34" charset="0"/>
            </a:endParaRPr>
          </a:p>
          <a:p>
            <a:pPr marL="0" indent="0">
              <a:buNone/>
            </a:pPr>
            <a:endParaRPr lang="en-US" altLang="zh-CN" dirty="0" smtClean="0">
              <a:solidFill>
                <a:srgbClr val="006600"/>
              </a:solidFill>
              <a:latin typeface="Maiandra GD" panose="020E0502030308020204" pitchFamily="34" charset="0"/>
            </a:endParaRPr>
          </a:p>
          <a:p>
            <a:pPr marL="0" indent="0">
              <a:buNone/>
            </a:pPr>
            <a:r>
              <a:rPr lang="en-US" altLang="ko-KR" dirty="0" smtClean="0"/>
              <a:t>Major </a:t>
            </a:r>
            <a:r>
              <a:rPr lang="en-US" altLang="ko-KR" dirty="0"/>
              <a:t>International Journal for Marketing in Asian </a:t>
            </a:r>
            <a:r>
              <a:rPr lang="en-US" altLang="ko-KR" dirty="0" smtClean="0"/>
              <a:t>Countries</a:t>
            </a:r>
          </a:p>
          <a:p>
            <a:pPr marL="0" indent="0">
              <a:buNone/>
            </a:pPr>
            <a:endParaRPr lang="en-US" altLang="ko-KR" sz="900" dirty="0"/>
          </a:p>
          <a:p>
            <a:pPr marL="0" indent="0">
              <a:buNone/>
            </a:pPr>
            <a:r>
              <a:rPr lang="en-US" altLang="ko-KR" dirty="0" smtClean="0"/>
              <a:t>Academic </a:t>
            </a:r>
            <a:r>
              <a:rPr lang="en-US" altLang="ko-KR" dirty="0"/>
              <a:t>Journal for Research Papers, Notes, Cases on </a:t>
            </a:r>
            <a:r>
              <a:rPr lang="en-US" altLang="ko-KR" b="1" dirty="0"/>
              <a:t>Asian Markets by Asian </a:t>
            </a:r>
            <a:r>
              <a:rPr lang="en-US" altLang="ko-KR" b="1" dirty="0" smtClean="0"/>
              <a:t>Researchers</a:t>
            </a:r>
          </a:p>
          <a:p>
            <a:pPr marL="0" indent="0">
              <a:buNone/>
            </a:pPr>
            <a:endParaRPr lang="en-US" altLang="ko-KR" sz="900" b="1" dirty="0"/>
          </a:p>
          <a:p>
            <a:pPr marL="0" indent="0">
              <a:buNone/>
            </a:pPr>
            <a:r>
              <a:rPr lang="en-US" altLang="ko-KR" dirty="0"/>
              <a:t>AMJ welcomes academic papers, cases either successful or failed, and insightful short notes, all for any topics regarding how to do marketing in Asian markets. </a:t>
            </a:r>
          </a:p>
          <a:p>
            <a:pPr marL="0" indent="0">
              <a:buNone/>
            </a:pPr>
            <a:endParaRPr lang="en-US" altLang="ko-KR" b="1" dirty="0"/>
          </a:p>
          <a:p>
            <a:pPr marL="0" indent="0">
              <a:buNone/>
            </a:pPr>
            <a:endParaRPr lang="ko-KR" altLang="en-US" dirty="0"/>
          </a:p>
        </p:txBody>
      </p:sp>
      <p:sp>
        <p:nvSpPr>
          <p:cNvPr id="4" name="제목 1"/>
          <p:cNvSpPr txBox="1">
            <a:spLocks/>
          </p:cNvSpPr>
          <p:nvPr/>
        </p:nvSpPr>
        <p:spPr>
          <a:xfrm>
            <a:off x="327804" y="302495"/>
            <a:ext cx="11025996" cy="939709"/>
          </a:xfrm>
          <a:prstGeom prst="rect">
            <a:avLst/>
          </a:prstGeom>
        </p:spPr>
        <p:txBody>
          <a:bodyPr vert="horz" lIns="91440" tIns="45720" rIns="91440" bIns="45720" rtlCol="0" anchor="ctr">
            <a:norm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4000" b="1" i="1" dirty="0" smtClean="0"/>
              <a:t>Asia </a:t>
            </a:r>
            <a:r>
              <a:rPr lang="en-US" altLang="ko-KR" sz="4000" b="1" i="1" dirty="0" smtClean="0"/>
              <a:t>Marketing Journal</a:t>
            </a:r>
            <a:r>
              <a:rPr lang="en-US" altLang="ko-KR" sz="4000" dirty="0" smtClean="0"/>
              <a:t> (ISSN 1598-7868)</a:t>
            </a:r>
            <a:endParaRPr lang="ko-KR" altLang="en-US" sz="4000" dirty="0"/>
          </a:p>
        </p:txBody>
      </p:sp>
    </p:spTree>
    <p:extLst>
      <p:ext uri="{BB962C8B-B14F-4D97-AF65-F5344CB8AC3E}">
        <p14:creationId xmlns:p14="http://schemas.microsoft.com/office/powerpoint/2010/main" xmlns="" val="247898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48574" y="302495"/>
            <a:ext cx="11317856" cy="1146743"/>
          </a:xfrm>
        </p:spPr>
        <p:txBody>
          <a:bodyPr>
            <a:normAutofit/>
          </a:bodyPr>
          <a:lstStyle/>
          <a:p>
            <a:r>
              <a:rPr lang="en-US" altLang="ko-KR" sz="4000" b="1" i="1" dirty="0" smtClean="0"/>
              <a:t>Asia </a:t>
            </a:r>
            <a:r>
              <a:rPr lang="en-US" altLang="ko-KR" sz="4000" b="1" i="1" dirty="0" smtClean="0"/>
              <a:t>Marketing Journal</a:t>
            </a:r>
            <a:r>
              <a:rPr lang="en-US" altLang="ko-KR" sz="4000" i="1" dirty="0" smtClean="0"/>
              <a:t> </a:t>
            </a:r>
            <a:r>
              <a:rPr lang="en-US" altLang="ko-KR" sz="4000" dirty="0" smtClean="0"/>
              <a:t>(</a:t>
            </a:r>
            <a:r>
              <a:rPr lang="en-US" altLang="ko-KR" sz="3200" dirty="0" smtClean="0"/>
              <a:t>ISSN 1598-7868</a:t>
            </a:r>
            <a:r>
              <a:rPr lang="en-US" altLang="ko-KR" sz="4000" dirty="0" smtClean="0"/>
              <a:t>)</a:t>
            </a:r>
            <a:endParaRPr lang="ko-KR" altLang="en-US" sz="4000" dirty="0"/>
          </a:p>
        </p:txBody>
      </p:sp>
      <p:sp>
        <p:nvSpPr>
          <p:cNvPr id="3" name="내용 개체 틀 2"/>
          <p:cNvSpPr>
            <a:spLocks noGrp="1"/>
          </p:cNvSpPr>
          <p:nvPr>
            <p:ph idx="1"/>
          </p:nvPr>
        </p:nvSpPr>
        <p:spPr>
          <a:xfrm>
            <a:off x="352925" y="1974847"/>
            <a:ext cx="11209421" cy="4339690"/>
          </a:xfrm>
        </p:spPr>
        <p:txBody>
          <a:bodyPr>
            <a:normAutofit/>
          </a:bodyPr>
          <a:lstStyle/>
          <a:p>
            <a:pPr fontAlgn="base"/>
            <a:r>
              <a:rPr lang="en-US" altLang="ko-KR" dirty="0" smtClean="0"/>
              <a:t>A </a:t>
            </a:r>
            <a:r>
              <a:rPr lang="en-US" altLang="ko-KR" dirty="0"/>
              <a:t>double-blinded refereed journal </a:t>
            </a:r>
            <a:endParaRPr lang="en-US" altLang="ko-KR" dirty="0" smtClean="0"/>
          </a:p>
          <a:p>
            <a:pPr fontAlgn="base"/>
            <a:r>
              <a:rPr lang="en-US" altLang="ko-KR" dirty="0" smtClean="0"/>
              <a:t>with three or two </a:t>
            </a:r>
            <a:r>
              <a:rPr lang="en-US" altLang="ko-KR" dirty="0"/>
              <a:t>reviewers, </a:t>
            </a:r>
            <a:r>
              <a:rPr lang="en-US" altLang="ko-KR" dirty="0" smtClean="0"/>
              <a:t>published</a:t>
            </a:r>
            <a:r>
              <a:rPr lang="en-US" altLang="ko-KR" dirty="0"/>
              <a:t> </a:t>
            </a:r>
            <a:r>
              <a:rPr lang="en-US" altLang="ko-KR" i="1" dirty="0"/>
              <a:t>in </a:t>
            </a:r>
            <a:r>
              <a:rPr lang="en-US" altLang="ko-KR" b="1" i="1" dirty="0"/>
              <a:t>English</a:t>
            </a:r>
            <a:r>
              <a:rPr lang="en-US" altLang="ko-KR" b="1" dirty="0"/>
              <a:t> </a:t>
            </a:r>
            <a:r>
              <a:rPr lang="en-US" altLang="ko-KR" b="1" i="1" dirty="0"/>
              <a:t>quarterly</a:t>
            </a:r>
            <a:r>
              <a:rPr lang="en-US" altLang="ko-KR" dirty="0"/>
              <a:t> in April, July, October and January.</a:t>
            </a:r>
          </a:p>
          <a:p>
            <a:pPr fontAlgn="base"/>
            <a:endParaRPr lang="en-US" altLang="ko-KR" dirty="0" smtClean="0"/>
          </a:p>
          <a:p>
            <a:pPr fontAlgn="base"/>
            <a:r>
              <a:rPr lang="en-US" altLang="ko-KR" dirty="0" smtClean="0"/>
              <a:t>Contact </a:t>
            </a:r>
            <a:r>
              <a:rPr lang="en-US" altLang="ko-KR" dirty="0"/>
              <a:t>Information</a:t>
            </a:r>
          </a:p>
          <a:p>
            <a:pPr lvl="1" fontAlgn="base"/>
            <a:r>
              <a:rPr lang="en-US" altLang="ko-KR" dirty="0"/>
              <a:t>Email: kmjournal@kma.re.kr</a:t>
            </a:r>
          </a:p>
          <a:p>
            <a:pPr lvl="1" fontAlgn="base"/>
            <a:r>
              <a:rPr lang="en-US" altLang="ko-KR" dirty="0"/>
              <a:t>Phone: </a:t>
            </a:r>
            <a:r>
              <a:rPr lang="en-US" altLang="ko-KR" dirty="0" smtClean="0"/>
              <a:t>82-2-705-8859</a:t>
            </a:r>
            <a:endParaRPr lang="en-US" altLang="ko-KR" dirty="0"/>
          </a:p>
          <a:p>
            <a:pPr lvl="1" fontAlgn="base"/>
            <a:r>
              <a:rPr lang="en-US" altLang="ko-KR" dirty="0"/>
              <a:t>Address: </a:t>
            </a:r>
            <a:r>
              <a:rPr lang="en-US" altLang="ko-KR" dirty="0" smtClean="0"/>
              <a:t>121-742, </a:t>
            </a:r>
            <a:r>
              <a:rPr lang="en-US" altLang="ko-KR" dirty="0" err="1" smtClean="0"/>
              <a:t>Mapogoo</a:t>
            </a:r>
            <a:r>
              <a:rPr lang="en-US" altLang="ko-KR" dirty="0" smtClean="0"/>
              <a:t> </a:t>
            </a:r>
            <a:r>
              <a:rPr lang="en-US" altLang="ko-KR" dirty="0" err="1" smtClean="0"/>
              <a:t>Shinsoodong</a:t>
            </a:r>
            <a:r>
              <a:rPr lang="en-US" altLang="ko-KR" dirty="0" smtClean="0"/>
              <a:t> 1, </a:t>
            </a:r>
            <a:r>
              <a:rPr lang="en-US" altLang="ko-KR" dirty="0" err="1" smtClean="0"/>
              <a:t>Sogang</a:t>
            </a:r>
            <a:r>
              <a:rPr lang="en-US" altLang="ko-KR" dirty="0" smtClean="0"/>
              <a:t> University </a:t>
            </a:r>
            <a:r>
              <a:rPr lang="en-US" altLang="ko-KR" dirty="0" err="1" smtClean="0"/>
              <a:t>Sogang</a:t>
            </a:r>
            <a:r>
              <a:rPr lang="en-US" altLang="ko-KR" dirty="0" smtClean="0"/>
              <a:t> Business School PA hall, #708, Seoul, Republic of </a:t>
            </a:r>
            <a:r>
              <a:rPr lang="en-US" altLang="ko-KR" dirty="0" smtClean="0"/>
              <a:t>Korea</a:t>
            </a:r>
            <a:endParaRPr lang="en-US" altLang="ko-KR" dirty="0" smtClean="0"/>
          </a:p>
        </p:txBody>
      </p:sp>
      <p:sp>
        <p:nvSpPr>
          <p:cNvPr id="5" name="직사각형 4"/>
          <p:cNvSpPr/>
          <p:nvPr/>
        </p:nvSpPr>
        <p:spPr>
          <a:xfrm>
            <a:off x="2940135" y="1357510"/>
            <a:ext cx="5677516" cy="369332"/>
          </a:xfrm>
          <a:prstGeom prst="rect">
            <a:avLst/>
          </a:prstGeom>
        </p:spPr>
        <p:txBody>
          <a:bodyPr wrap="none">
            <a:spAutoFit/>
          </a:bodyPr>
          <a:lstStyle/>
          <a:p>
            <a:r>
              <a:rPr lang="en-US" altLang="ko-KR" dirty="0" smtClean="0">
                <a:hlinkClick r:id="rId3"/>
              </a:rPr>
              <a:t>http://kma.re.kr/publications/asia-marketing-journal/</a:t>
            </a:r>
            <a:endParaRPr lang="ko-KR" altLang="en-US" dirty="0"/>
          </a:p>
        </p:txBody>
      </p:sp>
    </p:spTree>
    <p:extLst>
      <p:ext uri="{BB962C8B-B14F-4D97-AF65-F5344CB8AC3E}">
        <p14:creationId xmlns:p14="http://schemas.microsoft.com/office/powerpoint/2010/main" xmlns="" val="2179127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 y="198977"/>
            <a:ext cx="6797619" cy="1025973"/>
          </a:xfrm>
        </p:spPr>
        <p:txBody>
          <a:bodyPr>
            <a:normAutofit/>
          </a:bodyPr>
          <a:lstStyle/>
          <a:p>
            <a:r>
              <a:rPr lang="en-US" altLang="ko-KR" sz="4000" b="1" dirty="0" smtClean="0"/>
              <a:t>1. Asia Marketing Journal</a:t>
            </a:r>
            <a:r>
              <a:rPr lang="en-US" altLang="ko-KR" sz="4000" dirty="0" smtClean="0"/>
              <a:t> </a:t>
            </a:r>
            <a:endParaRPr lang="ko-KR" altLang="en-US" sz="4000" dirty="0"/>
          </a:p>
        </p:txBody>
      </p:sp>
      <p:sp>
        <p:nvSpPr>
          <p:cNvPr id="3" name="내용 개체 틀 2"/>
          <p:cNvSpPr>
            <a:spLocks noGrp="1"/>
          </p:cNvSpPr>
          <p:nvPr>
            <p:ph idx="1"/>
          </p:nvPr>
        </p:nvSpPr>
        <p:spPr>
          <a:xfrm>
            <a:off x="90365" y="1330323"/>
            <a:ext cx="5706586" cy="4966957"/>
          </a:xfrm>
        </p:spPr>
        <p:txBody>
          <a:bodyPr>
            <a:noAutofit/>
          </a:bodyPr>
          <a:lstStyle/>
          <a:p>
            <a:pPr fontAlgn="base"/>
            <a:r>
              <a:rPr lang="en-US" altLang="ko-KR" sz="1600" b="1" dirty="0">
                <a:hlinkClick r:id="rId2" tooltip="Permalink to Asia Marketing Journal은 14권 3호 부터 100% 영문화 발간"/>
              </a:rPr>
              <a:t>Asia Marketing </a:t>
            </a:r>
            <a:r>
              <a:rPr lang="en-US" altLang="ko-KR" sz="1600" b="1" dirty="0" smtClean="0">
                <a:hlinkClick r:id="rId2" tooltip="Permalink to Asia Marketing Journal은 14권 3호 부터 100% 영문화 발간"/>
              </a:rPr>
              <a:t>Journal (Since Vol. 14)</a:t>
            </a:r>
            <a:endParaRPr lang="en-US" altLang="ko-KR" sz="1600" b="1" dirty="0" smtClean="0"/>
          </a:p>
          <a:p>
            <a:pPr fontAlgn="base"/>
            <a:r>
              <a:rPr lang="en-US" altLang="ko-KR" sz="1600" b="1" dirty="0" smtClean="0"/>
              <a:t>A </a:t>
            </a:r>
            <a:r>
              <a:rPr lang="en-US" altLang="ko-KR" sz="1600" b="1" dirty="0" smtClean="0"/>
              <a:t>major journal certified by NRFK(National </a:t>
            </a:r>
            <a:r>
              <a:rPr lang="en-US" altLang="ko-KR" sz="1600" b="1" dirty="0"/>
              <a:t>Research </a:t>
            </a:r>
            <a:endParaRPr lang="en-US" altLang="ko-KR" sz="1600" b="1" dirty="0" smtClean="0"/>
          </a:p>
          <a:p>
            <a:pPr indent="-55563" fontAlgn="base">
              <a:buNone/>
            </a:pPr>
            <a:r>
              <a:rPr lang="en-US" altLang="ko-KR" sz="1600" b="1" dirty="0" smtClean="0"/>
              <a:t>Foundation </a:t>
            </a:r>
            <a:r>
              <a:rPr lang="en-US" altLang="ko-KR" sz="1600" b="1" dirty="0"/>
              <a:t>Of </a:t>
            </a:r>
            <a:r>
              <a:rPr lang="en-US" altLang="ko-KR" sz="1600" b="1" dirty="0" smtClean="0"/>
              <a:t>Korea) </a:t>
            </a:r>
            <a:r>
              <a:rPr lang="en-US" altLang="ko-KR" sz="1600" b="1" dirty="0" smtClean="0"/>
              <a:t>(</a:t>
            </a:r>
            <a:r>
              <a:rPr lang="en-US" altLang="ko-KR" sz="1600" b="1" dirty="0" smtClean="0"/>
              <a:t>2003~2013)</a:t>
            </a:r>
          </a:p>
          <a:p>
            <a:pPr fontAlgn="base"/>
            <a:r>
              <a:rPr lang="en-US" altLang="ko-KR" sz="1600" b="1" dirty="0" smtClean="0"/>
              <a:t>Under review of SCOPUS (2012. Dec)</a:t>
            </a:r>
          </a:p>
          <a:p>
            <a:pPr fontAlgn="base"/>
            <a:r>
              <a:rPr lang="en-US" altLang="ko-KR" sz="1600" b="1" dirty="0" smtClean="0"/>
              <a:t>Editorial Board</a:t>
            </a:r>
          </a:p>
          <a:p>
            <a:pPr lvl="1" fontAlgn="base"/>
            <a:r>
              <a:rPr lang="en-US" altLang="ko-KR" sz="1600" b="1" dirty="0" smtClean="0"/>
              <a:t>Korea (6)</a:t>
            </a:r>
          </a:p>
          <a:p>
            <a:pPr lvl="1" fontAlgn="base"/>
            <a:r>
              <a:rPr lang="en-US" altLang="ko-KR" sz="1600" b="1" dirty="0" smtClean="0"/>
              <a:t>China (5)</a:t>
            </a:r>
          </a:p>
          <a:p>
            <a:pPr lvl="1" fontAlgn="base"/>
            <a:r>
              <a:rPr lang="en-US" altLang="ko-KR" sz="1600" b="1" dirty="0" smtClean="0"/>
              <a:t>USA (5</a:t>
            </a:r>
            <a:r>
              <a:rPr lang="en-US" altLang="ko-KR" sz="1600" b="1" dirty="0" smtClean="0">
                <a:sym typeface="Wingdings" panose="05000000000000000000" pitchFamily="2" charset="2"/>
              </a:rPr>
              <a:t>)</a:t>
            </a:r>
            <a:endParaRPr lang="en-US" altLang="ko-KR" sz="1600" b="1" dirty="0" smtClean="0"/>
          </a:p>
          <a:p>
            <a:pPr lvl="1" fontAlgn="base"/>
            <a:r>
              <a:rPr lang="en-US" altLang="ko-KR" sz="1600" b="1" dirty="0" smtClean="0"/>
              <a:t>Japan (3)</a:t>
            </a:r>
          </a:p>
          <a:p>
            <a:pPr lvl="1" fontAlgn="base"/>
            <a:r>
              <a:rPr lang="en-US" altLang="ko-KR" sz="1600" b="1" dirty="0" err="1" smtClean="0"/>
              <a:t>Austrailia</a:t>
            </a:r>
            <a:r>
              <a:rPr lang="en-US" altLang="ko-KR" sz="1600" b="1" dirty="0" smtClean="0"/>
              <a:t> (1)</a:t>
            </a:r>
          </a:p>
          <a:p>
            <a:pPr lvl="1" fontAlgn="base"/>
            <a:r>
              <a:rPr lang="en-US" altLang="ko-KR" sz="1600" b="1" dirty="0" smtClean="0"/>
              <a:t>Thailand (1)</a:t>
            </a:r>
          </a:p>
          <a:p>
            <a:pPr fontAlgn="base"/>
            <a:r>
              <a:rPr lang="en-US" altLang="ko-KR" sz="1600" b="1" dirty="0" smtClean="0"/>
              <a:t>Special Issue for 2014 ICAMA</a:t>
            </a:r>
          </a:p>
          <a:p>
            <a:pPr lvl="1" fontAlgn="base"/>
            <a:r>
              <a:rPr lang="en-US" altLang="ko-KR" sz="1600" b="1" dirty="0" smtClean="0"/>
              <a:t>15 papers under review</a:t>
            </a:r>
          </a:p>
          <a:p>
            <a:pPr lvl="1" fontAlgn="base"/>
            <a:r>
              <a:rPr lang="en-US" altLang="ko-KR" sz="1600" b="1" dirty="0" smtClean="0"/>
              <a:t>Date of Publication : July or November </a:t>
            </a:r>
          </a:p>
          <a:p>
            <a:pPr fontAlgn="base"/>
            <a:r>
              <a:rPr lang="en-US" altLang="ko-KR" sz="1600" b="1" dirty="0" smtClean="0"/>
              <a:t>Special Issue for Cases in Asian Markets (Fall, 2014</a:t>
            </a:r>
            <a:r>
              <a:rPr lang="en-US" altLang="ko-KR" sz="1600" b="1" dirty="0" smtClean="0"/>
              <a:t>)</a:t>
            </a:r>
            <a:endParaRPr lang="en-US" altLang="ko-KR" sz="1600" b="1" dirty="0" smtClean="0"/>
          </a:p>
        </p:txBody>
      </p:sp>
      <p:pic>
        <p:nvPicPr>
          <p:cNvPr id="4" name="그림 3"/>
          <p:cNvPicPr>
            <a:picLocks noChangeAspect="1"/>
          </p:cNvPicPr>
          <p:nvPr/>
        </p:nvPicPr>
        <p:blipFill>
          <a:blip r:embed="rId3"/>
          <a:stretch>
            <a:fillRect/>
          </a:stretch>
        </p:blipFill>
        <p:spPr>
          <a:xfrm>
            <a:off x="6573328" y="302495"/>
            <a:ext cx="5322112" cy="6391275"/>
          </a:xfrm>
          <a:prstGeom prst="rect">
            <a:avLst/>
          </a:prstGeom>
        </p:spPr>
      </p:pic>
    </p:spTree>
    <p:extLst>
      <p:ext uri="{BB962C8B-B14F-4D97-AF65-F5344CB8AC3E}">
        <p14:creationId xmlns:p14="http://schemas.microsoft.com/office/powerpoint/2010/main" xmlns="" val="415060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a:xfrm>
            <a:off x="500104" y="120768"/>
            <a:ext cx="10515600" cy="793632"/>
          </a:xfrm>
        </p:spPr>
        <p:txBody>
          <a:bodyPr/>
          <a:lstStyle/>
          <a:p>
            <a:pPr algn="ctr"/>
            <a:r>
              <a:rPr lang="en-US" altLang="ko-KR" sz="3200" b="1" dirty="0">
                <a:ea typeface="굴림" panose="020B0600000101010101" pitchFamily="50" charset="-127"/>
              </a:rPr>
              <a:t>Popular Topics</a:t>
            </a:r>
          </a:p>
        </p:txBody>
      </p:sp>
      <p:sp>
        <p:nvSpPr>
          <p:cNvPr id="704515" name="Rectangle 3"/>
          <p:cNvSpPr>
            <a:spLocks noGrp="1" noChangeArrowheads="1"/>
          </p:cNvSpPr>
          <p:nvPr>
            <p:ph type="body" idx="1"/>
          </p:nvPr>
        </p:nvSpPr>
        <p:spPr>
          <a:xfrm>
            <a:off x="2950256" y="1010654"/>
            <a:ext cx="6780362" cy="5355640"/>
          </a:xfrm>
        </p:spPr>
        <p:txBody>
          <a:bodyPr>
            <a:noAutofit/>
          </a:bodyPr>
          <a:lstStyle/>
          <a:p>
            <a:r>
              <a:rPr lang="en-US" altLang="ko-KR" sz="2000" dirty="0" smtClean="0">
                <a:latin typeface="Maiandra GD" panose="020E0502030308020204" pitchFamily="34" charset="0"/>
                <a:ea typeface="굴림" panose="020B0600000101010101" pitchFamily="50" charset="-127"/>
              </a:rPr>
              <a:t>How to </a:t>
            </a:r>
            <a:r>
              <a:rPr lang="en-US" altLang="ko-KR" sz="2000" dirty="0" err="1" smtClean="0">
                <a:latin typeface="Maiandra GD" panose="020E0502030308020204" pitchFamily="34" charset="0"/>
                <a:ea typeface="굴림" panose="020B0600000101010101" pitchFamily="50" charset="-127"/>
              </a:rPr>
              <a:t>glocalize</a:t>
            </a:r>
            <a:r>
              <a:rPr lang="en-US" altLang="ko-KR" sz="2000" dirty="0" smtClean="0">
                <a:latin typeface="Maiandra GD" panose="020E0502030308020204" pitchFamily="34" charset="0"/>
                <a:ea typeface="굴림" panose="020B0600000101010101" pitchFamily="50" charset="-127"/>
              </a:rPr>
              <a:t> in Asian markets</a:t>
            </a:r>
          </a:p>
          <a:p>
            <a:endParaRPr lang="en-US" altLang="ko-KR" sz="2000" dirty="0" smtClean="0">
              <a:latin typeface="Maiandra GD" panose="020E0502030308020204" pitchFamily="34" charset="0"/>
              <a:ea typeface="굴림" panose="020B0600000101010101" pitchFamily="50" charset="-127"/>
            </a:endParaRPr>
          </a:p>
          <a:p>
            <a:r>
              <a:rPr lang="en-US" altLang="ko-KR" sz="2000" dirty="0" smtClean="0">
                <a:latin typeface="Maiandra GD" panose="020E0502030308020204" pitchFamily="34" charset="0"/>
                <a:ea typeface="굴림" panose="020B0600000101010101" pitchFamily="50" charset="-127"/>
              </a:rPr>
              <a:t>Cross-cultural </a:t>
            </a:r>
            <a:r>
              <a:rPr lang="en-US" altLang="ko-KR" sz="2000" dirty="0" smtClean="0">
                <a:latin typeface="Maiandra GD" panose="020E0502030308020204" pitchFamily="34" charset="0"/>
                <a:ea typeface="굴림" panose="020B0600000101010101" pitchFamily="50" charset="-127"/>
              </a:rPr>
              <a:t>Marketing Strategy</a:t>
            </a:r>
          </a:p>
          <a:p>
            <a:r>
              <a:rPr lang="en-US" altLang="ko-KR" sz="2000" dirty="0" smtClean="0">
                <a:latin typeface="Maiandra GD" panose="020E0502030308020204" pitchFamily="34" charset="0"/>
                <a:ea typeface="굴림" panose="020B0600000101010101" pitchFamily="50" charset="-127"/>
              </a:rPr>
              <a:t>Cross-cultural services/channel </a:t>
            </a:r>
            <a:r>
              <a:rPr lang="en-US" altLang="ko-KR" sz="2000" dirty="0">
                <a:latin typeface="Maiandra GD" panose="020E0502030308020204" pitchFamily="34" charset="0"/>
                <a:ea typeface="굴림" panose="020B0600000101010101" pitchFamily="50" charset="-127"/>
              </a:rPr>
              <a:t>marketing</a:t>
            </a:r>
          </a:p>
          <a:p>
            <a:r>
              <a:rPr lang="en-US" altLang="ko-KR" sz="2000" dirty="0" smtClean="0">
                <a:latin typeface="Maiandra GD" panose="020E0502030308020204" pitchFamily="34" charset="0"/>
                <a:ea typeface="굴림" panose="020B0600000101010101" pitchFamily="50" charset="-127"/>
              </a:rPr>
              <a:t>Cross-cultural </a:t>
            </a:r>
            <a:r>
              <a:rPr lang="en-US" altLang="ko-KR" sz="2000" dirty="0">
                <a:latin typeface="Maiandra GD" panose="020E0502030308020204" pitchFamily="34" charset="0"/>
                <a:ea typeface="굴림" panose="020B0600000101010101" pitchFamily="50" charset="-127"/>
              </a:rPr>
              <a:t>advertising</a:t>
            </a:r>
          </a:p>
          <a:p>
            <a:endParaRPr lang="en-US" altLang="ko-KR" sz="2000" dirty="0" smtClean="0">
              <a:latin typeface="Maiandra GD" panose="020E0502030308020204" pitchFamily="34" charset="0"/>
              <a:ea typeface="굴림" panose="020B0600000101010101" pitchFamily="50" charset="-127"/>
            </a:endParaRPr>
          </a:p>
          <a:p>
            <a:r>
              <a:rPr lang="en-US" altLang="ko-KR" sz="2000" dirty="0" smtClean="0">
                <a:latin typeface="Maiandra GD" panose="020E0502030308020204" pitchFamily="34" charset="0"/>
                <a:ea typeface="굴림" panose="020B0600000101010101" pitchFamily="50" charset="-127"/>
              </a:rPr>
              <a:t>Global </a:t>
            </a:r>
            <a:r>
              <a:rPr lang="en-US" altLang="ko-KR" sz="2000" dirty="0">
                <a:latin typeface="Maiandra GD" panose="020E0502030308020204" pitchFamily="34" charset="0"/>
                <a:ea typeface="굴림" panose="020B0600000101010101" pitchFamily="50" charset="-127"/>
              </a:rPr>
              <a:t>marketing strategy in Asian markets</a:t>
            </a:r>
          </a:p>
          <a:p>
            <a:r>
              <a:rPr lang="en-US" altLang="ko-KR" sz="2000" dirty="0" smtClean="0">
                <a:latin typeface="Maiandra GD" panose="020E0502030308020204" pitchFamily="34" charset="0"/>
                <a:ea typeface="굴림" panose="020B0600000101010101" pitchFamily="50" charset="-127"/>
              </a:rPr>
              <a:t>Global branding in Asia</a:t>
            </a:r>
            <a:endParaRPr lang="en-US" altLang="ko-KR" sz="2000" dirty="0">
              <a:latin typeface="Maiandra GD" panose="020E0502030308020204" pitchFamily="34" charset="0"/>
              <a:ea typeface="굴림" panose="020B0600000101010101" pitchFamily="50" charset="-127"/>
            </a:endParaRPr>
          </a:p>
          <a:p>
            <a:r>
              <a:rPr lang="en-US" altLang="ko-KR" sz="2000" dirty="0">
                <a:latin typeface="Maiandra GD" panose="020E0502030308020204" pitchFamily="34" charset="0"/>
                <a:ea typeface="굴림" panose="020B0600000101010101" pitchFamily="50" charset="-127"/>
              </a:rPr>
              <a:t>Global pricing Strategy</a:t>
            </a:r>
          </a:p>
          <a:p>
            <a:endParaRPr lang="en-US" altLang="ko-KR" sz="2000" dirty="0" smtClean="0">
              <a:latin typeface="Maiandra GD" panose="020E0502030308020204" pitchFamily="34" charset="0"/>
              <a:ea typeface="굴림" panose="020B0600000101010101" pitchFamily="50" charset="-127"/>
            </a:endParaRPr>
          </a:p>
          <a:p>
            <a:r>
              <a:rPr lang="en-US" altLang="ko-KR" sz="2000" dirty="0" smtClean="0">
                <a:latin typeface="Maiandra GD" panose="020E0502030308020204" pitchFamily="34" charset="0"/>
                <a:ea typeface="굴림" panose="020B0600000101010101" pitchFamily="50" charset="-127"/>
              </a:rPr>
              <a:t>Product </a:t>
            </a:r>
            <a:r>
              <a:rPr lang="en-US" altLang="ko-KR" sz="2000" dirty="0">
                <a:latin typeface="Maiandra GD" panose="020E0502030308020204" pitchFamily="34" charset="0"/>
                <a:ea typeface="굴림" panose="020B0600000101010101" pitchFamily="50" charset="-127"/>
              </a:rPr>
              <a:t>innovation across markets</a:t>
            </a:r>
          </a:p>
          <a:p>
            <a:r>
              <a:rPr lang="en-US" altLang="ko-KR" sz="2000" dirty="0" smtClean="0">
                <a:latin typeface="Maiandra GD" panose="020E0502030308020204" pitchFamily="34" charset="0"/>
                <a:ea typeface="굴림" panose="020B0600000101010101" pitchFamily="50" charset="-127"/>
              </a:rPr>
              <a:t>Big Data or SNS – based </a:t>
            </a:r>
            <a:r>
              <a:rPr lang="en-US" altLang="ko-KR" sz="2000" dirty="0" smtClean="0">
                <a:latin typeface="Maiandra GD" panose="020E0502030308020204" pitchFamily="34" charset="0"/>
                <a:ea typeface="굴림" panose="020B0600000101010101" pitchFamily="50" charset="-127"/>
              </a:rPr>
              <a:t>Marketing</a:t>
            </a:r>
            <a:endParaRPr lang="en-US" altLang="ko-KR" sz="2000" dirty="0">
              <a:latin typeface="Maiandra GD" panose="020E0502030308020204" pitchFamily="34" charset="0"/>
              <a:ea typeface="굴림" panose="020B0600000101010101" pitchFamily="50" charset="-127"/>
            </a:endParaRPr>
          </a:p>
          <a:p>
            <a:r>
              <a:rPr lang="en-US" altLang="ko-KR" sz="2000" dirty="0" smtClean="0">
                <a:latin typeface="Maiandra GD" panose="020E0502030308020204" pitchFamily="34" charset="0"/>
                <a:ea typeface="굴림" panose="020B0600000101010101" pitchFamily="50" charset="-127"/>
              </a:rPr>
              <a:t>Any Research Methodologies for Cross-Cultural Study</a:t>
            </a:r>
            <a:endParaRPr lang="en-US" altLang="ko-KR" sz="2000" dirty="0">
              <a:latin typeface="Maiandra GD" panose="020E0502030308020204" pitchFamily="34" charset="0"/>
              <a:ea typeface="굴림" panose="020B0600000101010101" pitchFamily="50" charset="-127"/>
            </a:endParaRPr>
          </a:p>
        </p:txBody>
      </p:sp>
    </p:spTree>
    <p:extLst>
      <p:ext uri="{BB962C8B-B14F-4D97-AF65-F5344CB8AC3E}">
        <p14:creationId xmlns:p14="http://schemas.microsoft.com/office/powerpoint/2010/main" xmlns="" val="699357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1320</TotalTime>
  <Words>942</Words>
  <Application>Microsoft Office PowerPoint</Application>
  <PresentationFormat>Custom</PresentationFormat>
  <Paragraphs>172</Paragraphs>
  <Slides>14</Slides>
  <Notes>2</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테마</vt:lpstr>
      <vt:lpstr>1_Office 테마</vt:lpstr>
      <vt:lpstr>Special Session:  RESEARCH PAPER FOR INTERNATIONAL MARKETING JOURNAL</vt:lpstr>
      <vt:lpstr>Slide 2</vt:lpstr>
      <vt:lpstr>Top journals (SSCI impact factor)</vt:lpstr>
      <vt:lpstr>Introduction to Major Journals in Asia</vt:lpstr>
      <vt:lpstr>Slide 5</vt:lpstr>
      <vt:lpstr> Positioning</vt:lpstr>
      <vt:lpstr>Asia Marketing Journal (ISSN 1598-7868)</vt:lpstr>
      <vt:lpstr>1. Asia Marketing Journal </vt:lpstr>
      <vt:lpstr>Popular Topics</vt:lpstr>
      <vt:lpstr>Types of Papers Acceptable in International Marketing Journals</vt:lpstr>
      <vt:lpstr>What type of papers are good for publication?</vt:lpstr>
      <vt:lpstr>Hot topics</vt:lpstr>
      <vt:lpstr>Why is AMJ for Your paper?</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Session:  Meeting with Editors</dc:title>
  <dc:creator>정재학</dc:creator>
  <cp:lastModifiedBy>Handono</cp:lastModifiedBy>
  <cp:revision>37</cp:revision>
  <dcterms:created xsi:type="dcterms:W3CDTF">2014-03-11T07:15:28Z</dcterms:created>
  <dcterms:modified xsi:type="dcterms:W3CDTF">2014-08-12T07:20:45Z</dcterms:modified>
</cp:coreProperties>
</file>