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7" r:id="rId4"/>
    <p:sldId id="306" r:id="rId5"/>
    <p:sldId id="307" r:id="rId6"/>
    <p:sldId id="305" r:id="rId7"/>
    <p:sldId id="258" r:id="rId8"/>
    <p:sldId id="268" r:id="rId9"/>
    <p:sldId id="259" r:id="rId10"/>
    <p:sldId id="261" r:id="rId11"/>
    <p:sldId id="300" r:id="rId12"/>
    <p:sldId id="272" r:id="rId13"/>
    <p:sldId id="308" r:id="rId14"/>
    <p:sldId id="262" r:id="rId15"/>
    <p:sldId id="301" r:id="rId16"/>
    <p:sldId id="274" r:id="rId17"/>
    <p:sldId id="275" r:id="rId18"/>
    <p:sldId id="276" r:id="rId19"/>
    <p:sldId id="277" r:id="rId20"/>
    <p:sldId id="278" r:id="rId21"/>
    <p:sldId id="27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90" r:id="rId40"/>
    <p:sldId id="287" r:id="rId41"/>
    <p:sldId id="288" r:id="rId42"/>
    <p:sldId id="289" r:id="rId43"/>
    <p:sldId id="264" r:id="rId44"/>
    <p:sldId id="304" r:id="rId45"/>
    <p:sldId id="302" r:id="rId4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F762-E148-46C0-8DD7-BDED574ABECD}" type="datetimeFigureOut">
              <a:rPr lang="id-ID" smtClean="0"/>
              <a:pPr/>
              <a:t>31/03/2015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C76D6-F44D-4E4F-951E-EBB15C4293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/index.php?title=Jaringan_komunikasi&amp;action=edit&amp;redlink=1" TargetMode="External"/><Relationship Id="rId2" Type="http://schemas.openxmlformats.org/officeDocument/2006/relationships/hyperlink" Target="http://id.wikipedia.org/wiki/Hyperte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Perpustakaan" TargetMode="External"/><Relationship Id="rId2" Type="http://schemas.openxmlformats.org/officeDocument/2006/relationships/hyperlink" Target="http://id.wikipedia.org/wiki/Bahasa_Ingg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Jaringan_komputer" TargetMode="External"/><Relationship Id="rId5" Type="http://schemas.openxmlformats.org/officeDocument/2006/relationships/hyperlink" Target="http://id.wikipedia.org/wiki/Server" TargetMode="External"/><Relationship Id="rId4" Type="http://schemas.openxmlformats.org/officeDocument/2006/relationships/hyperlink" Target="http://id.wikipedia.org/wiki/Kompute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fairuse.stanford.edu/commentary_and_analysis/2003_11_hirtle.html" TargetMode="External"/><Relationship Id="rId2" Type="http://schemas.openxmlformats.org/officeDocument/2006/relationships/hyperlink" Target="http://scholar.lib.utk.edu/casado/TULI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07.0628.2283/OLP/Repository/1.0/Disseminate/delos/2006_WP1_D142/content/pdf?version=1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mbang\Downloads\Perpustakaan-Digi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4282" y="214290"/>
            <a:ext cx="8715436" cy="1814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Perpustakaan Digital, SPMI dan SIM Akademik</a:t>
            </a:r>
            <a:endParaRPr kumimoji="0" lang="id-ID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71934" y="5429264"/>
            <a:ext cx="4900602" cy="12811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Bambang Supriyadi</a:t>
            </a:r>
            <a:b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Koordinator Kopertis V DIY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07157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Komponen Sistem Utama 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 fontScale="85000" lnSpcReduction="20000"/>
          </a:bodyPr>
          <a:lstStyle/>
          <a:p>
            <a:r>
              <a:rPr lang="id-ID" b="1" dirty="0" smtClean="0"/>
              <a:t>Impor/Ekspor </a:t>
            </a:r>
            <a:r>
              <a:rPr lang="id-ID" b="1" dirty="0"/>
              <a:t>Server</a:t>
            </a:r>
            <a:r>
              <a:rPr lang="id-ID" dirty="0"/>
              <a:t>: Dilakukan </a:t>
            </a:r>
            <a:r>
              <a:rPr lang="id-ID" dirty="0">
                <a:solidFill>
                  <a:srgbClr val="FF0000"/>
                </a:solidFill>
              </a:rPr>
              <a:t>konversi digital dari file analog ke bentuk digital</a:t>
            </a:r>
            <a:r>
              <a:rPr lang="id-ID" dirty="0"/>
              <a:t>. File digital dikirim melalui </a:t>
            </a:r>
            <a:r>
              <a:rPr lang="id-ID" i="1" dirty="0"/>
              <a:t>ekspor server</a:t>
            </a:r>
            <a:r>
              <a:rPr lang="id-ID" dirty="0"/>
              <a:t> menuju </a:t>
            </a:r>
            <a:r>
              <a:rPr lang="id-ID" i="1" dirty="0"/>
              <a:t>impor server</a:t>
            </a:r>
            <a:r>
              <a:rPr lang="id-ID" dirty="0"/>
              <a:t> yang akan menyaring file yang terdaftar dan dibantu oleh </a:t>
            </a:r>
            <a:r>
              <a:rPr lang="id-ID" i="1" dirty="0"/>
              <a:t>Knowbot</a:t>
            </a:r>
            <a:r>
              <a:rPr lang="id-ID" dirty="0"/>
              <a:t>.</a:t>
            </a:r>
          </a:p>
          <a:p>
            <a:r>
              <a:rPr lang="id-ID" b="1" dirty="0"/>
              <a:t>Pendaftaran Server</a:t>
            </a:r>
            <a:r>
              <a:rPr lang="id-ID" dirty="0"/>
              <a:t>: Pendaftaran server dilakukan untuk pertanggungjawaban :Penerimaan pesan (</a:t>
            </a:r>
            <a:r>
              <a:rPr lang="id-ID" i="1" dirty="0"/>
              <a:t>hosting arriving</a:t>
            </a:r>
            <a:r>
              <a:rPr lang="id-ID" dirty="0"/>
              <a:t>) dari </a:t>
            </a:r>
            <a:r>
              <a:rPr lang="id-ID" i="1" dirty="0"/>
              <a:t>knowbot</a:t>
            </a:r>
            <a:r>
              <a:rPr lang="id-ID" dirty="0"/>
              <a:t> yang membawa informasi baru, pendaftaran pengguna baru</a:t>
            </a:r>
          </a:p>
          <a:p>
            <a:r>
              <a:rPr lang="id-ID" b="1" dirty="0"/>
              <a:t>Pengindeksan, katalogisasi dan referensi server</a:t>
            </a:r>
            <a:r>
              <a:rPr lang="id-ID" dirty="0"/>
              <a:t>: Melakukan pendataan secara menyeluruh terhadap file-file digital yang masuk</a:t>
            </a:r>
          </a:p>
          <a:p>
            <a:r>
              <a:rPr lang="id-ID" b="1" dirty="0">
                <a:solidFill>
                  <a:srgbClr val="FF0000"/>
                </a:solidFill>
              </a:rPr>
              <a:t>Database Server</a:t>
            </a:r>
            <a:r>
              <a:rPr lang="id-ID" dirty="0">
                <a:solidFill>
                  <a:srgbClr val="FF0000"/>
                </a:solidFill>
              </a:rPr>
              <a:t>: Digunakan untuk mengakomodasi database-database </a:t>
            </a:r>
            <a:r>
              <a:rPr lang="id-ID" dirty="0" smtClean="0">
                <a:solidFill>
                  <a:srgbClr val="FF0000"/>
                </a:solidFill>
              </a:rPr>
              <a:t>baru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07157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Komponen Sistem Utama 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smtClean="0"/>
              <a:t>Akuntansi </a:t>
            </a:r>
            <a:r>
              <a:rPr lang="id-ID" b="1" dirty="0"/>
              <a:t>dan Statistik Server</a:t>
            </a:r>
            <a:r>
              <a:rPr lang="id-ID" dirty="0"/>
              <a:t>: </a:t>
            </a:r>
            <a:r>
              <a:rPr lang="id-ID" dirty="0">
                <a:solidFill>
                  <a:srgbClr val="FF0000"/>
                </a:solidFill>
              </a:rPr>
              <a:t>Berfungsi sebagai pengumpul dan penyimpan data yang sesuai dengan penggunaan perpustakaan digital</a:t>
            </a:r>
          </a:p>
          <a:p>
            <a:r>
              <a:rPr lang="id-ID" b="1" dirty="0"/>
              <a:t>Sistem Billing</a:t>
            </a:r>
            <a:r>
              <a:rPr lang="id-ID" dirty="0"/>
              <a:t>: Digunakan untuk pengumpulan data mengenai objek yang baru diregistrasi</a:t>
            </a:r>
          </a:p>
          <a:p>
            <a:r>
              <a:rPr lang="id-ID" b="1" dirty="0"/>
              <a:t>Transformasi server</a:t>
            </a:r>
            <a:r>
              <a:rPr lang="id-ID" dirty="0"/>
              <a:t>: </a:t>
            </a:r>
            <a:r>
              <a:rPr lang="id-ID" dirty="0">
                <a:solidFill>
                  <a:srgbClr val="FF0000"/>
                </a:solidFill>
              </a:rPr>
              <a:t>Digunakan untuk mengubah input data menjadi bentuk standar perpustakaan digital</a:t>
            </a:r>
          </a:p>
          <a:p>
            <a:r>
              <a:rPr lang="id-ID" b="1" dirty="0"/>
              <a:t>Sistem Perpustakaan Personal</a:t>
            </a:r>
            <a:r>
              <a:rPr lang="id-ID" dirty="0"/>
              <a:t>: Digunakan untuk </a:t>
            </a:r>
            <a:r>
              <a:rPr lang="id-ID" dirty="0">
                <a:solidFill>
                  <a:srgbClr val="FF0000"/>
                </a:solidFill>
              </a:rPr>
              <a:t>menkombinasikan keseluruhan program </a:t>
            </a:r>
            <a:r>
              <a:rPr lang="id-ID" dirty="0"/>
              <a:t>sehingga perpustakaan </a:t>
            </a:r>
            <a:r>
              <a:rPr lang="id-ID" dirty="0">
                <a:solidFill>
                  <a:srgbClr val="FF0000"/>
                </a:solidFill>
              </a:rPr>
              <a:t>dapat berdiri sendiri secara personal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mbang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5991"/>
            <a:ext cx="8215370" cy="596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00"/>
          </a:solidFill>
        </p:spPr>
        <p:txBody>
          <a:bodyPr/>
          <a:lstStyle/>
          <a:p>
            <a:r>
              <a:rPr lang="id-ID" b="1" dirty="0" smtClean="0"/>
              <a:t>Karakteristik Digital Library 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Karakteristik utama dari digital library:</a:t>
            </a:r>
            <a:br>
              <a:rPr lang="id-ID" dirty="0" smtClean="0"/>
            </a:br>
            <a:r>
              <a:rPr lang="id-ID" dirty="0" smtClean="0"/>
              <a:t>1. </a:t>
            </a:r>
            <a:r>
              <a:rPr lang="id-ID" dirty="0" smtClean="0">
                <a:solidFill>
                  <a:srgbClr val="FF0000"/>
                </a:solidFill>
              </a:rPr>
              <a:t>Manajemen sumberdaya </a:t>
            </a:r>
            <a:r>
              <a:rPr lang="id-ID" dirty="0" smtClean="0"/>
              <a:t>menggunakan komputer.</a:t>
            </a:r>
            <a:br>
              <a:rPr lang="id-ID" dirty="0" smtClean="0"/>
            </a:br>
            <a:r>
              <a:rPr lang="id-ID" dirty="0" smtClean="0"/>
              <a:t>2. </a:t>
            </a:r>
            <a:r>
              <a:rPr lang="id-ID" dirty="0" smtClean="0">
                <a:solidFill>
                  <a:srgbClr val="FF0000"/>
                </a:solidFill>
              </a:rPr>
              <a:t>Komunikasi antara penyedia dengan pengguna informasi melalui kanal elektronik</a:t>
            </a:r>
            <a:r>
              <a:rPr lang="id-ID" dirty="0" smtClean="0"/>
              <a:t>.</a:t>
            </a:r>
            <a:br>
              <a:rPr lang="id-ID" dirty="0" smtClean="0"/>
            </a:br>
            <a:r>
              <a:rPr lang="id-ID" dirty="0" smtClean="0"/>
              <a:t>3. Pemenuhan kebutuhan pengguna informasi oleh staf </a:t>
            </a:r>
            <a:r>
              <a:rPr lang="id-ID" dirty="0" smtClean="0">
                <a:solidFill>
                  <a:srgbClr val="FF0000"/>
                </a:solidFill>
              </a:rPr>
              <a:t>melalui transaksi elektronik</a:t>
            </a:r>
            <a:r>
              <a:rPr lang="id-ID" dirty="0" smtClean="0"/>
              <a:t>.</a:t>
            </a:r>
            <a:br>
              <a:rPr lang="id-ID" dirty="0" smtClean="0"/>
            </a:br>
            <a:r>
              <a:rPr lang="id-ID" dirty="0" smtClean="0"/>
              <a:t>4. </a:t>
            </a:r>
            <a:r>
              <a:rPr lang="id-ID" dirty="0" smtClean="0">
                <a:solidFill>
                  <a:srgbClr val="FF0000"/>
                </a:solidFill>
              </a:rPr>
              <a:t>Penyimpanan, pengorganisasian, dan pengiriman informasi </a:t>
            </a:r>
            <a:r>
              <a:rPr lang="id-ID" dirty="0" smtClean="0"/>
              <a:t>ke pengguna melalui </a:t>
            </a:r>
            <a:r>
              <a:rPr lang="id-ID" dirty="0" smtClean="0">
                <a:solidFill>
                  <a:srgbClr val="FF0000"/>
                </a:solidFill>
              </a:rPr>
              <a:t>kanal elektronik.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/>
              <a:t>Masalah 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/>
              <a:t>Digitalisasi </a:t>
            </a:r>
            <a:r>
              <a:rPr lang="id-ID" b="1" dirty="0"/>
              <a:t>Dokumen</a:t>
            </a:r>
            <a:endParaRPr lang="id-ID" dirty="0"/>
          </a:p>
          <a:p>
            <a:r>
              <a:rPr lang="id-ID" dirty="0"/>
              <a:t>Pembuatan perpustakaan digital tidak menemui masalah </a:t>
            </a:r>
            <a:r>
              <a:rPr lang="id-ID" dirty="0">
                <a:solidFill>
                  <a:srgbClr val="FF0000"/>
                </a:solidFill>
              </a:rPr>
              <a:t>selama dokumen yang diterima berupa file elektronik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Masalah </a:t>
            </a:r>
            <a:r>
              <a:rPr lang="id-ID" dirty="0"/>
              <a:t>muncul </a:t>
            </a:r>
            <a:r>
              <a:rPr lang="id-ID" dirty="0">
                <a:solidFill>
                  <a:srgbClr val="FF0000"/>
                </a:solidFill>
              </a:rPr>
              <a:t>pada saat dokumen yang diterima berupa file non-elektronik</a:t>
            </a:r>
            <a:r>
              <a:rPr lang="id-ID" dirty="0"/>
              <a:t>, berupa kertas atau buku. </a:t>
            </a:r>
            <a:endParaRPr lang="id-ID" dirty="0" smtClean="0"/>
          </a:p>
          <a:p>
            <a:r>
              <a:rPr lang="id-ID" dirty="0" smtClean="0"/>
              <a:t>Hal </a:t>
            </a:r>
            <a:r>
              <a:rPr lang="id-ID" dirty="0"/>
              <a:t>ini merupakan masalah utama yang dibahas pada proyek-proyek penelitian, khususnya dalam pembuatan perpustakaan digital dengan dokumen dari perpustakaan </a:t>
            </a:r>
            <a:r>
              <a:rPr lang="id-ID" dirty="0" smtClean="0"/>
              <a:t>umum.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/>
              <a:t>Masalah 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b="1" dirty="0" smtClean="0"/>
              <a:t>Hak </a:t>
            </a:r>
            <a:r>
              <a:rPr lang="id-ID" b="1" dirty="0"/>
              <a:t>Cipta</a:t>
            </a:r>
            <a:endParaRPr lang="id-ID" dirty="0"/>
          </a:p>
          <a:p>
            <a:r>
              <a:rPr lang="id-ID" dirty="0"/>
              <a:t>Hak cipta pada dokumen yang didigitalkan yang berupa mengubah dokumen menjadi digital dokumen, memasukkan digital dokumen ke database, mengubah digital dokumen ke</a:t>
            </a:r>
            <a:r>
              <a:rPr lang="id-ID" dirty="0">
                <a:hlinkClick r:id="rId2" tooltip="Hypertext"/>
              </a:rPr>
              <a:t>hypertext</a:t>
            </a:r>
            <a:r>
              <a:rPr lang="id-ID" dirty="0"/>
              <a:t> dokumen. Hak cipta dokumen di </a:t>
            </a:r>
            <a:r>
              <a:rPr lang="id-ID" dirty="0">
                <a:hlinkClick r:id="rId3" tooltip="Jaringan komunikasi (halaman belum tersedia)"/>
              </a:rPr>
              <a:t>jaringan komunikasi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Solusi </a:t>
            </a:r>
            <a:r>
              <a:rPr lang="id-ID" dirty="0">
                <a:solidFill>
                  <a:srgbClr val="FF0000"/>
                </a:solidFill>
              </a:rPr>
              <a:t>masalah hak cipta telah dikembangkan dalam ECSM </a:t>
            </a:r>
            <a:r>
              <a:rPr lang="id-ID" dirty="0"/>
              <a:t>(</a:t>
            </a:r>
            <a:r>
              <a:rPr lang="id-ID" i="1" dirty="0"/>
              <a:t>Electronic Copyright Management System</a:t>
            </a:r>
            <a:r>
              <a:rPr lang="id-ID" dirty="0"/>
              <a:t>) yaitu sistem monitoring penggunaan digital dokumen oleh pengguna secara otomatis.</a:t>
            </a:r>
          </a:p>
          <a:p>
            <a:pPr>
              <a:buNone/>
            </a:pPr>
            <a:r>
              <a:rPr lang="id-ID" b="1" dirty="0"/>
              <a:t>Penarikan Biaya</a:t>
            </a:r>
            <a:endParaRPr lang="id-ID" dirty="0"/>
          </a:p>
          <a:p>
            <a:r>
              <a:rPr lang="id-ID" dirty="0"/>
              <a:t>Masalah yang terjadi pada perpustakaan digital swasta yang </a:t>
            </a:r>
            <a:r>
              <a:rPr lang="id-ID" dirty="0">
                <a:solidFill>
                  <a:srgbClr val="FF0000"/>
                </a:solidFill>
              </a:rPr>
              <a:t>menarik biaya setiap mengakses dokumen</a:t>
            </a:r>
            <a:r>
              <a:rPr lang="id-ID" dirty="0"/>
              <a:t>. Solusi masalah ini akan dikembangkan pada system electronic </a:t>
            </a:r>
            <a:r>
              <a:rPr lang="id-ID" dirty="0" smtClean="0"/>
              <a:t>money.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726" r="1819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69" t="2929" r="26427" b="22851"/>
          <a:stretch>
            <a:fillRect/>
          </a:stretch>
        </p:blipFill>
        <p:spPr bwMode="auto">
          <a:xfrm>
            <a:off x="214282" y="214290"/>
            <a:ext cx="8501122" cy="63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>
            <a:off x="4143372" y="4071942"/>
            <a:ext cx="1285884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020" r="17642" b="10156"/>
          <a:stretch>
            <a:fillRect/>
          </a:stretch>
        </p:blipFill>
        <p:spPr bwMode="auto">
          <a:xfrm>
            <a:off x="142844" y="0"/>
            <a:ext cx="8786874" cy="65722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>
            <a:off x="4500562" y="3786190"/>
            <a:ext cx="2143140" cy="3571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471" r="17642" b="10156"/>
          <a:stretch>
            <a:fillRect/>
          </a:stretch>
        </p:blipFill>
        <p:spPr bwMode="auto">
          <a:xfrm>
            <a:off x="-1" y="0"/>
            <a:ext cx="9098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>
            <a:off x="3428992" y="5429264"/>
            <a:ext cx="135732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b="1" dirty="0" smtClean="0"/>
              <a:t>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 fontScale="85000" lnSpcReduction="10000"/>
          </a:bodyPr>
          <a:lstStyle/>
          <a:p>
            <a:r>
              <a:rPr lang="id-ID" b="1" dirty="0"/>
              <a:t>Perpustakaan digital</a:t>
            </a:r>
            <a:r>
              <a:rPr lang="id-ID" dirty="0"/>
              <a:t> (</a:t>
            </a:r>
            <a:r>
              <a:rPr lang="id-ID" dirty="0">
                <a:hlinkClick r:id="rId2" tooltip="Bahasa Inggris"/>
              </a:rPr>
              <a:t>Inggris</a:t>
            </a:r>
            <a:r>
              <a:rPr lang="id-ID" dirty="0"/>
              <a:t>: </a:t>
            </a:r>
            <a:r>
              <a:rPr lang="id-ID" i="1" dirty="0"/>
              <a:t>digital library</a:t>
            </a:r>
            <a:r>
              <a:rPr lang="id-ID" dirty="0"/>
              <a:t> atau </a:t>
            </a:r>
            <a:r>
              <a:rPr lang="id-ID" i="1" dirty="0"/>
              <a:t>electronic library</a:t>
            </a:r>
            <a:r>
              <a:rPr lang="id-ID" dirty="0"/>
              <a:t> atau </a:t>
            </a:r>
            <a:r>
              <a:rPr lang="id-ID" i="1" dirty="0"/>
              <a:t>virtual library</a:t>
            </a:r>
            <a:r>
              <a:rPr lang="id-ID" dirty="0"/>
              <a:t>) adalah</a:t>
            </a:r>
            <a:r>
              <a:rPr lang="id-ID" dirty="0">
                <a:solidFill>
                  <a:srgbClr val="FF0000"/>
                </a:solidFill>
              </a:rPr>
              <a:t> </a:t>
            </a:r>
            <a:r>
              <a:rPr lang="id-ID" dirty="0">
                <a:solidFill>
                  <a:srgbClr val="FF0000"/>
                </a:solidFill>
                <a:hlinkClick r:id="rId3" tooltip="Perpustakaan"/>
              </a:rPr>
              <a:t>perpustakaan</a:t>
            </a:r>
            <a:r>
              <a:rPr lang="id-ID" dirty="0">
                <a:solidFill>
                  <a:srgbClr val="FF0000"/>
                </a:solidFill>
              </a:rPr>
              <a:t> </a:t>
            </a:r>
            <a:r>
              <a:rPr lang="id-ID" dirty="0"/>
              <a:t>yang mempunyai koleksi buku </a:t>
            </a:r>
            <a:r>
              <a:rPr lang="id-ID" dirty="0">
                <a:solidFill>
                  <a:srgbClr val="FF0000"/>
                </a:solidFill>
              </a:rPr>
              <a:t>sebagian besar dalam bentuk format digital dan yang bisa diakses dengan </a:t>
            </a:r>
            <a:r>
              <a:rPr lang="id-ID" dirty="0">
                <a:solidFill>
                  <a:srgbClr val="FF0000"/>
                </a:solidFill>
                <a:hlinkClick r:id="rId4" tooltip="Komputer"/>
              </a:rPr>
              <a:t>komputer</a:t>
            </a:r>
            <a:r>
              <a:rPr lang="id-ID" dirty="0">
                <a:solidFill>
                  <a:srgbClr val="FF0000"/>
                </a:solidFill>
              </a:rPr>
              <a:t>. </a:t>
            </a:r>
            <a:endParaRPr lang="id-ID" dirty="0" smtClean="0">
              <a:solidFill>
                <a:srgbClr val="FF0000"/>
              </a:solidFill>
            </a:endParaRPr>
          </a:p>
          <a:p>
            <a:r>
              <a:rPr lang="id-ID" dirty="0" smtClean="0"/>
              <a:t>Jenis </a:t>
            </a:r>
            <a:r>
              <a:rPr lang="id-ID" dirty="0"/>
              <a:t>perpustakaan ini berbeda dengan jenis </a:t>
            </a:r>
            <a:r>
              <a:rPr lang="id-ID" dirty="0">
                <a:solidFill>
                  <a:srgbClr val="FF0000"/>
                </a:solidFill>
              </a:rPr>
              <a:t>perpustakaan konvensional yang berupa kumpulan buku tercetak</a:t>
            </a:r>
            <a:r>
              <a:rPr lang="id-ID" dirty="0"/>
              <a:t>, film mikro (microform dan microfiche), ataupun kumpulan kaset audio, video, dll. </a:t>
            </a:r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Isi </a:t>
            </a:r>
            <a:r>
              <a:rPr lang="id-ID" dirty="0">
                <a:solidFill>
                  <a:srgbClr val="FF0000"/>
                </a:solidFill>
              </a:rPr>
              <a:t>dari perpustakaan digital berada dalam suatu komputer </a:t>
            </a:r>
            <a:r>
              <a:rPr lang="id-ID" dirty="0">
                <a:solidFill>
                  <a:srgbClr val="FF0000"/>
                </a:solidFill>
                <a:hlinkClick r:id="rId5" tooltip="Server"/>
              </a:rPr>
              <a:t>server</a:t>
            </a:r>
            <a:r>
              <a:rPr lang="id-ID" dirty="0">
                <a:solidFill>
                  <a:srgbClr val="FF0000"/>
                </a:solidFill>
              </a:rPr>
              <a:t> yang bisa ditempatkan secara lokal</a:t>
            </a:r>
            <a:r>
              <a:rPr lang="id-ID" dirty="0"/>
              <a:t>, maupun di lokasi yang jauh, </a:t>
            </a:r>
            <a:r>
              <a:rPr lang="id-ID" dirty="0">
                <a:solidFill>
                  <a:srgbClr val="FF0000"/>
                </a:solidFill>
              </a:rPr>
              <a:t>namun dapat diakses dengan cepat dan mudah lewat </a:t>
            </a:r>
            <a:r>
              <a:rPr lang="id-ID" dirty="0">
                <a:solidFill>
                  <a:srgbClr val="FF0000"/>
                </a:solidFill>
                <a:hlinkClick r:id="rId6" tooltip="Jaringan komputer"/>
              </a:rPr>
              <a:t>jaringan komputer</a:t>
            </a:r>
            <a:r>
              <a:rPr lang="id-ID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555" r="18407" b="10156"/>
          <a:stretch>
            <a:fillRect/>
          </a:stretch>
        </p:blipFill>
        <p:spPr bwMode="auto">
          <a:xfrm>
            <a:off x="0" y="-1"/>
            <a:ext cx="9144000" cy="68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6471" r="16544" b="10156"/>
          <a:stretch>
            <a:fillRect/>
          </a:stretch>
        </p:blipFill>
        <p:spPr bwMode="auto">
          <a:xfrm>
            <a:off x="0" y="0"/>
            <a:ext cx="909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217" t="9765" r="17093" b="6250"/>
          <a:stretch>
            <a:fillRect/>
          </a:stretch>
        </p:blipFill>
        <p:spPr bwMode="auto">
          <a:xfrm>
            <a:off x="214281" y="214290"/>
            <a:ext cx="867227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17" t="9765" r="17642" b="6250"/>
          <a:stretch>
            <a:fillRect/>
          </a:stretch>
        </p:blipFill>
        <p:spPr bwMode="auto">
          <a:xfrm>
            <a:off x="-1" y="0"/>
            <a:ext cx="9170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2197100" y="3890954"/>
            <a:ext cx="168910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contourW="12700" prstMaterial="legacyMatte">
            <a:bevelT w="13500" h="13500" prst="angle"/>
            <a:bevelB w="13500" h="13500" prst="angle"/>
            <a:extrusionClr>
              <a:srgbClr val="7030A0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Pengembangan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 rot="10617175">
            <a:off x="3863975" y="4226365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4191000" y="3890954"/>
            <a:ext cx="167640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contourW="12700" prstMaterial="legacyMatte">
            <a:bevelT w="13500" h="13500" prst="angle"/>
            <a:bevelB w="13500" h="13500" prst="angle"/>
            <a:extrusionClr>
              <a:srgbClr val="7030A0"/>
            </a:extrusionClr>
            <a:contourClr>
              <a:srgbClr val="002060"/>
            </a:contour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Audit </a:t>
            </a:r>
          </a:p>
          <a:p>
            <a:pPr eaLnBrk="1" hangingPunct="1"/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Pelaksana</a:t>
            </a:r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2" name="AutoShape 9"/>
          <p:cNvSpPr>
            <a:spLocks noChangeArrowheads="1"/>
          </p:cNvSpPr>
          <p:nvPr/>
        </p:nvSpPr>
        <p:spPr bwMode="auto">
          <a:xfrm rot="10617175">
            <a:off x="5889625" y="4195754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r>
              <a:rPr lang="id-ID" dirty="0" smtClean="0"/>
              <a:t>   </a:t>
            </a:r>
            <a:endParaRPr lang="id-ID" dirty="0"/>
          </a:p>
        </p:txBody>
      </p:sp>
      <p:sp>
        <p:nvSpPr>
          <p:cNvPr id="36873" name="AutoShape 10"/>
          <p:cNvSpPr>
            <a:spLocks noChangeArrowheads="1"/>
          </p:cNvSpPr>
          <p:nvPr/>
        </p:nvSpPr>
        <p:spPr bwMode="auto">
          <a:xfrm>
            <a:off x="6172200" y="3890954"/>
            <a:ext cx="175260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contourW="12700" prstMaterial="legacyMatte">
            <a:bevelT w="13500" h="13500" prst="angle"/>
            <a:bevelB w="13500" h="13500" prst="angle"/>
            <a:extrusionClr>
              <a:schemeClr val="accent6">
                <a:lumMod val="50000"/>
              </a:schemeClr>
            </a:extrusionClr>
            <a:contourClr>
              <a:srgbClr val="7030A0"/>
            </a:contour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</a:rPr>
              <a:t>Pelaksanaan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4" name="AutoShape 11"/>
          <p:cNvSpPr>
            <a:spLocks noChangeArrowheads="1"/>
          </p:cNvSpPr>
          <p:nvPr/>
        </p:nvSpPr>
        <p:spPr bwMode="auto">
          <a:xfrm rot="5400000">
            <a:off x="7124700" y="3319454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785786" y="1071546"/>
            <a:ext cx="4103367" cy="3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Garis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Besar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Proses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Pe</a:t>
            </a:r>
            <a:r>
              <a:rPr lang="id-ID" sz="2000" b="1" dirty="0" smtClean="0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nyusunan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SPMI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76" name="AutoShape 13"/>
          <p:cNvSpPr>
            <a:spLocks noChangeArrowheads="1"/>
          </p:cNvSpPr>
          <p:nvPr/>
        </p:nvSpPr>
        <p:spPr bwMode="auto">
          <a:xfrm>
            <a:off x="2197100" y="2214554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</a:rPr>
              <a:t>Kebijakan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7" name="AutoShape 14"/>
          <p:cNvSpPr>
            <a:spLocks noChangeArrowheads="1"/>
          </p:cNvSpPr>
          <p:nvPr/>
        </p:nvSpPr>
        <p:spPr bwMode="auto">
          <a:xfrm>
            <a:off x="3352800" y="2443154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contourW="12700" prstMaterial="legacyMatte">
            <a:bevelT w="13500" h="13500" prst="angle"/>
            <a:bevelB w="13500" h="13500" prst="angle"/>
            <a:extrusionClr>
              <a:schemeClr val="accent4">
                <a:lumMod val="20000"/>
                <a:lumOff val="80000"/>
              </a:schemeClr>
            </a:extrusionClr>
            <a:contourClr>
              <a:schemeClr val="accent4">
                <a:lumMod val="20000"/>
                <a:lumOff val="80000"/>
              </a:schemeClr>
            </a:contour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36878" name="AutoShape 15"/>
          <p:cNvSpPr>
            <a:spLocks noChangeArrowheads="1"/>
          </p:cNvSpPr>
          <p:nvPr/>
        </p:nvSpPr>
        <p:spPr bwMode="auto">
          <a:xfrm>
            <a:off x="3733800" y="2214554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9" name="AutoShape 16"/>
          <p:cNvSpPr>
            <a:spLocks noChangeArrowheads="1"/>
          </p:cNvSpPr>
          <p:nvPr/>
        </p:nvSpPr>
        <p:spPr bwMode="auto">
          <a:xfrm>
            <a:off x="4876800" y="2443154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36880" name="AutoShape 17"/>
          <p:cNvSpPr>
            <a:spLocks noChangeArrowheads="1"/>
          </p:cNvSpPr>
          <p:nvPr/>
        </p:nvSpPr>
        <p:spPr bwMode="auto">
          <a:xfrm>
            <a:off x="5257800" y="2214554"/>
            <a:ext cx="11430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Standar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1" name="AutoShape 18"/>
          <p:cNvSpPr>
            <a:spLocks noChangeArrowheads="1"/>
          </p:cNvSpPr>
          <p:nvPr/>
        </p:nvSpPr>
        <p:spPr bwMode="auto">
          <a:xfrm rot="10800000">
            <a:off x="1435100" y="2519354"/>
            <a:ext cx="762000" cy="2209800"/>
          </a:xfrm>
          <a:prstGeom prst="curvedLeftArrow">
            <a:avLst>
              <a:gd name="adj1" fmla="val 58000"/>
              <a:gd name="adj2" fmla="val 116000"/>
              <a:gd name="adj3" fmla="val 37495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710729" y="2898417"/>
            <a:ext cx="738664" cy="17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002060"/>
                </a:solidFill>
              </a:rPr>
              <a:t>Kaizen</a:t>
            </a:r>
            <a:endParaRPr lang="id-ID" b="1" i="1" dirty="0">
              <a:solidFill>
                <a:srgbClr val="002060"/>
              </a:solidFill>
            </a:endParaRPr>
          </a:p>
          <a:p>
            <a:pPr eaLnBrk="1" hangingPunct="1"/>
            <a:r>
              <a:rPr lang="id-ID" b="1" dirty="0">
                <a:solidFill>
                  <a:srgbClr val="002060"/>
                </a:solidFill>
              </a:rPr>
              <a:t>Terhadap </a:t>
            </a:r>
            <a:r>
              <a:rPr lang="id-ID" b="1" dirty="0" smtClean="0">
                <a:solidFill>
                  <a:srgbClr val="002060"/>
                </a:solidFill>
              </a:rPr>
              <a:t>SPMI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6883" name="AutoShape 16"/>
          <p:cNvSpPr>
            <a:spLocks noChangeArrowheads="1"/>
          </p:cNvSpPr>
          <p:nvPr/>
        </p:nvSpPr>
        <p:spPr bwMode="auto">
          <a:xfrm>
            <a:off x="6400800" y="2443154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36884" name="AutoShape 17"/>
          <p:cNvSpPr>
            <a:spLocks noChangeArrowheads="1"/>
          </p:cNvSpPr>
          <p:nvPr/>
        </p:nvSpPr>
        <p:spPr bwMode="auto">
          <a:xfrm>
            <a:off x="6781800" y="2214554"/>
            <a:ext cx="11430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Formulir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548326"/>
            <a:ext cx="3697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Tahapan Membangun SPMI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/>
      <p:bldP spid="36883" grpId="0" animBg="1"/>
      <p:bldP spid="368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48326"/>
            <a:ext cx="6522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Garis Besar Isi Dokumen/Buku </a:t>
            </a:r>
            <a:r>
              <a:rPr lang="id-ID" sz="3200" b="1" dirty="0" smtClean="0">
                <a:solidFill>
                  <a:srgbClr val="FF0000"/>
                </a:solidFill>
                <a:latin typeface="Calibri" pitchFamily="34" charset="0"/>
              </a:rPr>
              <a:t>Kebijakan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SPMI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214423"/>
            <a:ext cx="6590536" cy="552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Visi, Misi, Tujuan Perguruan Tinggi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 dirty="0" smtClean="0">
                <a:solidFill>
                  <a:srgbClr val="0070C0"/>
                </a:solidFill>
                <a:latin typeface="Calibri" pitchFamily="34" charset="0"/>
              </a:rPr>
              <a:t>Latar Belakang P</a:t>
            </a: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erguruan </a:t>
            </a:r>
            <a:r>
              <a:rPr lang="sv-SE" sz="2000" dirty="0" smtClean="0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inggi</a:t>
            </a:r>
            <a:r>
              <a:rPr lang="sv-SE" sz="2000" dirty="0" smtClean="0">
                <a:solidFill>
                  <a:srgbClr val="0070C0"/>
                </a:solidFill>
                <a:latin typeface="Calibri" pitchFamily="34" charset="0"/>
              </a:rPr>
              <a:t> menjalankan SPMI.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Luas lingkup Kebijakan SPMI (misal: akademik  &amp; nonakademik.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Daftar dan Definisi Istilah dalam dokumen SPMI.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Garis besar kebijakan SPMI pada Perguruan Tinggi antara lain: </a:t>
            </a:r>
          </a:p>
          <a:p>
            <a:pPr marL="722313" indent="-342900"/>
            <a:r>
              <a:rPr lang="nl-NL" sz="2000" dirty="0" smtClean="0">
                <a:solidFill>
                  <a:srgbClr val="0070C0"/>
                </a:solidFill>
                <a:latin typeface="Calibri" pitchFamily="34" charset="0"/>
              </a:rPr>
              <a:t>a. </a:t>
            </a: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nl-NL" sz="2000" dirty="0" smtClean="0">
                <a:solidFill>
                  <a:srgbClr val="0070C0"/>
                </a:solidFill>
                <a:latin typeface="Calibri" pitchFamily="34" charset="0"/>
              </a:rPr>
              <a:t>Tujuan dan Strategi SPMI </a:t>
            </a:r>
          </a:p>
          <a:p>
            <a:pPr marL="722313" indent="-342900"/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b. 	Prinsip atau Asas-Asas Pelaksanaan SPMI </a:t>
            </a:r>
          </a:p>
          <a:p>
            <a:pPr marL="722313" indent="-342900"/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c. 	Manajemen SPMI (misal: PDCA). </a:t>
            </a:r>
          </a:p>
          <a:p>
            <a:pPr marL="722313" indent="-342900"/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d. 	Unit atau pejabat khusus penanggungjawab SPMI (termasuk struktur organisasi, dan tata kelola SPMI)</a:t>
            </a:r>
          </a:p>
          <a:p>
            <a:pPr marL="722313" indent="-342900"/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e.  	Jumlah dan nama semua standar dalam SPMI. </a:t>
            </a:r>
          </a:p>
          <a:p>
            <a:pPr marL="342900" indent="-342900">
              <a:buAutoNum type="arabicPeriod" startAt="6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Informasi singkat tentang dokumen SPMI lain yaitu Manual SPMI , Standar SPMI, Formulir SPMI.</a:t>
            </a:r>
          </a:p>
          <a:p>
            <a:pPr marL="342900" indent="-342900">
              <a:buAutoNum type="arabicPeriod" startAt="6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Hubungan Kebijakan SPMI dengan berbagai Dokumen Perguruan Tinggi lain (misal: Statuta, Renstra). 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99592" y="2132856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Kebijakan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899592" y="1556792"/>
            <a:ext cx="1155700" cy="504056"/>
          </a:xfrm>
          <a:prstGeom prst="flowChartAlternateProcess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</a:rPr>
              <a:t>ISI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899592" y="2132856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548326"/>
            <a:ext cx="6161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Garis Besar Isi Dokumen/Buku </a:t>
            </a:r>
            <a:r>
              <a:rPr lang="id-ID" sz="3200" b="1" dirty="0" smtClean="0">
                <a:solidFill>
                  <a:srgbClr val="FF0000"/>
                </a:solidFill>
                <a:latin typeface="Calibri" pitchFamily="34" charset="0"/>
              </a:rPr>
              <a:t>Manual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SPMI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352957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id-ID" dirty="0" smtClean="0">
                <a:solidFill>
                  <a:srgbClr val="002060"/>
                </a:solidFill>
                <a:latin typeface="Calibri" pitchFamily="34" charset="0"/>
              </a:rPr>
              <a:t>1. 	</a:t>
            </a:r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Tujuan dan maksud Manual SPMI. </a:t>
            </a:r>
          </a:p>
          <a:p>
            <a:pPr marL="365125" indent="-365125">
              <a:buAutoNum type="arabicPeriod" startAt="2"/>
            </a:pPr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Luas lingkup Manual SPMI. </a:t>
            </a:r>
          </a:p>
          <a:p>
            <a:pPr marL="625475" indent="-260350">
              <a:tabLst>
                <a:tab pos="625475" algn="l"/>
              </a:tabLst>
            </a:pPr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a.  Manual Penetapan Standar;</a:t>
            </a:r>
          </a:p>
          <a:p>
            <a:pPr marL="625475" indent="-260350">
              <a:tabLst>
                <a:tab pos="625475" algn="l"/>
              </a:tabLst>
            </a:pPr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b.  Manual Pelaksanaan Standar;</a:t>
            </a:r>
          </a:p>
          <a:p>
            <a:pPr marL="625475" indent="-260350">
              <a:tabLst>
                <a:tab pos="625475" algn="l"/>
              </a:tabLst>
            </a:pPr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c.   Manual Pengendalian Pelaksanaan Standar;</a:t>
            </a:r>
          </a:p>
          <a:p>
            <a:pPr marL="625475" indent="-260350">
              <a:tabLst>
                <a:tab pos="625475" algn="l"/>
              </a:tabLst>
            </a:pPr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d.  Manual Peningkatan Standar.</a:t>
            </a:r>
          </a:p>
          <a:p>
            <a:pPr marL="365125" indent="-365125"/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3. 	Rincian tentang hal yang harus dikerjakan. </a:t>
            </a:r>
          </a:p>
          <a:p>
            <a:pPr marL="365125" indent="-365125"/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4. 	Pihak yang bertanggungjawab mengerjakan sesuatu. </a:t>
            </a:r>
          </a:p>
          <a:p>
            <a:pPr marL="365125" indent="-365125"/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5. 	Uraian tentang pekerjaan yang harus dilaksanakan sesuai manual  SPMI. </a:t>
            </a:r>
          </a:p>
          <a:p>
            <a:pPr marL="365125" indent="-365125"/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6. 	Uraian tentang bagaimana dan bilamana pekerjaan itu harus dilaksanakan. </a:t>
            </a:r>
          </a:p>
          <a:p>
            <a:pPr marL="365125" indent="-365125"/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7. 	Rincian formulir/borang/proforma yang harus dibuat dan digunakan sebagai bagian dari manual SPMI. </a:t>
            </a:r>
          </a:p>
          <a:p>
            <a:pPr marL="365125" indent="-365125"/>
            <a:r>
              <a:rPr lang="id-ID" dirty="0" smtClean="0">
                <a:solidFill>
                  <a:srgbClr val="C00000"/>
                </a:solidFill>
                <a:latin typeface="Calibri" pitchFamily="34" charset="0"/>
              </a:rPr>
              <a:t>8. 	Rincian sarana yang digunakan sesuai petunjuk dalam manual SPMI. 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99592" y="1556792"/>
            <a:ext cx="1155700" cy="504056"/>
          </a:xfrm>
          <a:prstGeom prst="flowChartAlternateProcess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</a:rPr>
              <a:t>ISI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286420" y="3717032"/>
            <a:ext cx="1155700" cy="1371600"/>
          </a:xfrm>
          <a:prstGeom prst="flowChartAlternateProcess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38820" y="3869432"/>
            <a:ext cx="1155700" cy="1371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91220" y="4021832"/>
            <a:ext cx="1155700" cy="1371600"/>
          </a:xfrm>
          <a:prstGeom prst="flowChartAlternateProcess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743620" y="4174232"/>
            <a:ext cx="1155700" cy="1371600"/>
          </a:xfrm>
          <a:prstGeom prst="flowChartAlternateProcess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96020" y="4326632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Dokumen/</a:t>
            </a:r>
          </a:p>
          <a:p>
            <a:pPr eaLnBrk="1" hangingPunct="1"/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Manual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899592" y="2132856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id-ID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Dokumen</a:t>
            </a:r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/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Standar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48326"/>
            <a:ext cx="6179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Garis Besar Isi Dokumen/Buku </a:t>
            </a:r>
            <a:r>
              <a:rPr lang="id-ID" sz="3200" b="1" dirty="0" smtClean="0">
                <a:solidFill>
                  <a:srgbClr val="FF0000"/>
                </a:solidFill>
                <a:latin typeface="Calibri" pitchFamily="34" charset="0"/>
              </a:rPr>
              <a:t>Standar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SPMI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99592" y="1556792"/>
            <a:ext cx="1155700" cy="504056"/>
          </a:xfrm>
          <a:prstGeom prst="flowChartAlternateProcess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</a:rPr>
              <a:t>ISI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380832"/>
            <a:ext cx="6590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Definisi Istilah (istilah khas yang diginakan agar tidak menimbulkan tafsir) </a:t>
            </a:r>
          </a:p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Rasionale Standar SPMI (alasan penetapan standar tersebut )</a:t>
            </a:r>
          </a:p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Pernyataan Isi Standar SPMI (misal: mengandung unsur A,B,C, dan D)</a:t>
            </a:r>
          </a:p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Strategi Pencapaian Standar SPMI (apa/bagaimana mencapai standar)</a:t>
            </a:r>
          </a:p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Indikator Pencapaian Standar SPMI (apa yang diukur/dicapai, bagaimana mengukur/mencapai, dan target pencapaian) </a:t>
            </a:r>
          </a:p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Pihak yang terlibat dalam pemenuhan Standar SPMI;</a:t>
            </a:r>
          </a:p>
          <a:p>
            <a:pPr marL="365125" indent="-365125">
              <a:buFontTx/>
              <a:buAutoNum type="arabicPeriod"/>
            </a:pPr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Referensi (keterkaitan standar SPMI ini dengan standar SPMI lain);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899592" y="2132856"/>
            <a:ext cx="1155700" cy="1371600"/>
          </a:xfrm>
          <a:prstGeom prst="flowChartAlternateProcess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id-ID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Dokumen</a:t>
            </a:r>
            <a:r>
              <a:rPr lang="id-ID" sz="1600" b="1" dirty="0">
                <a:solidFill>
                  <a:schemeClr val="bg1"/>
                </a:solidFill>
                <a:latin typeface="Calibri" pitchFamily="34" charset="0"/>
              </a:rPr>
              <a:t>/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Buku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Formulir</a:t>
            </a:r>
          </a:p>
          <a:p>
            <a:pPr eaLnBrk="1" hangingPunct="1"/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</a:rPr>
              <a:t>SPMI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48326"/>
            <a:ext cx="630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Garis Besar Isi Dokumen/Buku </a:t>
            </a:r>
            <a:r>
              <a:rPr lang="id-ID" sz="3200" b="1" dirty="0" smtClean="0">
                <a:solidFill>
                  <a:srgbClr val="FF0000"/>
                </a:solidFill>
                <a:latin typeface="Calibri" pitchFamily="34" charset="0"/>
              </a:rPr>
              <a:t>Formulir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SPMI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386642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Terdapat banyak macam maupun jumlah formulir SPMI sesuai dengan peruntukan untuk setiap standar. </a:t>
            </a:r>
          </a:p>
          <a:p>
            <a:pPr marL="365125" indent="-365125"/>
            <a:endParaRPr lang="id-ID" sz="20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65125" indent="-365125"/>
            <a:r>
              <a:rPr lang="id-ID" sz="2000" dirty="0" smtClean="0">
                <a:solidFill>
                  <a:srgbClr val="0070C0"/>
                </a:solidFill>
                <a:latin typeface="Calibri" pitchFamily="34" charset="0"/>
              </a:rPr>
              <a:t>Dapat dipastikan bahwa setiap standar membutuhkan berbagai macam formulir sebagai alat untuk mengendalikan pelaksanaan standar,dan merekam mutu hasil pelaksanaan standar.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99592" y="1556792"/>
            <a:ext cx="1155700" cy="504056"/>
          </a:xfrm>
          <a:prstGeom prst="flowChartAlternateProcess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</a:rPr>
              <a:t>ISI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48326"/>
            <a:ext cx="584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smtClean="0">
                <a:solidFill>
                  <a:srgbClr val="002060"/>
                </a:solidFill>
                <a:latin typeface="Calibri" pitchFamily="34" charset="0"/>
              </a:rPr>
              <a:t>Alternatif Menjilid Dokumen/Buku SPMI (1)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d-ID" sz="2000" b="1" smtClean="0">
                <a:solidFill>
                  <a:srgbClr val="002060"/>
                </a:solidFill>
                <a:latin typeface="Calibri" pitchFamily="34" charset="0"/>
              </a:rPr>
              <a:t>Alternatif I</a:t>
            </a:r>
          </a:p>
          <a:p>
            <a:pPr marL="342900" indent="-342900"/>
            <a:r>
              <a:rPr lang="id-ID" smtClean="0">
                <a:solidFill>
                  <a:srgbClr val="002060"/>
                </a:solidFill>
                <a:latin typeface="Calibri" pitchFamily="34" charset="0"/>
              </a:rPr>
              <a:t>Misalnya  terdapat </a:t>
            </a:r>
            <a:r>
              <a:rPr lang="id-ID" b="1" smtClean="0">
                <a:solidFill>
                  <a:srgbClr val="002060"/>
                </a:solidFill>
                <a:latin typeface="Calibri" pitchFamily="34" charset="0"/>
              </a:rPr>
              <a:t>120 Standar </a:t>
            </a:r>
            <a:r>
              <a:rPr lang="id-ID" smtClean="0">
                <a:solidFill>
                  <a:srgbClr val="002060"/>
                </a:solidFill>
                <a:latin typeface="Calibri" pitchFamily="34" charset="0"/>
              </a:rPr>
              <a:t>dalam SPMI suatu perguruan tinggi</a:t>
            </a:r>
            <a:endParaRPr lang="id-ID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2" descr="Blue Harcover Boo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844823"/>
            <a:ext cx="1677618" cy="19442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0720" y="2237964"/>
            <a:ext cx="1040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Buku I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KEBIJAKAN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SPMI</a:t>
            </a:r>
          </a:p>
        </p:txBody>
      </p:sp>
      <p:pic>
        <p:nvPicPr>
          <p:cNvPr id="8" name="Picture 2" descr="Blue Harcover Boo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214" y="1844823"/>
            <a:ext cx="1677618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82705" y="2204865"/>
            <a:ext cx="91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Buku III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STANDAR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SPMI</a:t>
            </a:r>
          </a:p>
        </p:txBody>
      </p:sp>
      <p:pic>
        <p:nvPicPr>
          <p:cNvPr id="10" name="Picture 2" descr="Blue Harcover Boo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422" y="1844823"/>
            <a:ext cx="1677618" cy="19442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90357" y="2204865"/>
            <a:ext cx="101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Buku IV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FORMULIR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SPMI</a:t>
            </a:r>
          </a:p>
        </p:txBody>
      </p:sp>
      <p:pic>
        <p:nvPicPr>
          <p:cNvPr id="12" name="Picture 2" descr="Blue Harcover Boo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006" y="1844823"/>
            <a:ext cx="1677618" cy="19442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84133" y="2237964"/>
            <a:ext cx="1040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Buku II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MANUAL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SPMI</a:t>
            </a:r>
          </a:p>
        </p:txBody>
      </p:sp>
      <p:sp>
        <p:nvSpPr>
          <p:cNvPr id="45" name="Down Arrow 44"/>
          <p:cNvSpPr/>
          <p:nvPr/>
        </p:nvSpPr>
        <p:spPr>
          <a:xfrm>
            <a:off x="1331640" y="3861048"/>
            <a:ext cx="576064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Down Arrow 48"/>
          <p:cNvSpPr/>
          <p:nvPr/>
        </p:nvSpPr>
        <p:spPr>
          <a:xfrm>
            <a:off x="3275856" y="3861048"/>
            <a:ext cx="576064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Down Arrow 49"/>
          <p:cNvSpPr/>
          <p:nvPr/>
        </p:nvSpPr>
        <p:spPr>
          <a:xfrm>
            <a:off x="5076056" y="3861048"/>
            <a:ext cx="576064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Down Arrow 50"/>
          <p:cNvSpPr/>
          <p:nvPr/>
        </p:nvSpPr>
        <p:spPr>
          <a:xfrm>
            <a:off x="7020272" y="3861048"/>
            <a:ext cx="576064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TextBox 52"/>
          <p:cNvSpPr txBox="1"/>
          <p:nvPr/>
        </p:nvSpPr>
        <p:spPr>
          <a:xfrm>
            <a:off x="2500298" y="4185662"/>
            <a:ext cx="2214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Manual untuk 120 standar. Setiap manual berisi: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Manual penetapan satu standar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Manual pelaksanaan satu standar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Manual pengendalian pelaksanaan satu standar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Manual peningkatan satu standar</a:t>
            </a:r>
            <a:endParaRPr lang="id-ID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3438" y="421481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Berisi 120 standar</a:t>
            </a:r>
            <a:endParaRPr lang="id-ID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72264" y="4214818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Satu atau lebih formulir untuk setiap standar</a:t>
            </a:r>
            <a:endParaRPr lang="id-ID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034" y="4214818"/>
            <a:ext cx="1840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rgbClr val="002060"/>
                </a:solidFill>
                <a:latin typeface="Calibri" pitchFamily="34" charset="0"/>
              </a:rPr>
              <a:t>Berisi Kebijakan SPMI di Perguruan Tinggi yang bersangkutan</a:t>
            </a:r>
            <a:endParaRPr lang="id-ID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  <p:bldP spid="49" grpId="0" animBg="1"/>
      <p:bldP spid="50" grpId="0" animBg="1"/>
      <p:bldP spid="51" grpId="0" animBg="1"/>
      <p:bldP spid="53" grpId="0"/>
      <p:bldP spid="54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mbang\Downloads\zone4_img_digi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0489"/>
            <a:ext cx="7500990" cy="617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48326"/>
            <a:ext cx="577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smtClean="0">
                <a:solidFill>
                  <a:srgbClr val="002060"/>
                </a:solidFill>
                <a:latin typeface="Calibri" pitchFamily="34" charset="0"/>
              </a:rPr>
              <a:t>Alternatif Menjilid Dokumen/Buku SPMI (2)</a:t>
            </a: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8358" y="1949844"/>
            <a:ext cx="919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bg1"/>
                </a:solidFill>
                <a:latin typeface="Calibri" pitchFamily="34" charset="0"/>
              </a:rPr>
              <a:t>Buku IV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latin typeface="Calibri" pitchFamily="34" charset="0"/>
              </a:rPr>
              <a:t>FORMULIR</a:t>
            </a:r>
          </a:p>
          <a:p>
            <a:pPr algn="ctr"/>
            <a:r>
              <a:rPr lang="id-ID" sz="1400" b="1" smtClean="0">
                <a:solidFill>
                  <a:schemeClr val="bg1"/>
                </a:solidFill>
                <a:latin typeface="Calibri" pitchFamily="34" charset="0"/>
              </a:rPr>
              <a:t>SPMI</a:t>
            </a:r>
          </a:p>
          <a:p>
            <a:pPr algn="ctr"/>
            <a:endParaRPr lang="id-ID" sz="1400" b="1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id-ID" sz="1400" b="1" smtClean="0">
                <a:solidFill>
                  <a:schemeClr val="bg1"/>
                </a:solidFill>
                <a:latin typeface="Calibri" pitchFamily="34" charset="0"/>
              </a:rPr>
              <a:t>1 atau lebih Form untuk setiap Standar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102" y="1052736"/>
            <a:ext cx="73682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d-ID" sz="2000" b="1" smtClean="0">
                <a:solidFill>
                  <a:srgbClr val="002060"/>
                </a:solidFill>
                <a:latin typeface="Calibri" pitchFamily="34" charset="0"/>
              </a:rPr>
              <a:t>Alternatif II </a:t>
            </a:r>
          </a:p>
          <a:p>
            <a:pPr marL="342900" indent="-342900"/>
            <a:r>
              <a:rPr lang="id-ID" smtClean="0">
                <a:solidFill>
                  <a:srgbClr val="002060"/>
                </a:solidFill>
                <a:latin typeface="Calibri" pitchFamily="34" charset="0"/>
              </a:rPr>
              <a:t>Jika terdapat </a:t>
            </a:r>
            <a:r>
              <a:rPr lang="id-ID" b="1" smtClean="0">
                <a:solidFill>
                  <a:srgbClr val="002060"/>
                </a:solidFill>
                <a:latin typeface="Calibri" pitchFamily="34" charset="0"/>
              </a:rPr>
              <a:t>120 Standar </a:t>
            </a:r>
            <a:r>
              <a:rPr lang="id-ID" smtClean="0">
                <a:solidFill>
                  <a:srgbClr val="002060"/>
                </a:solidFill>
                <a:latin typeface="Calibri" pitchFamily="34" charset="0"/>
              </a:rPr>
              <a:t>di dalam sebuah perguruan tinggi, maka terdapat:</a:t>
            </a:r>
            <a:endParaRPr lang="id-ID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941168"/>
            <a:ext cx="187220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smtClean="0">
                <a:solidFill>
                  <a:srgbClr val="002060"/>
                </a:solidFill>
                <a:latin typeface="Calibri" pitchFamily="34" charset="0"/>
              </a:rPr>
              <a:t>120 Buku Standar</a:t>
            </a:r>
            <a:endParaRPr lang="id-ID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1729844"/>
            <a:ext cx="475252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smtClean="0">
                <a:solidFill>
                  <a:srgbClr val="002060"/>
                </a:solidFill>
                <a:latin typeface="Calibri" pitchFamily="34" charset="0"/>
              </a:rPr>
              <a:t>Setiap Buku Standar berisi: </a:t>
            </a:r>
          </a:p>
          <a:p>
            <a:pPr algn="ctr"/>
            <a:r>
              <a:rPr lang="id-ID" sz="1400" smtClean="0">
                <a:solidFill>
                  <a:srgbClr val="002060"/>
                </a:solidFill>
                <a:latin typeface="Calibri" pitchFamily="34" charset="0"/>
              </a:rPr>
              <a:t>(Misalnya Standar Kurikulum)</a:t>
            </a:r>
            <a:endParaRPr lang="id-ID" sz="1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" name="Picture 16" descr="http://cdn.dailyclipart.net/wp-content/uploads/medium/Boo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78282"/>
            <a:ext cx="2095093" cy="2990878"/>
          </a:xfrm>
          <a:prstGeom prst="rect">
            <a:avLst/>
          </a:prstGeom>
          <a:noFill/>
        </p:spPr>
      </p:pic>
      <p:pic>
        <p:nvPicPr>
          <p:cNvPr id="21" name="Picture 12" descr="open book 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2324662"/>
            <a:ext cx="4695182" cy="30354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067944" y="2636912"/>
            <a:ext cx="1239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Bab I</a:t>
            </a:r>
          </a:p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Kebijakan SPMI</a:t>
            </a:r>
            <a:endParaRPr lang="id-ID" sz="1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699029"/>
            <a:ext cx="1239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Bab II</a:t>
            </a:r>
          </a:p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Manual Standar Kurikulum</a:t>
            </a:r>
            <a:endParaRPr lang="id-ID" sz="1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9036" y="2636912"/>
            <a:ext cx="1239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Bab III</a:t>
            </a:r>
          </a:p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Standar Kurikulum</a:t>
            </a:r>
            <a:endParaRPr lang="id-ID" sz="14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6" name="Curved Connector 25"/>
          <p:cNvCxnSpPr>
            <a:stCxn id="17" idx="3"/>
            <a:endCxn id="19" idx="1"/>
          </p:cNvCxnSpPr>
          <p:nvPr/>
        </p:nvCxnSpPr>
        <p:spPr>
          <a:xfrm flipV="1">
            <a:off x="2627784" y="2006843"/>
            <a:ext cx="576064" cy="310360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69036" y="3699609"/>
            <a:ext cx="1239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Bab IV</a:t>
            </a:r>
          </a:p>
          <a:p>
            <a:pPr algn="ctr"/>
            <a:r>
              <a:rPr lang="id-ID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Formulir Standar Kurikulum</a:t>
            </a:r>
          </a:p>
          <a:p>
            <a:pPr algn="ctr"/>
            <a:endParaRPr lang="id-ID" sz="14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228184" y="3364543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28184" y="3436551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28184" y="3508559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28184" y="3580567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28184" y="4653136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28184" y="4725144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28184" y="4797152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28184" y="4869160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11960" y="3375576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11960" y="3447584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11960" y="3519592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211960" y="3591600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11960" y="4653136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11960" y="4725144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11960" y="4797152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211960" y="4869160"/>
            <a:ext cx="9361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672408" y="54452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indent="-92075"/>
            <a:r>
              <a:rPr lang="id-ID" sz="1400" b="1" smtClean="0">
                <a:solidFill>
                  <a:srgbClr val="002060"/>
                </a:solidFill>
                <a:latin typeface="Calibri" pitchFamily="34" charset="0"/>
              </a:rPr>
              <a:t>Berisi: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smtClean="0">
                <a:solidFill>
                  <a:srgbClr val="002060"/>
                </a:solidFill>
                <a:latin typeface="Calibri" pitchFamily="34" charset="0"/>
              </a:rPr>
              <a:t>Manual penetapan standar kurikulum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smtClean="0">
                <a:solidFill>
                  <a:srgbClr val="002060"/>
                </a:solidFill>
                <a:latin typeface="Calibri" pitchFamily="34" charset="0"/>
              </a:rPr>
              <a:t>Manual pelaksanaan standar kurikulum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smtClean="0">
                <a:solidFill>
                  <a:srgbClr val="002060"/>
                </a:solidFill>
                <a:latin typeface="Calibri" pitchFamily="34" charset="0"/>
              </a:rPr>
              <a:t>Manual pengendalian pelaksanaan standar kurikulum</a:t>
            </a:r>
          </a:p>
          <a:p>
            <a:pPr marL="92075" indent="-92075">
              <a:buFont typeface="Wingdings" pitchFamily="2" charset="2"/>
              <a:buChar char="§"/>
            </a:pPr>
            <a:r>
              <a:rPr lang="id-ID" sz="1400" b="1" smtClean="0">
                <a:solidFill>
                  <a:srgbClr val="002060"/>
                </a:solidFill>
                <a:latin typeface="Calibri" pitchFamily="34" charset="0"/>
              </a:rPr>
              <a:t>Manual peningkatan standar kurikulum</a:t>
            </a:r>
            <a:endParaRPr lang="id-ID" sz="1400" b="1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68" name="Curved Connector 67"/>
          <p:cNvCxnSpPr/>
          <p:nvPr/>
        </p:nvCxnSpPr>
        <p:spPr>
          <a:xfrm rot="5400000">
            <a:off x="3923928" y="4869160"/>
            <a:ext cx="720080" cy="576064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 animBg="1"/>
      <p:bldP spid="22" grpId="0"/>
      <p:bldP spid="23" grpId="0"/>
      <p:bldP spid="24" grpId="0"/>
      <p:bldP spid="28" grpId="0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3674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Mengembangkan SISTEM INFORMASI YANG LENGKAP DAN HANDAL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1743"/>
            <a:ext cx="7772400" cy="1835157"/>
          </a:xfrm>
        </p:spPr>
        <p:txBody>
          <a:bodyPr>
            <a:normAutofit fontScale="85000" lnSpcReduction="20000"/>
          </a:bodyPr>
          <a:lstStyle/>
          <a:p>
            <a:r>
              <a:rPr lang="id-ID" sz="5200" b="1" dirty="0" smtClean="0">
                <a:solidFill>
                  <a:srgbClr val="FF0000"/>
                </a:solidFill>
              </a:rPr>
              <a:t>Menyimpan  berbagai Dokumen di Perpustakaan Digital </a:t>
            </a:r>
          </a:p>
          <a:p>
            <a:r>
              <a:rPr lang="id-ID" sz="4400" dirty="0" smtClean="0">
                <a:solidFill>
                  <a:srgbClr val="0070C0"/>
                </a:solidFill>
              </a:rPr>
              <a:t>atau</a:t>
            </a:r>
            <a:endParaRPr lang="id-ID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552" t="6836" r="12784"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649" t="31250" r="11603" b="17968"/>
          <a:stretch>
            <a:fillRect/>
          </a:stretch>
        </p:blipFill>
        <p:spPr bwMode="auto">
          <a:xfrm>
            <a:off x="64749" y="714356"/>
            <a:ext cx="8949549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1801" b="8203"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020" r="226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134" r="2232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668" r="20388"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824" t="1953" r="15446"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275" t="1953" r="15995" b="4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/>
              <a:t>Digital Library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14353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id-ID" dirty="0" smtClean="0"/>
              <a:t>Digital Library atau perpustakaan digital adalah suatu perpustakaan yang menyimpan data baik itu buku (tulisan), gambar, suara </a:t>
            </a:r>
            <a:r>
              <a:rPr lang="id-ID" dirty="0" smtClean="0">
                <a:solidFill>
                  <a:srgbClr val="FF0000"/>
                </a:solidFill>
              </a:rPr>
              <a:t>dalam bentuk file elektronik </a:t>
            </a:r>
            <a:r>
              <a:rPr lang="id-ID" dirty="0" smtClean="0"/>
              <a:t>dan </a:t>
            </a:r>
            <a:r>
              <a:rPr lang="id-ID" dirty="0" smtClean="0">
                <a:solidFill>
                  <a:srgbClr val="FF0000"/>
                </a:solidFill>
              </a:rPr>
              <a:t>mendistribusikannya dengan menggunakan protocol elektronik melalui jaringan komputer.</a:t>
            </a:r>
          </a:p>
          <a:p>
            <a:pPr fontAlgn="base"/>
            <a:r>
              <a:rPr lang="id-ID" dirty="0" smtClean="0"/>
              <a:t>Istilah digital library sendiri mengandung pengertian sama dengan </a:t>
            </a:r>
            <a:r>
              <a:rPr lang="id-ID" dirty="0" smtClean="0">
                <a:solidFill>
                  <a:srgbClr val="FF0000"/>
                </a:solidFill>
              </a:rPr>
              <a:t>electronic library dan virtual library</a:t>
            </a:r>
            <a:r>
              <a:rPr lang="id-ID" dirty="0" smtClean="0"/>
              <a:t>. Sedangkan istilah yang sering digunakan dewasa ini adalah digital library. Bahkan di dalam suatu sistem web based learning atau virtual classroom (begitu </a:t>
            </a:r>
            <a:r>
              <a:rPr lang="id-ID" dirty="0" smtClean="0">
                <a:solidFill>
                  <a:srgbClr val="FF0000"/>
                </a:solidFill>
              </a:rPr>
              <a:t>banyak pihak menyebut sistem belajar melalui internet</a:t>
            </a:r>
            <a:r>
              <a:rPr lang="id-ID" dirty="0" smtClean="0"/>
              <a:t>), tentu saja ada yang disebut </a:t>
            </a:r>
            <a:r>
              <a:rPr lang="id-ID" dirty="0" smtClean="0">
                <a:solidFill>
                  <a:srgbClr val="FF0000"/>
                </a:solidFill>
              </a:rPr>
              <a:t>virtual library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530" r="1270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824" r="16544" b="6250"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-571504" y="5214950"/>
            <a:ext cx="1143008" cy="785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668" r="1983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006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Kahn</a:t>
            </a:r>
            <a:r>
              <a:rPr lang="en-US" dirty="0"/>
              <a:t>, R. E., &amp; Cerf, V. G. (1988). The Digital Library Project Volume I: The World of </a:t>
            </a:r>
            <a:r>
              <a:rPr lang="en-US" dirty="0" err="1"/>
              <a:t>Knowbots</a:t>
            </a:r>
            <a:r>
              <a:rPr lang="en-US" dirty="0"/>
              <a:t>, (DRAFT): An Open Architecture For a Digital Library System and a Plan For Its Development. Reston, VA: Corporation for National Research Initiatives.</a:t>
            </a:r>
          </a:p>
          <a:p>
            <a:r>
              <a:rPr lang="en-US" dirty="0">
                <a:hlinkClick r:id="rId2"/>
              </a:rPr>
              <a:t>http://scholar.lib.utk.edu/casado/TULIP.html</a:t>
            </a:r>
            <a:endParaRPr lang="en-US" dirty="0"/>
          </a:p>
          <a:p>
            <a:r>
              <a:rPr lang="en-US" dirty="0">
                <a:hlinkClick r:id="rId3"/>
              </a:rPr>
              <a:t>http://fairuse.stanford.edu/commentary_and_analysis/2003_11_hirtle.html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07.0628.2283/OLP/Repository/1.0/Disseminate/delos/2006_WP1_D142/content/pdf?version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00660"/>
          </a:xfrm>
        </p:spPr>
        <p:txBody>
          <a:bodyPr>
            <a:normAutofit/>
          </a:bodyPr>
          <a:lstStyle/>
          <a:p>
            <a:r>
              <a:rPr lang="id-ID" dirty="0" smtClean="0"/>
              <a:t>Gunawan J. (2014), Kebijakan Nasional Sistem Penjaminan Mutu Pendidikan Tinggi Berdasarkan Undang-Undang No. 12 Tahun 2012 Tentang Pendidikan Tinggi, Direktorat Jenderal Pendidikan Tinggi, Direktorat Pembelajaran dan Kemahasiswaan, Kementerian Pendidikan dan Kebudayaan Republik Indonesia.</a:t>
            </a:r>
          </a:p>
          <a:p>
            <a:endParaRPr lang="id-ID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id-ID" sz="8000" b="1" dirty="0" smtClean="0"/>
              <a:t>TERIMA KASIH</a:t>
            </a:r>
            <a:endParaRPr lang="id-ID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/>
              <a:t>Digital library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14353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id-ID" dirty="0" smtClean="0"/>
              <a:t>Perpustakaan digital atau digital library adalah </a:t>
            </a:r>
            <a:r>
              <a:rPr lang="id-ID" dirty="0" smtClean="0">
                <a:solidFill>
                  <a:srgbClr val="FF0000"/>
                </a:solidFill>
              </a:rPr>
              <a:t>gabungan ICT (Information and Communication Technology) dengan isi dan program yang dibutuhkan untuk mereproduksi dan mengembangkan layanan </a:t>
            </a:r>
            <a:r>
              <a:rPr lang="id-ID" dirty="0" smtClean="0"/>
              <a:t>yang biasa disediakan oleh perpustakaan konvensional yang berbasis kertas atau material lainnya.</a:t>
            </a:r>
          </a:p>
          <a:p>
            <a:pPr fontAlgn="base"/>
            <a:r>
              <a:rPr lang="id-ID" dirty="0" smtClean="0">
                <a:solidFill>
                  <a:srgbClr val="FF0000"/>
                </a:solidFill>
              </a:rPr>
              <a:t>Digital library mulai berkembang pesat sejak tahun 1990 diiringi dengan kemajuan teknologi jaringan komputer </a:t>
            </a:r>
            <a:r>
              <a:rPr lang="id-ID" dirty="0" smtClean="0"/>
              <a:t>yang memungkinkan pengaksesan informasi dari satu tempat ke tempat lain yang sangat jauh dalam waktu singkat.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Sejarah 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smtClean="0"/>
              <a:t>Sebelum </a:t>
            </a:r>
            <a:r>
              <a:rPr lang="id-ID" b="1" dirty="0"/>
              <a:t>tahun 1960</a:t>
            </a:r>
            <a:r>
              <a:rPr lang="id-ID" dirty="0"/>
              <a:t>: Perpustakaan Tradisional</a:t>
            </a:r>
          </a:p>
          <a:p>
            <a:r>
              <a:rPr lang="id-ID" b="1" dirty="0"/>
              <a:t>Pertengahan tahun 1960-1988</a:t>
            </a:r>
            <a:r>
              <a:rPr lang="id-ID" dirty="0"/>
              <a:t> : </a:t>
            </a:r>
            <a:r>
              <a:rPr lang="id-ID" dirty="0">
                <a:solidFill>
                  <a:srgbClr val="FF0000"/>
                </a:solidFill>
              </a:rPr>
              <a:t>perkembangan teknologi informasi dan jaringan yang dapat mengolah dokumen menjadi lebih mudah dan efisien dengan menggunakan perangkat lunak pengolah kata</a:t>
            </a:r>
            <a:r>
              <a:rPr lang="id-ID" dirty="0"/>
              <a:t>. Perpustakaan masih berkembang semi modern dengan menggunakan katalog indeks.</a:t>
            </a:r>
          </a:p>
          <a:p>
            <a:r>
              <a:rPr lang="id-ID" b="1" dirty="0"/>
              <a:t>Tahun 1990</a:t>
            </a:r>
            <a:r>
              <a:rPr lang="id-ID" dirty="0"/>
              <a:t> </a:t>
            </a:r>
            <a:r>
              <a:rPr lang="id-ID" dirty="0">
                <a:solidFill>
                  <a:srgbClr val="FF0000"/>
                </a:solidFill>
              </a:rPr>
              <a:t>: berkembang teknologi internet yang mampu mengakses informasi dengan cepat. </a:t>
            </a:r>
            <a:r>
              <a:rPr lang="id-ID" dirty="0"/>
              <a:t>Katalog mengalami metamorfosis</a:t>
            </a:r>
            <a:r>
              <a:rPr lang="id-ID" dirty="0">
                <a:solidFill>
                  <a:srgbClr val="FF0000"/>
                </a:solidFill>
              </a:rPr>
              <a:t> menjadi katalog elektronik yang lebih mudah dan lebih cepat dalam pencarian </a:t>
            </a:r>
            <a:r>
              <a:rPr lang="id-ID" dirty="0"/>
              <a:t>kembali koleksi yang disimpan di </a:t>
            </a:r>
            <a:r>
              <a:rPr lang="id-ID" dirty="0" smtClean="0"/>
              <a:t>perpustakaan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Sejarah Perpustakaan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lnSpcReduction="10000"/>
          </a:bodyPr>
          <a:lstStyle/>
          <a:p>
            <a:r>
              <a:rPr lang="id-ID" b="1" dirty="0" smtClean="0"/>
              <a:t>Tahun </a:t>
            </a:r>
            <a:r>
              <a:rPr lang="id-ID" b="1" dirty="0"/>
              <a:t>1991</a:t>
            </a:r>
            <a:r>
              <a:rPr lang="id-ID" dirty="0"/>
              <a:t> : Proyek TULIP (</a:t>
            </a:r>
            <a:r>
              <a:rPr lang="id-ID" i="1" dirty="0"/>
              <a:t>The University Licensing Project</a:t>
            </a:r>
            <a:r>
              <a:rPr lang="id-ID" dirty="0"/>
              <a:t>), kerjasama beberapa universitas di Amerika dengan perusahaan </a:t>
            </a:r>
            <a:r>
              <a:rPr lang="id-ID" i="1" dirty="0"/>
              <a:t>Elsevier Science</a:t>
            </a:r>
            <a:r>
              <a:rPr lang="id-ID" dirty="0"/>
              <a:t>, meneliti tentang </a:t>
            </a:r>
            <a:r>
              <a:rPr lang="id-ID" dirty="0">
                <a:solidFill>
                  <a:srgbClr val="FF0000"/>
                </a:solidFill>
              </a:rPr>
              <a:t>sistem pengumpulan dan penyimpanan data serta teknik pengaksesan perpustakaan digital</a:t>
            </a:r>
            <a:r>
              <a:rPr lang="id-ID" dirty="0"/>
              <a:t>.</a:t>
            </a:r>
          </a:p>
          <a:p>
            <a:r>
              <a:rPr lang="id-ID" b="1" dirty="0"/>
              <a:t>September 1995</a:t>
            </a:r>
            <a:r>
              <a:rPr lang="id-ID" dirty="0"/>
              <a:t> : Proyek NSF/ARPA/NASA merupakan lanjutan penelitian Proyek TULIP. </a:t>
            </a:r>
            <a:r>
              <a:rPr lang="id-ID" dirty="0">
                <a:solidFill>
                  <a:srgbClr val="FF0000"/>
                </a:solidFill>
              </a:rPr>
              <a:t>Istilah perpustakaan digital digunakan untuk pertama kali dalam bidang pendigitalan dokumen dan pembangunan sistem untuk dokumen digital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mbang\Downloads\Digital Library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99" y="642919"/>
            <a:ext cx="7965791" cy="561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/>
              <a:t>Proyek TULIP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143536"/>
          </a:xfrm>
        </p:spPr>
        <p:txBody>
          <a:bodyPr>
            <a:normAutofit/>
          </a:bodyPr>
          <a:lstStyle/>
          <a:p>
            <a:r>
              <a:rPr lang="id-ID" dirty="0" smtClean="0"/>
              <a:t>Terjadi </a:t>
            </a:r>
            <a:r>
              <a:rPr lang="id-ID" dirty="0"/>
              <a:t>tahun 1991. </a:t>
            </a:r>
            <a:r>
              <a:rPr lang="id-ID" dirty="0">
                <a:solidFill>
                  <a:srgbClr val="FF0000"/>
                </a:solidFill>
              </a:rPr>
              <a:t>Delapan universitas dengan system penggabungan bekerjasama melakukan penelitian berkaitan dengan digitalisasi data</a:t>
            </a:r>
            <a:r>
              <a:rPr lang="id-ID" dirty="0"/>
              <a:t>, dokumen, majalah dalam bidang materi ilmiah dengan tujuan utama bisnis yang bertema :</a:t>
            </a:r>
          </a:p>
          <a:p>
            <a:r>
              <a:rPr lang="id-ID" dirty="0">
                <a:solidFill>
                  <a:srgbClr val="FF0000"/>
                </a:solidFill>
              </a:rPr>
              <a:t>Sistem pengumpulan dan penyimpanan data</a:t>
            </a:r>
          </a:p>
          <a:p>
            <a:r>
              <a:rPr lang="id-ID" dirty="0"/>
              <a:t>Jenis data yang disimpan</a:t>
            </a:r>
          </a:p>
          <a:p>
            <a:r>
              <a:rPr lang="id-ID" dirty="0" smtClean="0"/>
              <a:t>Sistem </a:t>
            </a:r>
            <a:r>
              <a:rPr lang="id-ID" dirty="0"/>
              <a:t>penarikan biaya dari perpustakaan digital</a:t>
            </a:r>
          </a:p>
          <a:p>
            <a:r>
              <a:rPr lang="id-ID" dirty="0">
                <a:solidFill>
                  <a:srgbClr val="FF0000"/>
                </a:solidFill>
              </a:rPr>
              <a:t>Teknik pengaksesan ke perpustakaan digital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970</Words>
  <Application>Microsoft Office PowerPoint</Application>
  <PresentationFormat>On-screen Show (4:3)</PresentationFormat>
  <Paragraphs>261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Perpustakaan digital</vt:lpstr>
      <vt:lpstr>PowerPoint Presentation</vt:lpstr>
      <vt:lpstr>Digital Library (1)</vt:lpstr>
      <vt:lpstr>Digital library (2)</vt:lpstr>
      <vt:lpstr>Sejarah Perpustakaan Digital</vt:lpstr>
      <vt:lpstr>Sejarah Perpustakaan Digital</vt:lpstr>
      <vt:lpstr>PowerPoint Presentation</vt:lpstr>
      <vt:lpstr>Proyek TULIP</vt:lpstr>
      <vt:lpstr>Komponen Sistem Utama Perpustakaan Digital</vt:lpstr>
      <vt:lpstr>Komponen Sistem Utama Perpustakaan Digital</vt:lpstr>
      <vt:lpstr>PowerPoint Presentation</vt:lpstr>
      <vt:lpstr>Karakteristik Digital Library </vt:lpstr>
      <vt:lpstr>Masalah Perpustakaan Digital</vt:lpstr>
      <vt:lpstr>Masalah Perpustakaan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Mengembangkan SISTEM INFORMASI YANG LENGKAP DAN HANDAL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Referensi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Perpustakaan Digital</dc:title>
  <dc:creator>Bambang</dc:creator>
  <cp:lastModifiedBy>Retno</cp:lastModifiedBy>
  <cp:revision>39</cp:revision>
  <dcterms:created xsi:type="dcterms:W3CDTF">2015-03-21T00:05:49Z</dcterms:created>
  <dcterms:modified xsi:type="dcterms:W3CDTF">2015-03-31T01:24:54Z</dcterms:modified>
</cp:coreProperties>
</file>