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98" r:id="rId2"/>
    <p:sldId id="29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6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7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BD56E-E66B-4075-B6B3-961E135C31C5}" type="datetimeFigureOut">
              <a:rPr lang="id-ID" smtClean="0"/>
              <a:pPr/>
              <a:t>31/03/2015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7EB2D-3E0D-436A-A6C2-80D1258D755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011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FAEB-5590-43B5-A0C1-EC7AA9D8CB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DB73E-FA22-465A-B509-552A088B86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E98E5-5BF4-4237-8E77-F5DB277CED5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342A2-747E-4B6A-BB36-81DB6F296D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7FD88-E180-46EC-A6F2-2070EC8581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911EB-55DA-4572-9D7B-67895EF627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B62CB-C80C-416D-B2CD-B268CB5564E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E61DA-8A53-4F5E-996D-21007543E8D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3B6A2-C97A-46E6-BC62-A30D31C154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A9427-43CB-4C40-904B-7EFD284ADCA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9C61A-0694-4638-BB41-3A3837EA613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6210-8DA8-4084-896A-3E2554DCAB4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77B512-F894-4495-A4E4-274AADA7291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layanandjatmiko@yahoo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id-ID" dirty="0" smtClean="0"/>
              <a:t>APTISI Wilayah V DIY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  </a:t>
            </a:r>
            <a:r>
              <a:rPr lang="id-ID" sz="4000" dirty="0" smtClean="0">
                <a:solidFill>
                  <a:srgbClr val="FF0000"/>
                </a:solidFill>
              </a:rPr>
              <a:t>Workshop Konsep &amp; Aplikasi SPMI Berbasis Teknologi Informasi dalam Rangka Audit Eksternal (AIPT, LAM dan ISO)</a:t>
            </a:r>
          </a:p>
          <a:p>
            <a:pPr algn="ctr">
              <a:buNone/>
            </a:pPr>
            <a:endParaRPr lang="id-ID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d-ID" dirty="0" smtClean="0">
                <a:solidFill>
                  <a:srgbClr val="0070C0"/>
                </a:solidFill>
              </a:rPr>
              <a:t>Yogyakarta, 25-26 Maret 2015</a:t>
            </a:r>
            <a:endParaRPr lang="id-ID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25198"/>
                </a:solidFill>
                <a:latin typeface="Showcard Gothic" pitchFamily="82" charset="0"/>
              </a:rPr>
              <a:t>CONTOH KEBIJAKAN MUTU</a:t>
            </a:r>
            <a:endParaRPr lang="en-US" sz="40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l="29688" t="28666" r="25000" b="14000"/>
          <a:stretch>
            <a:fillRect/>
          </a:stretch>
        </p:blipFill>
        <p:spPr bwMode="auto">
          <a:xfrm>
            <a:off x="1676400" y="1709245"/>
            <a:ext cx="6019800" cy="446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25198"/>
                </a:solidFill>
                <a:latin typeface="Showcard Gothic" pitchFamily="82" charset="0"/>
              </a:rPr>
              <a:t>CONTOH SASARAN MUTU</a:t>
            </a:r>
            <a:endParaRPr lang="en-US" sz="40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l="24219" t="34000" r="18750" b="11333"/>
          <a:stretch>
            <a:fillRect/>
          </a:stretch>
        </p:blipFill>
        <p:spPr bwMode="auto">
          <a:xfrm>
            <a:off x="486937" y="1524000"/>
            <a:ext cx="82760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93812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PERINGKAT DOKUMEN ISO 9000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9515" name="Rectangle 11"/>
          <p:cNvSpPr>
            <a:spLocks noChangeArrowheads="1"/>
          </p:cNvSpPr>
          <p:nvPr/>
        </p:nvSpPr>
        <p:spPr bwMode="auto">
          <a:xfrm>
            <a:off x="3635375" y="908050"/>
            <a:ext cx="2105025" cy="398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id-ID" sz="2000" b="1">
                <a:solidFill>
                  <a:srgbClr val="FF3300"/>
                </a:solidFill>
              </a:rPr>
              <a:t>MANUAL MUTU</a:t>
            </a:r>
            <a:endParaRPr lang="en-US" sz="2000" b="1">
              <a:solidFill>
                <a:srgbClr val="FF3300"/>
              </a:solidFill>
            </a:endParaRPr>
          </a:p>
        </p:txBody>
      </p:sp>
      <p:sp>
        <p:nvSpPr>
          <p:cNvPr id="789516" name="Rectangle 12"/>
          <p:cNvSpPr>
            <a:spLocks noChangeArrowheads="1"/>
          </p:cNvSpPr>
          <p:nvPr/>
        </p:nvSpPr>
        <p:spPr bwMode="auto">
          <a:xfrm>
            <a:off x="3851275" y="2349500"/>
            <a:ext cx="2963863" cy="3968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id-ID" sz="2000" b="1">
                <a:solidFill>
                  <a:srgbClr val="FF3300"/>
                </a:solidFill>
              </a:rPr>
              <a:t>PROSEDUR</a:t>
            </a:r>
            <a:endParaRPr lang="en-US" sz="2000" b="1">
              <a:solidFill>
                <a:srgbClr val="FF3300"/>
              </a:solidFill>
            </a:endParaRPr>
          </a:p>
        </p:txBody>
      </p:sp>
      <p:sp>
        <p:nvSpPr>
          <p:cNvPr id="789517" name="Rectangle 13"/>
          <p:cNvSpPr>
            <a:spLocks noChangeArrowheads="1"/>
          </p:cNvSpPr>
          <p:nvPr/>
        </p:nvSpPr>
        <p:spPr bwMode="auto">
          <a:xfrm>
            <a:off x="3924300" y="3716338"/>
            <a:ext cx="2924175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id-ID" sz="1600" b="1">
                <a:solidFill>
                  <a:srgbClr val="FF3300"/>
                </a:solidFill>
              </a:rPr>
              <a:t>INSTRUKSI KERJA</a:t>
            </a:r>
            <a:endParaRPr lang="en-US" sz="1600" b="1">
              <a:solidFill>
                <a:srgbClr val="FF3300"/>
              </a:solidFill>
            </a:endParaRPr>
          </a:p>
        </p:txBody>
      </p:sp>
      <p:sp>
        <p:nvSpPr>
          <p:cNvPr id="789518" name="Rectangle 14"/>
          <p:cNvSpPr>
            <a:spLocks noChangeArrowheads="1"/>
          </p:cNvSpPr>
          <p:nvPr/>
        </p:nvSpPr>
        <p:spPr bwMode="auto">
          <a:xfrm>
            <a:off x="3924300" y="5229225"/>
            <a:ext cx="3057525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id-ID" sz="1600" b="1">
                <a:solidFill>
                  <a:srgbClr val="FF3300"/>
                </a:solidFill>
              </a:rPr>
              <a:t>FORMULIR</a:t>
            </a:r>
            <a:endParaRPr lang="en-US" sz="1600" b="1">
              <a:solidFill>
                <a:srgbClr val="FF3300"/>
              </a:solidFill>
            </a:endParaRPr>
          </a:p>
        </p:txBody>
      </p:sp>
      <p:sp>
        <p:nvSpPr>
          <p:cNvPr id="789519" name="Rectangle 15"/>
          <p:cNvSpPr>
            <a:spLocks noChangeArrowheads="1"/>
          </p:cNvSpPr>
          <p:nvPr/>
        </p:nvSpPr>
        <p:spPr bwMode="auto">
          <a:xfrm>
            <a:off x="2909888" y="1341438"/>
            <a:ext cx="5916612" cy="885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en-US" sz="1600" b="1">
                <a:latin typeface="Rockwell Extra Bold" pitchFamily="18" charset="0"/>
              </a:rPr>
              <a:t>Dokumen pokok </a:t>
            </a:r>
            <a:r>
              <a:rPr lang="id-ID" sz="1600" b="1">
                <a:latin typeface="Rockwell Extra Bold" pitchFamily="18" charset="0"/>
              </a:rPr>
              <a:t>Perguruan Tinggi </a:t>
            </a:r>
            <a:r>
              <a:rPr lang="en-US" sz="1600" b="1">
                <a:latin typeface="Rockwell Extra Bold" pitchFamily="18" charset="0"/>
              </a:rPr>
              <a:t>yang berisi VISI &amp; MISI, profil, kebijakan mutu, sasaran mutu, tujuan mutu dan berisi Persyaratan Standar Sistem Mutu ISO 9001.</a:t>
            </a:r>
          </a:p>
        </p:txBody>
      </p:sp>
      <p:sp>
        <p:nvSpPr>
          <p:cNvPr id="789520" name="Rectangle 16"/>
          <p:cNvSpPr>
            <a:spLocks noChangeArrowheads="1"/>
          </p:cNvSpPr>
          <p:nvPr/>
        </p:nvSpPr>
        <p:spPr bwMode="auto">
          <a:xfrm>
            <a:off x="3348038" y="2781300"/>
            <a:ext cx="5451475" cy="747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692150" lvl="1" indent="-347663">
              <a:lnSpc>
                <a:spcPct val="90000"/>
              </a:lnSpc>
            </a:pPr>
            <a:r>
              <a:rPr lang="en-US" b="1">
                <a:solidFill>
                  <a:srgbClr val="008000"/>
                </a:solidFill>
              </a:rPr>
              <a:t>Menggambarkan aktifitas pada fungsi tertentu</a:t>
            </a:r>
            <a:r>
              <a:rPr lang="id-ID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008000"/>
                </a:solidFill>
              </a:rPr>
              <a:t>(proses) untuk mengimplementasikan elemen sistem mutu</a:t>
            </a:r>
          </a:p>
        </p:txBody>
      </p:sp>
      <p:sp>
        <p:nvSpPr>
          <p:cNvPr id="789521" name="Rectangle 17"/>
          <p:cNvSpPr>
            <a:spLocks noChangeArrowheads="1"/>
          </p:cNvSpPr>
          <p:nvPr/>
        </p:nvSpPr>
        <p:spPr bwMode="auto">
          <a:xfrm>
            <a:off x="3708400" y="4076700"/>
            <a:ext cx="5051425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 eaLnBrk="0" hangingPunct="0"/>
            <a:r>
              <a:rPr lang="en-US" sz="1600">
                <a:latin typeface="Rockwell Extra Bold" pitchFamily="18" charset="0"/>
              </a:rPr>
              <a:t>Penjelasan lebih rinci cara melakukan tiap pekerjaan dan urutan pekerjaan sehingga tiap personal dapat bekerja dengan jelas dan fokus.</a:t>
            </a:r>
            <a:endParaRPr lang="en-US" sz="1400">
              <a:latin typeface="Rockwell Extra Bold" pitchFamily="18" charset="0"/>
            </a:endParaRPr>
          </a:p>
        </p:txBody>
      </p:sp>
      <p:sp>
        <p:nvSpPr>
          <p:cNvPr id="789522" name="Rectangle 18"/>
          <p:cNvSpPr>
            <a:spLocks noChangeArrowheads="1"/>
          </p:cNvSpPr>
          <p:nvPr/>
        </p:nvSpPr>
        <p:spPr bwMode="auto">
          <a:xfrm>
            <a:off x="3779838" y="5589588"/>
            <a:ext cx="50514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 eaLnBrk="0" hangingPunct="0"/>
            <a:r>
              <a:rPr lang="en-US" sz="1600">
                <a:latin typeface="Rockwell Extra Bold" pitchFamily="18" charset="0"/>
              </a:rPr>
              <a:t>Formulir sebagai bukti implementasi ISO 9001 dan selalu diisi setiap habis sebuah kegiatan atau aktifitas.</a:t>
            </a:r>
          </a:p>
          <a:p>
            <a:pPr algn="just" eaLnBrk="0" hangingPunct="0"/>
            <a:r>
              <a:rPr lang="en-US" sz="1400">
                <a:latin typeface="Arial Narrow" pitchFamily="34" charset="0"/>
              </a:rPr>
              <a:t>.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0" y="981075"/>
            <a:ext cx="3563938" cy="4868863"/>
          </a:xfrm>
          <a:prstGeom prst="triangle">
            <a:avLst>
              <a:gd name="adj" fmla="val 49551"/>
            </a:avLst>
          </a:prstGeom>
          <a:solidFill>
            <a:schemeClr val="hlink"/>
          </a:solidFill>
          <a:ln w="12699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043608" y="1412776"/>
            <a:ext cx="1430337" cy="101309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MANUAL</a:t>
            </a:r>
          </a:p>
          <a:p>
            <a:pPr algn="ctr" eaLnBrk="0" hangingPunct="0"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MUTU</a:t>
            </a:r>
          </a:p>
          <a:p>
            <a:pPr algn="ctr" eaLnBrk="0" hangingPunct="0"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(MM)</a:t>
            </a:r>
            <a:endParaRPr lang="en-US" sz="2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987910" y="2795687"/>
            <a:ext cx="1639874" cy="705321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PROSEDUR</a:t>
            </a:r>
          </a:p>
          <a:p>
            <a:pPr eaLnBrk="0" hangingPunct="0"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MUTU (PM)</a:t>
            </a:r>
            <a:endParaRPr lang="en-US" sz="2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83568" y="4005064"/>
            <a:ext cx="2221764" cy="6437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INSTRUKSI KERJA</a:t>
            </a:r>
          </a:p>
          <a:p>
            <a:pPr algn="ctr" eaLnBrk="0" hangingPunct="0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( IK )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51520" y="5085184"/>
            <a:ext cx="3119445" cy="6437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FORMULIR,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LAMPIRAN REKAMAN DLL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187450" y="2636838"/>
            <a:ext cx="11525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5650" y="3716338"/>
            <a:ext cx="20161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3850" y="4868863"/>
            <a:ext cx="28797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6" grpId="0" autoUpdateAnimBg="0"/>
      <p:bldP spid="789515" grpId="0" autoUpdateAnimBg="0"/>
      <p:bldP spid="789516" grpId="0" autoUpdateAnimBg="0"/>
      <p:bldP spid="789517" grpId="0" autoUpdateAnimBg="0"/>
      <p:bldP spid="789518" grpId="0" autoUpdateAnimBg="0"/>
      <p:bldP spid="789519" grpId="0" autoUpdateAnimBg="0"/>
      <p:bldP spid="789520" grpId="0" autoUpdateAnimBg="0"/>
      <p:bldP spid="789521" grpId="0" autoUpdateAnimBg="0"/>
      <p:bldP spid="789522" grpId="0" autoUpdateAnimBg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PROSEDUR WAJIB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Clr>
                <a:srgbClr val="0070C0"/>
              </a:buClr>
              <a:buSzPct val="130000"/>
              <a:buFont typeface="+mj-lt"/>
              <a:buAutoNum type="arabicPeriod"/>
            </a:pPr>
            <a:r>
              <a:rPr lang="en-US" sz="2800" b="1" dirty="0" err="1" smtClean="0"/>
              <a:t>Prosedur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Pengendalian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Dokuman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maksudkan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dipersyaratkan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agar :</a:t>
            </a:r>
          </a:p>
          <a:p>
            <a:pPr lvl="2"/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terbaru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kadaluarsa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PROSEDUR WAJIB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rgbClr val="002060"/>
              </a:buClr>
              <a:buSzPct val="130000"/>
              <a:buFont typeface="+mj-lt"/>
              <a:buAutoNum type="arabicPeriod" startAt="2"/>
            </a:pP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Pengendalian</a:t>
            </a:r>
            <a:r>
              <a:rPr lang="en-US" b="1" dirty="0" smtClean="0"/>
              <a:t> Record/</a:t>
            </a:r>
            <a:r>
              <a:rPr lang="en-US" b="1" dirty="0" err="1" smtClean="0"/>
              <a:t>Rekaman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Record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record/</a:t>
            </a:r>
            <a:r>
              <a:rPr lang="en-US" dirty="0" err="1" smtClean="0"/>
              <a:t>rekaman</a:t>
            </a:r>
            <a:r>
              <a:rPr lang="en-US" dirty="0" smtClean="0"/>
              <a:t>/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system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PROSEDUR WAJIB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Clr>
                <a:srgbClr val="002060"/>
              </a:buClr>
              <a:buSzPct val="130000"/>
              <a:buFont typeface="+mj-lt"/>
              <a:buAutoNum type="arabicPeriod" startAt="3"/>
            </a:pPr>
            <a:r>
              <a:rPr lang="en-US" b="1" dirty="0" err="1" smtClean="0"/>
              <a:t>Prosedur</a:t>
            </a:r>
            <a:r>
              <a:rPr lang="en-US" b="1" dirty="0" smtClean="0"/>
              <a:t> Internal Quality Audit</a:t>
            </a:r>
            <a:endParaRPr lang="en-US" dirty="0" smtClean="0"/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Internal Quality Audit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perlukan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memverifikasi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audit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2"/>
            <a:r>
              <a:rPr lang="en-US" dirty="0" smtClean="0"/>
              <a:t>Auditor :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memverifikasi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system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Auditee</a:t>
            </a:r>
            <a:r>
              <a:rPr lang="en-US" dirty="0" smtClean="0"/>
              <a:t> 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diaudit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area yang </a:t>
            </a:r>
            <a:r>
              <a:rPr lang="en-US" dirty="0" err="1" smtClean="0"/>
              <a:t>diaudit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system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yangn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PROSEDUR WAJIB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pPr marL="514350" lvl="0" indent="-514350">
              <a:buClr>
                <a:srgbClr val="002060"/>
              </a:buClr>
              <a:buSzPct val="130000"/>
              <a:buFont typeface="+mj-lt"/>
              <a:buAutoNum type="arabicPeriod" startAt="4"/>
            </a:pPr>
            <a:r>
              <a:rPr lang="en-US" sz="3600" b="1" dirty="0" err="1" smtClean="0"/>
              <a:t>Prosedur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Pengendalian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Sesuaian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Pengendalian</a:t>
            </a:r>
            <a:r>
              <a:rPr lang="en-US" sz="3600" dirty="0" smtClean="0"/>
              <a:t> </a:t>
            </a:r>
            <a:r>
              <a:rPr lang="en-US" sz="3600" dirty="0" err="1" smtClean="0"/>
              <a:t>Ketidak</a:t>
            </a:r>
            <a:r>
              <a:rPr lang="en-US" sz="3600" dirty="0" smtClean="0"/>
              <a:t> </a:t>
            </a:r>
            <a:r>
              <a:rPr lang="en-US" sz="3600" dirty="0" err="1" smtClean="0"/>
              <a:t>Sesuaian</a:t>
            </a:r>
            <a:r>
              <a:rPr lang="en-US" sz="3600" dirty="0" smtClean="0"/>
              <a:t> </a:t>
            </a:r>
            <a:r>
              <a:rPr lang="en-US" sz="3600" dirty="0" err="1" smtClean="0"/>
              <a:t>dimaksudkan</a:t>
            </a:r>
            <a:r>
              <a:rPr lang="en-US" sz="3600" dirty="0" smtClean="0"/>
              <a:t> </a:t>
            </a:r>
            <a:r>
              <a:rPr lang="en-US" sz="3600" dirty="0" err="1" smtClean="0"/>
              <a:t>guna</a:t>
            </a:r>
            <a:r>
              <a:rPr lang="en-US" sz="3600" dirty="0" smtClean="0"/>
              <a:t> </a:t>
            </a:r>
            <a:r>
              <a:rPr lang="en-US" sz="3600" dirty="0" err="1" smtClean="0"/>
              <a:t>mengatur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menjamin</a:t>
            </a:r>
            <a:r>
              <a:rPr lang="en-US" sz="3600" dirty="0" smtClean="0"/>
              <a:t> </a:t>
            </a:r>
            <a:r>
              <a:rPr lang="en-US" sz="3600" dirty="0" err="1" smtClean="0"/>
              <a:t>ketidak</a:t>
            </a:r>
            <a:r>
              <a:rPr lang="en-US" sz="3600" dirty="0" smtClean="0"/>
              <a:t> </a:t>
            </a:r>
            <a:r>
              <a:rPr lang="en-US" sz="3600" dirty="0" err="1" smtClean="0"/>
              <a:t>sesuaian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persyaratan</a:t>
            </a:r>
            <a:r>
              <a:rPr lang="en-US" sz="3600" dirty="0" smtClean="0"/>
              <a:t> </a:t>
            </a:r>
            <a:r>
              <a:rPr lang="en-US" sz="3600" dirty="0" err="1" smtClean="0"/>
              <a:t>teridentifikasi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PROSEDUR WAJIB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/>
          <a:lstStyle/>
          <a:p>
            <a:pPr marL="514350" lvl="0" indent="-514350">
              <a:buClr>
                <a:srgbClr val="002060"/>
              </a:buClr>
              <a:buSzPct val="130000"/>
              <a:buFont typeface="+mj-lt"/>
              <a:buAutoNum type="arabicPeriod" startAt="5"/>
            </a:pP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Perbaikan</a:t>
            </a:r>
            <a:r>
              <a:rPr lang="en-US" b="1" dirty="0" smtClean="0"/>
              <a:t>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mamastikan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sesuaian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terulang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sesuaian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PROSEDUR WAJIB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rgbClr val="002060"/>
              </a:buClr>
              <a:buSzPct val="130000"/>
              <a:buFont typeface="+mj-lt"/>
              <a:buAutoNum type="arabicPeriod" startAt="6"/>
            </a:pP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Pencegahan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sesuaian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700808"/>
            <a:ext cx="34290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25198"/>
                </a:solidFill>
                <a:latin typeface="Britannic Bold" pitchFamily="34" charset="0"/>
              </a:rPr>
              <a:t>AUDIT</a:t>
            </a:r>
            <a:br>
              <a:rPr lang="en-US" sz="4400" dirty="0" smtClean="0">
                <a:solidFill>
                  <a:srgbClr val="025198"/>
                </a:solidFill>
                <a:latin typeface="Britannic Bold" pitchFamily="34" charset="0"/>
              </a:rPr>
            </a:br>
            <a:r>
              <a:rPr lang="en-US" sz="4400" dirty="0" smtClean="0">
                <a:solidFill>
                  <a:srgbClr val="025198"/>
                </a:solidFill>
                <a:latin typeface="Britannic Bold" pitchFamily="34" charset="0"/>
              </a:rPr>
              <a:t>MUTU</a:t>
            </a:r>
            <a:br>
              <a:rPr lang="en-US" sz="4400" dirty="0" smtClean="0">
                <a:solidFill>
                  <a:srgbClr val="025198"/>
                </a:solidFill>
                <a:latin typeface="Britannic Bold" pitchFamily="34" charset="0"/>
              </a:rPr>
            </a:br>
            <a:r>
              <a:rPr lang="en-US" sz="4400" dirty="0" smtClean="0">
                <a:solidFill>
                  <a:srgbClr val="025198"/>
                </a:solidFill>
                <a:latin typeface="Britannic Bold" pitchFamily="34" charset="0"/>
              </a:rPr>
              <a:t>INTERNAL</a:t>
            </a:r>
            <a:endParaRPr lang="en-US" sz="4400" dirty="0">
              <a:solidFill>
                <a:srgbClr val="025198"/>
              </a:solidFill>
              <a:latin typeface="Britannic Bold" pitchFamily="34" charset="0"/>
            </a:endParaRPr>
          </a:p>
        </p:txBody>
      </p:sp>
      <p:pic>
        <p:nvPicPr>
          <p:cNvPr id="5" name="Picture Placeholder 4" descr="internal-audit-function-63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414" b="12414"/>
          <a:stretch>
            <a:fillRect/>
          </a:stretch>
        </p:blipFill>
        <p:spPr>
          <a:xfrm>
            <a:off x="1187624" y="1556792"/>
            <a:ext cx="4131700" cy="30987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482" name="Picture 2" descr="http://2.bp.blogspot.com/-HPzNz4YrAtw/TfBruM-HIAI/AAAAAAAAAPI/Eg01ikYEmfE/s1600/motivation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34" y="-24"/>
            <a:ext cx="9203367" cy="6858024"/>
          </a:xfrm>
          <a:prstGeom prst="rect">
            <a:avLst/>
          </a:prstGeom>
          <a:noFill/>
        </p:spPr>
      </p:pic>
      <p:pic>
        <p:nvPicPr>
          <p:cNvPr id="5" name="Picture 2" descr="http://www.alliedautomotive.com/Portals/157413/images/ISO-9001-2008-Certifi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9134" y="2786058"/>
            <a:ext cx="1090584" cy="857256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596" y="642919"/>
            <a:ext cx="5643602" cy="214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id-ID" sz="4000" dirty="0" smtClean="0"/>
              <a:t>STRATEGI MENDAPATKAN SERTIFIKASI</a:t>
            </a:r>
          </a:p>
          <a:p>
            <a:pPr lvl="0" algn="ctr">
              <a:spcBef>
                <a:spcPct val="0"/>
              </a:spcBef>
            </a:pPr>
            <a:r>
              <a:rPr lang="id-ID" sz="4000" dirty="0" smtClean="0"/>
              <a:t>ISO 9001:2008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5500702"/>
            <a:ext cx="2329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b="1" dirty="0" smtClean="0"/>
              <a:t>Oleh : </a:t>
            </a:r>
          </a:p>
          <a:p>
            <a:pPr algn="ctr"/>
            <a:r>
              <a:rPr lang="id-ID" sz="2400" b="1" dirty="0" smtClean="0"/>
              <a:t>M Budi Djatmiko</a:t>
            </a:r>
            <a:endParaRPr lang="id-ID" sz="2400" b="1" dirty="0"/>
          </a:p>
        </p:txBody>
      </p:sp>
      <p:grpSp>
        <p:nvGrpSpPr>
          <p:cNvPr id="4" name="Group 270"/>
          <p:cNvGrpSpPr>
            <a:grpSpLocks/>
          </p:cNvGrpSpPr>
          <p:nvPr/>
        </p:nvGrpSpPr>
        <p:grpSpPr bwMode="auto">
          <a:xfrm>
            <a:off x="7786710" y="4214818"/>
            <a:ext cx="1214414" cy="1000132"/>
            <a:chOff x="3379" y="1026"/>
            <a:chExt cx="709" cy="660"/>
          </a:xfrm>
        </p:grpSpPr>
        <p:grpSp>
          <p:nvGrpSpPr>
            <p:cNvPr id="8" name="Group 264"/>
            <p:cNvGrpSpPr>
              <a:grpSpLocks/>
            </p:cNvGrpSpPr>
            <p:nvPr/>
          </p:nvGrpSpPr>
          <p:grpSpPr bwMode="auto">
            <a:xfrm>
              <a:off x="3379" y="1026"/>
              <a:ext cx="709" cy="455"/>
              <a:chOff x="3243" y="845"/>
              <a:chExt cx="709" cy="455"/>
            </a:xfrm>
          </p:grpSpPr>
          <p:grpSp>
            <p:nvGrpSpPr>
              <p:cNvPr id="9" name="Group 205"/>
              <p:cNvGrpSpPr>
                <a:grpSpLocks/>
              </p:cNvGrpSpPr>
              <p:nvPr/>
            </p:nvGrpSpPr>
            <p:grpSpPr bwMode="auto">
              <a:xfrm>
                <a:off x="3243" y="890"/>
                <a:ext cx="709" cy="410"/>
                <a:chOff x="885" y="698"/>
                <a:chExt cx="3990" cy="2376"/>
              </a:xfrm>
            </p:grpSpPr>
            <p:sp>
              <p:nvSpPr>
                <p:cNvPr id="13" name="Freeform 206"/>
                <p:cNvSpPr>
                  <a:spLocks/>
                </p:cNvSpPr>
                <p:nvPr/>
              </p:nvSpPr>
              <p:spPr bwMode="auto">
                <a:xfrm>
                  <a:off x="885" y="698"/>
                  <a:ext cx="3990" cy="2260"/>
                </a:xfrm>
                <a:custGeom>
                  <a:avLst/>
                  <a:gdLst/>
                  <a:ahLst/>
                  <a:cxnLst>
                    <a:cxn ang="0">
                      <a:pos x="1178" y="2379"/>
                    </a:cxn>
                    <a:cxn ang="0">
                      <a:pos x="1336" y="2347"/>
                    </a:cxn>
                    <a:cxn ang="0">
                      <a:pos x="1484" y="2292"/>
                    </a:cxn>
                    <a:cxn ang="0">
                      <a:pos x="1622" y="2213"/>
                    </a:cxn>
                    <a:cxn ang="0">
                      <a:pos x="1747" y="2113"/>
                    </a:cxn>
                    <a:cxn ang="0">
                      <a:pos x="1859" y="1994"/>
                    </a:cxn>
                    <a:cxn ang="0">
                      <a:pos x="1953" y="1860"/>
                    </a:cxn>
                    <a:cxn ang="0">
                      <a:pos x="2030" y="1710"/>
                    </a:cxn>
                    <a:cxn ang="0">
                      <a:pos x="2088" y="1548"/>
                    </a:cxn>
                    <a:cxn ang="0">
                      <a:pos x="2124" y="1376"/>
                    </a:cxn>
                    <a:cxn ang="0">
                      <a:pos x="2136" y="1194"/>
                    </a:cxn>
                    <a:cxn ang="0">
                      <a:pos x="2124" y="1012"/>
                    </a:cxn>
                    <a:cxn ang="0">
                      <a:pos x="2088" y="838"/>
                    </a:cxn>
                    <a:cxn ang="0">
                      <a:pos x="2030" y="676"/>
                    </a:cxn>
                    <a:cxn ang="0">
                      <a:pos x="1953" y="526"/>
                    </a:cxn>
                    <a:cxn ang="0">
                      <a:pos x="1859" y="391"/>
                    </a:cxn>
                    <a:cxn ang="0">
                      <a:pos x="1747" y="273"/>
                    </a:cxn>
                    <a:cxn ang="0">
                      <a:pos x="1622" y="173"/>
                    </a:cxn>
                    <a:cxn ang="0">
                      <a:pos x="1484" y="93"/>
                    </a:cxn>
                    <a:cxn ang="0">
                      <a:pos x="1336" y="38"/>
                    </a:cxn>
                    <a:cxn ang="0">
                      <a:pos x="1178" y="6"/>
                    </a:cxn>
                    <a:cxn ang="0">
                      <a:pos x="1014" y="1"/>
                    </a:cxn>
                    <a:cxn ang="0">
                      <a:pos x="853" y="25"/>
                    </a:cxn>
                    <a:cxn ang="0">
                      <a:pos x="701" y="73"/>
                    </a:cxn>
                    <a:cxn ang="0">
                      <a:pos x="559" y="144"/>
                    </a:cxn>
                    <a:cxn ang="0">
                      <a:pos x="429" y="237"/>
                    </a:cxn>
                    <a:cxn ang="0">
                      <a:pos x="314" y="349"/>
                    </a:cxn>
                    <a:cxn ang="0">
                      <a:pos x="212" y="479"/>
                    </a:cxn>
                    <a:cxn ang="0">
                      <a:pos x="129" y="625"/>
                    </a:cxn>
                    <a:cxn ang="0">
                      <a:pos x="65" y="783"/>
                    </a:cxn>
                    <a:cxn ang="0">
                      <a:pos x="22" y="953"/>
                    </a:cxn>
                    <a:cxn ang="0">
                      <a:pos x="1" y="1132"/>
                    </a:cxn>
                    <a:cxn ang="0">
                      <a:pos x="6" y="1315"/>
                    </a:cxn>
                    <a:cxn ang="0">
                      <a:pos x="34" y="1491"/>
                    </a:cxn>
                    <a:cxn ang="0">
                      <a:pos x="84" y="1657"/>
                    </a:cxn>
                    <a:cxn ang="0">
                      <a:pos x="155" y="1811"/>
                    </a:cxn>
                    <a:cxn ang="0">
                      <a:pos x="244" y="1951"/>
                    </a:cxn>
                    <a:cxn ang="0">
                      <a:pos x="350" y="2075"/>
                    </a:cxn>
                    <a:cxn ang="0">
                      <a:pos x="471" y="2181"/>
                    </a:cxn>
                    <a:cxn ang="0">
                      <a:pos x="606" y="2267"/>
                    </a:cxn>
                    <a:cxn ang="0">
                      <a:pos x="751" y="2331"/>
                    </a:cxn>
                    <a:cxn ang="0">
                      <a:pos x="906" y="2371"/>
                    </a:cxn>
                    <a:cxn ang="0">
                      <a:pos x="1069" y="2385"/>
                    </a:cxn>
                  </a:cxnLst>
                  <a:rect l="0" t="0" r="r" b="b"/>
                  <a:pathLst>
                    <a:path w="2136" h="2385">
                      <a:moveTo>
                        <a:pt x="1069" y="2385"/>
                      </a:moveTo>
                      <a:lnTo>
                        <a:pt x="1124" y="2384"/>
                      </a:lnTo>
                      <a:lnTo>
                        <a:pt x="1178" y="2379"/>
                      </a:lnTo>
                      <a:lnTo>
                        <a:pt x="1232" y="2371"/>
                      </a:lnTo>
                      <a:lnTo>
                        <a:pt x="1284" y="2360"/>
                      </a:lnTo>
                      <a:lnTo>
                        <a:pt x="1336" y="2347"/>
                      </a:lnTo>
                      <a:lnTo>
                        <a:pt x="1386" y="2331"/>
                      </a:lnTo>
                      <a:lnTo>
                        <a:pt x="1436" y="2312"/>
                      </a:lnTo>
                      <a:lnTo>
                        <a:pt x="1484" y="2292"/>
                      </a:lnTo>
                      <a:lnTo>
                        <a:pt x="1532" y="2267"/>
                      </a:lnTo>
                      <a:lnTo>
                        <a:pt x="1578" y="2241"/>
                      </a:lnTo>
                      <a:lnTo>
                        <a:pt x="1622" y="2213"/>
                      </a:lnTo>
                      <a:lnTo>
                        <a:pt x="1666" y="2181"/>
                      </a:lnTo>
                      <a:lnTo>
                        <a:pt x="1708" y="2148"/>
                      </a:lnTo>
                      <a:lnTo>
                        <a:pt x="1747" y="2113"/>
                      </a:lnTo>
                      <a:lnTo>
                        <a:pt x="1786" y="2075"/>
                      </a:lnTo>
                      <a:lnTo>
                        <a:pt x="1823" y="2036"/>
                      </a:lnTo>
                      <a:lnTo>
                        <a:pt x="1859" y="1994"/>
                      </a:lnTo>
                      <a:lnTo>
                        <a:pt x="1893" y="1951"/>
                      </a:lnTo>
                      <a:lnTo>
                        <a:pt x="1924" y="1907"/>
                      </a:lnTo>
                      <a:lnTo>
                        <a:pt x="1953" y="1860"/>
                      </a:lnTo>
                      <a:lnTo>
                        <a:pt x="1982" y="1811"/>
                      </a:lnTo>
                      <a:lnTo>
                        <a:pt x="2007" y="1762"/>
                      </a:lnTo>
                      <a:lnTo>
                        <a:pt x="2030" y="1710"/>
                      </a:lnTo>
                      <a:lnTo>
                        <a:pt x="2052" y="1657"/>
                      </a:lnTo>
                      <a:lnTo>
                        <a:pt x="2071" y="1603"/>
                      </a:lnTo>
                      <a:lnTo>
                        <a:pt x="2088" y="1548"/>
                      </a:lnTo>
                      <a:lnTo>
                        <a:pt x="2102" y="1491"/>
                      </a:lnTo>
                      <a:lnTo>
                        <a:pt x="2114" y="1433"/>
                      </a:lnTo>
                      <a:lnTo>
                        <a:pt x="2124" y="1376"/>
                      </a:lnTo>
                      <a:lnTo>
                        <a:pt x="2130" y="1315"/>
                      </a:lnTo>
                      <a:lnTo>
                        <a:pt x="2135" y="1255"/>
                      </a:lnTo>
                      <a:lnTo>
                        <a:pt x="2136" y="1194"/>
                      </a:lnTo>
                      <a:lnTo>
                        <a:pt x="2135" y="1132"/>
                      </a:lnTo>
                      <a:lnTo>
                        <a:pt x="2130" y="1072"/>
                      </a:lnTo>
                      <a:lnTo>
                        <a:pt x="2124" y="1012"/>
                      </a:lnTo>
                      <a:lnTo>
                        <a:pt x="2114" y="953"/>
                      </a:lnTo>
                      <a:lnTo>
                        <a:pt x="2102" y="895"/>
                      </a:lnTo>
                      <a:lnTo>
                        <a:pt x="2088" y="838"/>
                      </a:lnTo>
                      <a:lnTo>
                        <a:pt x="2071" y="783"/>
                      </a:lnTo>
                      <a:lnTo>
                        <a:pt x="2052" y="729"/>
                      </a:lnTo>
                      <a:lnTo>
                        <a:pt x="2030" y="676"/>
                      </a:lnTo>
                      <a:lnTo>
                        <a:pt x="2007" y="625"/>
                      </a:lnTo>
                      <a:lnTo>
                        <a:pt x="1982" y="575"/>
                      </a:lnTo>
                      <a:lnTo>
                        <a:pt x="1953" y="526"/>
                      </a:lnTo>
                      <a:lnTo>
                        <a:pt x="1924" y="479"/>
                      </a:lnTo>
                      <a:lnTo>
                        <a:pt x="1893" y="434"/>
                      </a:lnTo>
                      <a:lnTo>
                        <a:pt x="1859" y="391"/>
                      </a:lnTo>
                      <a:lnTo>
                        <a:pt x="1823" y="349"/>
                      </a:lnTo>
                      <a:lnTo>
                        <a:pt x="1786" y="310"/>
                      </a:lnTo>
                      <a:lnTo>
                        <a:pt x="1747" y="273"/>
                      </a:lnTo>
                      <a:lnTo>
                        <a:pt x="1708" y="237"/>
                      </a:lnTo>
                      <a:lnTo>
                        <a:pt x="1666" y="204"/>
                      </a:lnTo>
                      <a:lnTo>
                        <a:pt x="1622" y="173"/>
                      </a:lnTo>
                      <a:lnTo>
                        <a:pt x="1578" y="144"/>
                      </a:lnTo>
                      <a:lnTo>
                        <a:pt x="1532" y="118"/>
                      </a:lnTo>
                      <a:lnTo>
                        <a:pt x="1484" y="93"/>
                      </a:lnTo>
                      <a:lnTo>
                        <a:pt x="1436" y="73"/>
                      </a:lnTo>
                      <a:lnTo>
                        <a:pt x="1386" y="54"/>
                      </a:lnTo>
                      <a:lnTo>
                        <a:pt x="1336" y="38"/>
                      </a:lnTo>
                      <a:lnTo>
                        <a:pt x="1284" y="25"/>
                      </a:lnTo>
                      <a:lnTo>
                        <a:pt x="1232" y="14"/>
                      </a:lnTo>
                      <a:lnTo>
                        <a:pt x="1178" y="6"/>
                      </a:lnTo>
                      <a:lnTo>
                        <a:pt x="1124" y="1"/>
                      </a:lnTo>
                      <a:lnTo>
                        <a:pt x="1069" y="0"/>
                      </a:lnTo>
                      <a:lnTo>
                        <a:pt x="1014" y="1"/>
                      </a:lnTo>
                      <a:lnTo>
                        <a:pt x="960" y="6"/>
                      </a:lnTo>
                      <a:lnTo>
                        <a:pt x="906" y="14"/>
                      </a:lnTo>
                      <a:lnTo>
                        <a:pt x="853" y="25"/>
                      </a:lnTo>
                      <a:lnTo>
                        <a:pt x="802" y="38"/>
                      </a:lnTo>
                      <a:lnTo>
                        <a:pt x="751" y="54"/>
                      </a:lnTo>
                      <a:lnTo>
                        <a:pt x="701" y="73"/>
                      </a:lnTo>
                      <a:lnTo>
                        <a:pt x="653" y="93"/>
                      </a:lnTo>
                      <a:lnTo>
                        <a:pt x="606" y="118"/>
                      </a:lnTo>
                      <a:lnTo>
                        <a:pt x="559" y="144"/>
                      </a:lnTo>
                      <a:lnTo>
                        <a:pt x="515" y="173"/>
                      </a:lnTo>
                      <a:lnTo>
                        <a:pt x="471" y="204"/>
                      </a:lnTo>
                      <a:lnTo>
                        <a:pt x="429" y="237"/>
                      </a:lnTo>
                      <a:lnTo>
                        <a:pt x="389" y="273"/>
                      </a:lnTo>
                      <a:lnTo>
                        <a:pt x="350" y="310"/>
                      </a:lnTo>
                      <a:lnTo>
                        <a:pt x="314" y="349"/>
                      </a:lnTo>
                      <a:lnTo>
                        <a:pt x="277" y="391"/>
                      </a:lnTo>
                      <a:lnTo>
                        <a:pt x="244" y="434"/>
                      </a:lnTo>
                      <a:lnTo>
                        <a:pt x="212" y="479"/>
                      </a:lnTo>
                      <a:lnTo>
                        <a:pt x="183" y="526"/>
                      </a:lnTo>
                      <a:lnTo>
                        <a:pt x="155" y="575"/>
                      </a:lnTo>
                      <a:lnTo>
                        <a:pt x="129" y="625"/>
                      </a:lnTo>
                      <a:lnTo>
                        <a:pt x="106" y="676"/>
                      </a:lnTo>
                      <a:lnTo>
                        <a:pt x="84" y="729"/>
                      </a:lnTo>
                      <a:lnTo>
                        <a:pt x="65" y="783"/>
                      </a:lnTo>
                      <a:lnTo>
                        <a:pt x="48" y="838"/>
                      </a:lnTo>
                      <a:lnTo>
                        <a:pt x="34" y="895"/>
                      </a:lnTo>
                      <a:lnTo>
                        <a:pt x="22" y="953"/>
                      </a:lnTo>
                      <a:lnTo>
                        <a:pt x="12" y="1012"/>
                      </a:lnTo>
                      <a:lnTo>
                        <a:pt x="6" y="1072"/>
                      </a:lnTo>
                      <a:lnTo>
                        <a:pt x="1" y="1132"/>
                      </a:lnTo>
                      <a:lnTo>
                        <a:pt x="0" y="1194"/>
                      </a:lnTo>
                      <a:lnTo>
                        <a:pt x="1" y="1255"/>
                      </a:lnTo>
                      <a:lnTo>
                        <a:pt x="6" y="1315"/>
                      </a:lnTo>
                      <a:lnTo>
                        <a:pt x="12" y="1376"/>
                      </a:lnTo>
                      <a:lnTo>
                        <a:pt x="22" y="1433"/>
                      </a:lnTo>
                      <a:lnTo>
                        <a:pt x="34" y="1491"/>
                      </a:lnTo>
                      <a:lnTo>
                        <a:pt x="48" y="1548"/>
                      </a:lnTo>
                      <a:lnTo>
                        <a:pt x="65" y="1603"/>
                      </a:lnTo>
                      <a:lnTo>
                        <a:pt x="84" y="1657"/>
                      </a:lnTo>
                      <a:lnTo>
                        <a:pt x="106" y="1710"/>
                      </a:lnTo>
                      <a:lnTo>
                        <a:pt x="129" y="1762"/>
                      </a:lnTo>
                      <a:lnTo>
                        <a:pt x="155" y="1811"/>
                      </a:lnTo>
                      <a:lnTo>
                        <a:pt x="183" y="1860"/>
                      </a:lnTo>
                      <a:lnTo>
                        <a:pt x="212" y="1907"/>
                      </a:lnTo>
                      <a:lnTo>
                        <a:pt x="244" y="1951"/>
                      </a:lnTo>
                      <a:lnTo>
                        <a:pt x="277" y="1994"/>
                      </a:lnTo>
                      <a:lnTo>
                        <a:pt x="314" y="2036"/>
                      </a:lnTo>
                      <a:lnTo>
                        <a:pt x="350" y="2075"/>
                      </a:lnTo>
                      <a:lnTo>
                        <a:pt x="389" y="2113"/>
                      </a:lnTo>
                      <a:lnTo>
                        <a:pt x="429" y="2148"/>
                      </a:lnTo>
                      <a:lnTo>
                        <a:pt x="471" y="2181"/>
                      </a:lnTo>
                      <a:lnTo>
                        <a:pt x="515" y="2213"/>
                      </a:lnTo>
                      <a:lnTo>
                        <a:pt x="559" y="2241"/>
                      </a:lnTo>
                      <a:lnTo>
                        <a:pt x="606" y="2267"/>
                      </a:lnTo>
                      <a:lnTo>
                        <a:pt x="653" y="2292"/>
                      </a:lnTo>
                      <a:lnTo>
                        <a:pt x="701" y="2312"/>
                      </a:lnTo>
                      <a:lnTo>
                        <a:pt x="751" y="2331"/>
                      </a:lnTo>
                      <a:lnTo>
                        <a:pt x="802" y="2347"/>
                      </a:lnTo>
                      <a:lnTo>
                        <a:pt x="853" y="2360"/>
                      </a:lnTo>
                      <a:lnTo>
                        <a:pt x="906" y="2371"/>
                      </a:lnTo>
                      <a:lnTo>
                        <a:pt x="960" y="2379"/>
                      </a:lnTo>
                      <a:lnTo>
                        <a:pt x="1014" y="2384"/>
                      </a:lnTo>
                      <a:lnTo>
                        <a:pt x="1069" y="23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" name="Freeform 207"/>
                <p:cNvSpPr>
                  <a:spLocks/>
                </p:cNvSpPr>
                <p:nvPr/>
              </p:nvSpPr>
              <p:spPr bwMode="auto">
                <a:xfrm>
                  <a:off x="1004" y="830"/>
                  <a:ext cx="3755" cy="1979"/>
                </a:xfrm>
                <a:custGeom>
                  <a:avLst/>
                  <a:gdLst/>
                  <a:ahLst/>
                  <a:cxnLst>
                    <a:cxn ang="0">
                      <a:pos x="1178" y="2379"/>
                    </a:cxn>
                    <a:cxn ang="0">
                      <a:pos x="1336" y="2347"/>
                    </a:cxn>
                    <a:cxn ang="0">
                      <a:pos x="1484" y="2292"/>
                    </a:cxn>
                    <a:cxn ang="0">
                      <a:pos x="1622" y="2213"/>
                    </a:cxn>
                    <a:cxn ang="0">
                      <a:pos x="1747" y="2113"/>
                    </a:cxn>
                    <a:cxn ang="0">
                      <a:pos x="1859" y="1994"/>
                    </a:cxn>
                    <a:cxn ang="0">
                      <a:pos x="1953" y="1860"/>
                    </a:cxn>
                    <a:cxn ang="0">
                      <a:pos x="2030" y="1710"/>
                    </a:cxn>
                    <a:cxn ang="0">
                      <a:pos x="2088" y="1548"/>
                    </a:cxn>
                    <a:cxn ang="0">
                      <a:pos x="2124" y="1376"/>
                    </a:cxn>
                    <a:cxn ang="0">
                      <a:pos x="2136" y="1194"/>
                    </a:cxn>
                    <a:cxn ang="0">
                      <a:pos x="2124" y="1012"/>
                    </a:cxn>
                    <a:cxn ang="0">
                      <a:pos x="2088" y="838"/>
                    </a:cxn>
                    <a:cxn ang="0">
                      <a:pos x="2030" y="676"/>
                    </a:cxn>
                    <a:cxn ang="0">
                      <a:pos x="1953" y="526"/>
                    </a:cxn>
                    <a:cxn ang="0">
                      <a:pos x="1859" y="391"/>
                    </a:cxn>
                    <a:cxn ang="0">
                      <a:pos x="1747" y="273"/>
                    </a:cxn>
                    <a:cxn ang="0">
                      <a:pos x="1622" y="173"/>
                    </a:cxn>
                    <a:cxn ang="0">
                      <a:pos x="1484" y="93"/>
                    </a:cxn>
                    <a:cxn ang="0">
                      <a:pos x="1336" y="38"/>
                    </a:cxn>
                    <a:cxn ang="0">
                      <a:pos x="1178" y="6"/>
                    </a:cxn>
                    <a:cxn ang="0">
                      <a:pos x="1014" y="1"/>
                    </a:cxn>
                    <a:cxn ang="0">
                      <a:pos x="853" y="25"/>
                    </a:cxn>
                    <a:cxn ang="0">
                      <a:pos x="701" y="73"/>
                    </a:cxn>
                    <a:cxn ang="0">
                      <a:pos x="559" y="144"/>
                    </a:cxn>
                    <a:cxn ang="0">
                      <a:pos x="429" y="237"/>
                    </a:cxn>
                    <a:cxn ang="0">
                      <a:pos x="314" y="349"/>
                    </a:cxn>
                    <a:cxn ang="0">
                      <a:pos x="212" y="479"/>
                    </a:cxn>
                    <a:cxn ang="0">
                      <a:pos x="129" y="625"/>
                    </a:cxn>
                    <a:cxn ang="0">
                      <a:pos x="65" y="783"/>
                    </a:cxn>
                    <a:cxn ang="0">
                      <a:pos x="22" y="953"/>
                    </a:cxn>
                    <a:cxn ang="0">
                      <a:pos x="1" y="1132"/>
                    </a:cxn>
                    <a:cxn ang="0">
                      <a:pos x="6" y="1315"/>
                    </a:cxn>
                    <a:cxn ang="0">
                      <a:pos x="34" y="1491"/>
                    </a:cxn>
                    <a:cxn ang="0">
                      <a:pos x="84" y="1657"/>
                    </a:cxn>
                    <a:cxn ang="0">
                      <a:pos x="155" y="1811"/>
                    </a:cxn>
                    <a:cxn ang="0">
                      <a:pos x="244" y="1951"/>
                    </a:cxn>
                    <a:cxn ang="0">
                      <a:pos x="350" y="2075"/>
                    </a:cxn>
                    <a:cxn ang="0">
                      <a:pos x="471" y="2181"/>
                    </a:cxn>
                    <a:cxn ang="0">
                      <a:pos x="606" y="2267"/>
                    </a:cxn>
                    <a:cxn ang="0">
                      <a:pos x="751" y="2331"/>
                    </a:cxn>
                    <a:cxn ang="0">
                      <a:pos x="906" y="2371"/>
                    </a:cxn>
                    <a:cxn ang="0">
                      <a:pos x="1069" y="2385"/>
                    </a:cxn>
                  </a:cxnLst>
                  <a:rect l="0" t="0" r="r" b="b"/>
                  <a:pathLst>
                    <a:path w="2136" h="2385">
                      <a:moveTo>
                        <a:pt x="1069" y="2385"/>
                      </a:moveTo>
                      <a:lnTo>
                        <a:pt x="1124" y="2384"/>
                      </a:lnTo>
                      <a:lnTo>
                        <a:pt x="1178" y="2379"/>
                      </a:lnTo>
                      <a:lnTo>
                        <a:pt x="1232" y="2371"/>
                      </a:lnTo>
                      <a:lnTo>
                        <a:pt x="1284" y="2360"/>
                      </a:lnTo>
                      <a:lnTo>
                        <a:pt x="1336" y="2347"/>
                      </a:lnTo>
                      <a:lnTo>
                        <a:pt x="1386" y="2331"/>
                      </a:lnTo>
                      <a:lnTo>
                        <a:pt x="1436" y="2312"/>
                      </a:lnTo>
                      <a:lnTo>
                        <a:pt x="1484" y="2292"/>
                      </a:lnTo>
                      <a:lnTo>
                        <a:pt x="1532" y="2267"/>
                      </a:lnTo>
                      <a:lnTo>
                        <a:pt x="1578" y="2241"/>
                      </a:lnTo>
                      <a:lnTo>
                        <a:pt x="1622" y="2213"/>
                      </a:lnTo>
                      <a:lnTo>
                        <a:pt x="1666" y="2181"/>
                      </a:lnTo>
                      <a:lnTo>
                        <a:pt x="1708" y="2148"/>
                      </a:lnTo>
                      <a:lnTo>
                        <a:pt x="1747" y="2113"/>
                      </a:lnTo>
                      <a:lnTo>
                        <a:pt x="1786" y="2075"/>
                      </a:lnTo>
                      <a:lnTo>
                        <a:pt x="1823" y="2036"/>
                      </a:lnTo>
                      <a:lnTo>
                        <a:pt x="1859" y="1994"/>
                      </a:lnTo>
                      <a:lnTo>
                        <a:pt x="1893" y="1951"/>
                      </a:lnTo>
                      <a:lnTo>
                        <a:pt x="1924" y="1907"/>
                      </a:lnTo>
                      <a:lnTo>
                        <a:pt x="1953" y="1860"/>
                      </a:lnTo>
                      <a:lnTo>
                        <a:pt x="1982" y="1811"/>
                      </a:lnTo>
                      <a:lnTo>
                        <a:pt x="2007" y="1762"/>
                      </a:lnTo>
                      <a:lnTo>
                        <a:pt x="2030" y="1710"/>
                      </a:lnTo>
                      <a:lnTo>
                        <a:pt x="2052" y="1657"/>
                      </a:lnTo>
                      <a:lnTo>
                        <a:pt x="2071" y="1603"/>
                      </a:lnTo>
                      <a:lnTo>
                        <a:pt x="2088" y="1548"/>
                      </a:lnTo>
                      <a:lnTo>
                        <a:pt x="2102" y="1491"/>
                      </a:lnTo>
                      <a:lnTo>
                        <a:pt x="2114" y="1433"/>
                      </a:lnTo>
                      <a:lnTo>
                        <a:pt x="2124" y="1376"/>
                      </a:lnTo>
                      <a:lnTo>
                        <a:pt x="2130" y="1315"/>
                      </a:lnTo>
                      <a:lnTo>
                        <a:pt x="2135" y="1255"/>
                      </a:lnTo>
                      <a:lnTo>
                        <a:pt x="2136" y="1194"/>
                      </a:lnTo>
                      <a:lnTo>
                        <a:pt x="2135" y="1132"/>
                      </a:lnTo>
                      <a:lnTo>
                        <a:pt x="2130" y="1072"/>
                      </a:lnTo>
                      <a:lnTo>
                        <a:pt x="2124" y="1012"/>
                      </a:lnTo>
                      <a:lnTo>
                        <a:pt x="2114" y="953"/>
                      </a:lnTo>
                      <a:lnTo>
                        <a:pt x="2102" y="895"/>
                      </a:lnTo>
                      <a:lnTo>
                        <a:pt x="2088" y="838"/>
                      </a:lnTo>
                      <a:lnTo>
                        <a:pt x="2071" y="783"/>
                      </a:lnTo>
                      <a:lnTo>
                        <a:pt x="2052" y="729"/>
                      </a:lnTo>
                      <a:lnTo>
                        <a:pt x="2030" y="676"/>
                      </a:lnTo>
                      <a:lnTo>
                        <a:pt x="2007" y="625"/>
                      </a:lnTo>
                      <a:lnTo>
                        <a:pt x="1982" y="575"/>
                      </a:lnTo>
                      <a:lnTo>
                        <a:pt x="1953" y="526"/>
                      </a:lnTo>
                      <a:lnTo>
                        <a:pt x="1924" y="479"/>
                      </a:lnTo>
                      <a:lnTo>
                        <a:pt x="1893" y="434"/>
                      </a:lnTo>
                      <a:lnTo>
                        <a:pt x="1859" y="391"/>
                      </a:lnTo>
                      <a:lnTo>
                        <a:pt x="1823" y="349"/>
                      </a:lnTo>
                      <a:lnTo>
                        <a:pt x="1786" y="310"/>
                      </a:lnTo>
                      <a:lnTo>
                        <a:pt x="1747" y="273"/>
                      </a:lnTo>
                      <a:lnTo>
                        <a:pt x="1708" y="237"/>
                      </a:lnTo>
                      <a:lnTo>
                        <a:pt x="1666" y="204"/>
                      </a:lnTo>
                      <a:lnTo>
                        <a:pt x="1622" y="173"/>
                      </a:lnTo>
                      <a:lnTo>
                        <a:pt x="1578" y="144"/>
                      </a:lnTo>
                      <a:lnTo>
                        <a:pt x="1532" y="118"/>
                      </a:lnTo>
                      <a:lnTo>
                        <a:pt x="1484" y="93"/>
                      </a:lnTo>
                      <a:lnTo>
                        <a:pt x="1436" y="73"/>
                      </a:lnTo>
                      <a:lnTo>
                        <a:pt x="1386" y="54"/>
                      </a:lnTo>
                      <a:lnTo>
                        <a:pt x="1336" y="38"/>
                      </a:lnTo>
                      <a:lnTo>
                        <a:pt x="1284" y="25"/>
                      </a:lnTo>
                      <a:lnTo>
                        <a:pt x="1232" y="14"/>
                      </a:lnTo>
                      <a:lnTo>
                        <a:pt x="1178" y="6"/>
                      </a:lnTo>
                      <a:lnTo>
                        <a:pt x="1124" y="1"/>
                      </a:lnTo>
                      <a:lnTo>
                        <a:pt x="1069" y="0"/>
                      </a:lnTo>
                      <a:lnTo>
                        <a:pt x="1014" y="1"/>
                      </a:lnTo>
                      <a:lnTo>
                        <a:pt x="960" y="6"/>
                      </a:lnTo>
                      <a:lnTo>
                        <a:pt x="906" y="14"/>
                      </a:lnTo>
                      <a:lnTo>
                        <a:pt x="853" y="25"/>
                      </a:lnTo>
                      <a:lnTo>
                        <a:pt x="802" y="38"/>
                      </a:lnTo>
                      <a:lnTo>
                        <a:pt x="751" y="54"/>
                      </a:lnTo>
                      <a:lnTo>
                        <a:pt x="701" y="73"/>
                      </a:lnTo>
                      <a:lnTo>
                        <a:pt x="653" y="93"/>
                      </a:lnTo>
                      <a:lnTo>
                        <a:pt x="606" y="118"/>
                      </a:lnTo>
                      <a:lnTo>
                        <a:pt x="559" y="144"/>
                      </a:lnTo>
                      <a:lnTo>
                        <a:pt x="515" y="173"/>
                      </a:lnTo>
                      <a:lnTo>
                        <a:pt x="471" y="204"/>
                      </a:lnTo>
                      <a:lnTo>
                        <a:pt x="429" y="237"/>
                      </a:lnTo>
                      <a:lnTo>
                        <a:pt x="389" y="273"/>
                      </a:lnTo>
                      <a:lnTo>
                        <a:pt x="350" y="310"/>
                      </a:lnTo>
                      <a:lnTo>
                        <a:pt x="314" y="349"/>
                      </a:lnTo>
                      <a:lnTo>
                        <a:pt x="277" y="391"/>
                      </a:lnTo>
                      <a:lnTo>
                        <a:pt x="244" y="434"/>
                      </a:lnTo>
                      <a:lnTo>
                        <a:pt x="212" y="479"/>
                      </a:lnTo>
                      <a:lnTo>
                        <a:pt x="183" y="526"/>
                      </a:lnTo>
                      <a:lnTo>
                        <a:pt x="155" y="575"/>
                      </a:lnTo>
                      <a:lnTo>
                        <a:pt x="129" y="625"/>
                      </a:lnTo>
                      <a:lnTo>
                        <a:pt x="106" y="676"/>
                      </a:lnTo>
                      <a:lnTo>
                        <a:pt x="84" y="729"/>
                      </a:lnTo>
                      <a:lnTo>
                        <a:pt x="65" y="783"/>
                      </a:lnTo>
                      <a:lnTo>
                        <a:pt x="48" y="838"/>
                      </a:lnTo>
                      <a:lnTo>
                        <a:pt x="34" y="895"/>
                      </a:lnTo>
                      <a:lnTo>
                        <a:pt x="22" y="953"/>
                      </a:lnTo>
                      <a:lnTo>
                        <a:pt x="12" y="1012"/>
                      </a:lnTo>
                      <a:lnTo>
                        <a:pt x="6" y="1072"/>
                      </a:lnTo>
                      <a:lnTo>
                        <a:pt x="1" y="1132"/>
                      </a:lnTo>
                      <a:lnTo>
                        <a:pt x="0" y="1194"/>
                      </a:lnTo>
                      <a:lnTo>
                        <a:pt x="1" y="1255"/>
                      </a:lnTo>
                      <a:lnTo>
                        <a:pt x="6" y="1315"/>
                      </a:lnTo>
                      <a:lnTo>
                        <a:pt x="12" y="1376"/>
                      </a:lnTo>
                      <a:lnTo>
                        <a:pt x="22" y="1433"/>
                      </a:lnTo>
                      <a:lnTo>
                        <a:pt x="34" y="1491"/>
                      </a:lnTo>
                      <a:lnTo>
                        <a:pt x="48" y="1548"/>
                      </a:lnTo>
                      <a:lnTo>
                        <a:pt x="65" y="1603"/>
                      </a:lnTo>
                      <a:lnTo>
                        <a:pt x="84" y="1657"/>
                      </a:lnTo>
                      <a:lnTo>
                        <a:pt x="106" y="1710"/>
                      </a:lnTo>
                      <a:lnTo>
                        <a:pt x="129" y="1762"/>
                      </a:lnTo>
                      <a:lnTo>
                        <a:pt x="155" y="1811"/>
                      </a:lnTo>
                      <a:lnTo>
                        <a:pt x="183" y="1860"/>
                      </a:lnTo>
                      <a:lnTo>
                        <a:pt x="212" y="1907"/>
                      </a:lnTo>
                      <a:lnTo>
                        <a:pt x="244" y="1951"/>
                      </a:lnTo>
                      <a:lnTo>
                        <a:pt x="277" y="1994"/>
                      </a:lnTo>
                      <a:lnTo>
                        <a:pt x="314" y="2036"/>
                      </a:lnTo>
                      <a:lnTo>
                        <a:pt x="350" y="2075"/>
                      </a:lnTo>
                      <a:lnTo>
                        <a:pt x="389" y="2113"/>
                      </a:lnTo>
                      <a:lnTo>
                        <a:pt x="429" y="2148"/>
                      </a:lnTo>
                      <a:lnTo>
                        <a:pt x="471" y="2181"/>
                      </a:lnTo>
                      <a:lnTo>
                        <a:pt x="515" y="2213"/>
                      </a:lnTo>
                      <a:lnTo>
                        <a:pt x="559" y="2241"/>
                      </a:lnTo>
                      <a:lnTo>
                        <a:pt x="606" y="2267"/>
                      </a:lnTo>
                      <a:lnTo>
                        <a:pt x="653" y="2292"/>
                      </a:lnTo>
                      <a:lnTo>
                        <a:pt x="701" y="2312"/>
                      </a:lnTo>
                      <a:lnTo>
                        <a:pt x="751" y="2331"/>
                      </a:lnTo>
                      <a:lnTo>
                        <a:pt x="802" y="2347"/>
                      </a:lnTo>
                      <a:lnTo>
                        <a:pt x="853" y="2360"/>
                      </a:lnTo>
                      <a:lnTo>
                        <a:pt x="906" y="2371"/>
                      </a:lnTo>
                      <a:lnTo>
                        <a:pt x="960" y="2379"/>
                      </a:lnTo>
                      <a:lnTo>
                        <a:pt x="1014" y="2384"/>
                      </a:lnTo>
                      <a:lnTo>
                        <a:pt x="1069" y="2385"/>
                      </a:lnTo>
                      <a:close/>
                    </a:path>
                  </a:pathLst>
                </a:custGeom>
                <a:solidFill>
                  <a:srgbClr val="3FD6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11" name="Group 208"/>
                <p:cNvGrpSpPr>
                  <a:grpSpLocks/>
                </p:cNvGrpSpPr>
                <p:nvPr/>
              </p:nvGrpSpPr>
              <p:grpSpPr bwMode="auto">
                <a:xfrm>
                  <a:off x="1115" y="934"/>
                  <a:ext cx="3444" cy="1760"/>
                  <a:chOff x="4141" y="2949"/>
                  <a:chExt cx="980" cy="424"/>
                </a:xfrm>
              </p:grpSpPr>
              <p:grpSp>
                <p:nvGrpSpPr>
                  <p:cNvPr id="15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4141" y="2962"/>
                    <a:ext cx="350" cy="399"/>
                    <a:chOff x="4132" y="2962"/>
                    <a:chExt cx="350" cy="399"/>
                  </a:xfrm>
                </p:grpSpPr>
                <p:sp>
                  <p:nvSpPr>
                    <p:cNvPr id="28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4132" y="3050"/>
                      <a:ext cx="265" cy="96"/>
                    </a:xfrm>
                    <a:custGeom>
                      <a:avLst/>
                      <a:gdLst/>
                      <a:ahLst/>
                      <a:cxnLst>
                        <a:cxn ang="0">
                          <a:pos x="483" y="56"/>
                        </a:cxn>
                        <a:cxn ang="0">
                          <a:pos x="461" y="54"/>
                        </a:cxn>
                        <a:cxn ang="0">
                          <a:pos x="439" y="51"/>
                        </a:cxn>
                        <a:cxn ang="0">
                          <a:pos x="417" y="47"/>
                        </a:cxn>
                        <a:cxn ang="0">
                          <a:pos x="395" y="45"/>
                        </a:cxn>
                        <a:cxn ang="0">
                          <a:pos x="374" y="41"/>
                        </a:cxn>
                        <a:cxn ang="0">
                          <a:pos x="352" y="39"/>
                        </a:cxn>
                        <a:cxn ang="0">
                          <a:pos x="330" y="35"/>
                        </a:cxn>
                        <a:cxn ang="0">
                          <a:pos x="309" y="31"/>
                        </a:cxn>
                        <a:cxn ang="0">
                          <a:pos x="288" y="28"/>
                        </a:cxn>
                        <a:cxn ang="0">
                          <a:pos x="266" y="24"/>
                        </a:cxn>
                        <a:cxn ang="0">
                          <a:pos x="245" y="20"/>
                        </a:cxn>
                        <a:cxn ang="0">
                          <a:pos x="225" y="17"/>
                        </a:cxn>
                        <a:cxn ang="0">
                          <a:pos x="204" y="13"/>
                        </a:cxn>
                        <a:cxn ang="0">
                          <a:pos x="183" y="8"/>
                        </a:cxn>
                        <a:cxn ang="0">
                          <a:pos x="163" y="4"/>
                        </a:cxn>
                        <a:cxn ang="0">
                          <a:pos x="142" y="0"/>
                        </a:cxn>
                        <a:cxn ang="0">
                          <a:pos x="113" y="54"/>
                        </a:cxn>
                        <a:cxn ang="0">
                          <a:pos x="87" y="109"/>
                        </a:cxn>
                        <a:cxn ang="0">
                          <a:pos x="65" y="165"/>
                        </a:cxn>
                        <a:cxn ang="0">
                          <a:pos x="45" y="226"/>
                        </a:cxn>
                        <a:cxn ang="0">
                          <a:pos x="29" y="286"/>
                        </a:cxn>
                        <a:cxn ang="0">
                          <a:pos x="15" y="349"/>
                        </a:cxn>
                        <a:cxn ang="0">
                          <a:pos x="5" y="413"/>
                        </a:cxn>
                        <a:cxn ang="0">
                          <a:pos x="0" y="478"/>
                        </a:cxn>
                        <a:cxn ang="0">
                          <a:pos x="446" y="478"/>
                        </a:cxn>
                        <a:cxn ang="0">
                          <a:pos x="448" y="424"/>
                        </a:cxn>
                        <a:cxn ang="0">
                          <a:pos x="450" y="370"/>
                        </a:cxn>
                        <a:cxn ang="0">
                          <a:pos x="454" y="317"/>
                        </a:cxn>
                        <a:cxn ang="0">
                          <a:pos x="458" y="263"/>
                        </a:cxn>
                        <a:cxn ang="0">
                          <a:pos x="462" y="211"/>
                        </a:cxn>
                        <a:cxn ang="0">
                          <a:pos x="469" y="158"/>
                        </a:cxn>
                        <a:cxn ang="0">
                          <a:pos x="476" y="106"/>
                        </a:cxn>
                        <a:cxn ang="0">
                          <a:pos x="483" y="56"/>
                        </a:cxn>
                      </a:cxnLst>
                      <a:rect l="0" t="0" r="r" b="b"/>
                      <a:pathLst>
                        <a:path w="483" h="478">
                          <a:moveTo>
                            <a:pt x="483" y="56"/>
                          </a:moveTo>
                          <a:lnTo>
                            <a:pt x="461" y="54"/>
                          </a:lnTo>
                          <a:lnTo>
                            <a:pt x="439" y="51"/>
                          </a:lnTo>
                          <a:lnTo>
                            <a:pt x="417" y="47"/>
                          </a:lnTo>
                          <a:lnTo>
                            <a:pt x="395" y="45"/>
                          </a:lnTo>
                          <a:lnTo>
                            <a:pt x="374" y="41"/>
                          </a:lnTo>
                          <a:lnTo>
                            <a:pt x="352" y="39"/>
                          </a:lnTo>
                          <a:lnTo>
                            <a:pt x="330" y="35"/>
                          </a:lnTo>
                          <a:lnTo>
                            <a:pt x="309" y="31"/>
                          </a:lnTo>
                          <a:lnTo>
                            <a:pt x="288" y="28"/>
                          </a:lnTo>
                          <a:lnTo>
                            <a:pt x="266" y="24"/>
                          </a:lnTo>
                          <a:lnTo>
                            <a:pt x="245" y="20"/>
                          </a:lnTo>
                          <a:lnTo>
                            <a:pt x="225" y="17"/>
                          </a:lnTo>
                          <a:lnTo>
                            <a:pt x="204" y="13"/>
                          </a:lnTo>
                          <a:lnTo>
                            <a:pt x="183" y="8"/>
                          </a:lnTo>
                          <a:lnTo>
                            <a:pt x="163" y="4"/>
                          </a:lnTo>
                          <a:lnTo>
                            <a:pt x="142" y="0"/>
                          </a:lnTo>
                          <a:lnTo>
                            <a:pt x="113" y="54"/>
                          </a:lnTo>
                          <a:lnTo>
                            <a:pt x="87" y="109"/>
                          </a:lnTo>
                          <a:lnTo>
                            <a:pt x="65" y="165"/>
                          </a:lnTo>
                          <a:lnTo>
                            <a:pt x="45" y="226"/>
                          </a:lnTo>
                          <a:lnTo>
                            <a:pt x="29" y="286"/>
                          </a:lnTo>
                          <a:lnTo>
                            <a:pt x="15" y="349"/>
                          </a:lnTo>
                          <a:lnTo>
                            <a:pt x="5" y="413"/>
                          </a:lnTo>
                          <a:lnTo>
                            <a:pt x="0" y="478"/>
                          </a:lnTo>
                          <a:lnTo>
                            <a:pt x="446" y="478"/>
                          </a:lnTo>
                          <a:lnTo>
                            <a:pt x="448" y="424"/>
                          </a:lnTo>
                          <a:lnTo>
                            <a:pt x="450" y="370"/>
                          </a:lnTo>
                          <a:lnTo>
                            <a:pt x="454" y="317"/>
                          </a:lnTo>
                          <a:lnTo>
                            <a:pt x="458" y="263"/>
                          </a:lnTo>
                          <a:lnTo>
                            <a:pt x="462" y="211"/>
                          </a:lnTo>
                          <a:lnTo>
                            <a:pt x="469" y="158"/>
                          </a:lnTo>
                          <a:lnTo>
                            <a:pt x="476" y="106"/>
                          </a:lnTo>
                          <a:lnTo>
                            <a:pt x="483" y="56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9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4257" y="2962"/>
                      <a:ext cx="225" cy="71"/>
                    </a:xfrm>
                    <a:custGeom>
                      <a:avLst/>
                      <a:gdLst/>
                      <a:ahLst/>
                      <a:cxnLst>
                        <a:cxn ang="0">
                          <a:pos x="412" y="0"/>
                        </a:cxn>
                        <a:cxn ang="0">
                          <a:pos x="383" y="11"/>
                        </a:cxn>
                        <a:cxn ang="0">
                          <a:pos x="353" y="25"/>
                        </a:cxn>
                        <a:cxn ang="0">
                          <a:pos x="325" y="39"/>
                        </a:cxn>
                        <a:cxn ang="0">
                          <a:pos x="297" y="55"/>
                        </a:cxn>
                        <a:cxn ang="0">
                          <a:pos x="269" y="72"/>
                        </a:cxn>
                        <a:cxn ang="0">
                          <a:pos x="241" y="91"/>
                        </a:cxn>
                        <a:cxn ang="0">
                          <a:pos x="213" y="109"/>
                        </a:cxn>
                        <a:cxn ang="0">
                          <a:pos x="187" y="130"/>
                        </a:cxn>
                        <a:cxn ang="0">
                          <a:pos x="161" y="151"/>
                        </a:cxn>
                        <a:cxn ang="0">
                          <a:pos x="135" y="173"/>
                        </a:cxn>
                        <a:cxn ang="0">
                          <a:pos x="111" y="195"/>
                        </a:cxn>
                        <a:cxn ang="0">
                          <a:pos x="87" y="219"/>
                        </a:cxn>
                        <a:cxn ang="0">
                          <a:pos x="64" y="243"/>
                        </a:cxn>
                        <a:cxn ang="0">
                          <a:pos x="42" y="268"/>
                        </a:cxn>
                        <a:cxn ang="0">
                          <a:pos x="20" y="293"/>
                        </a:cxn>
                        <a:cxn ang="0">
                          <a:pos x="0" y="317"/>
                        </a:cxn>
                        <a:cxn ang="0">
                          <a:pos x="16" y="321"/>
                        </a:cxn>
                        <a:cxn ang="0">
                          <a:pos x="34" y="323"/>
                        </a:cxn>
                        <a:cxn ang="0">
                          <a:pos x="52" y="327"/>
                        </a:cxn>
                        <a:cxn ang="0">
                          <a:pos x="68" y="329"/>
                        </a:cxn>
                        <a:cxn ang="0">
                          <a:pos x="86" y="332"/>
                        </a:cxn>
                        <a:cxn ang="0">
                          <a:pos x="103" y="336"/>
                        </a:cxn>
                        <a:cxn ang="0">
                          <a:pos x="121" y="338"/>
                        </a:cxn>
                        <a:cxn ang="0">
                          <a:pos x="139" y="340"/>
                        </a:cxn>
                        <a:cxn ang="0">
                          <a:pos x="156" y="343"/>
                        </a:cxn>
                        <a:cxn ang="0">
                          <a:pos x="174" y="345"/>
                        </a:cxn>
                        <a:cxn ang="0">
                          <a:pos x="191" y="348"/>
                        </a:cxn>
                        <a:cxn ang="0">
                          <a:pos x="210" y="350"/>
                        </a:cxn>
                        <a:cxn ang="0">
                          <a:pos x="228" y="353"/>
                        </a:cxn>
                        <a:cxn ang="0">
                          <a:pos x="246" y="355"/>
                        </a:cxn>
                        <a:cxn ang="0">
                          <a:pos x="264" y="356"/>
                        </a:cxn>
                        <a:cxn ang="0">
                          <a:pos x="283" y="359"/>
                        </a:cxn>
                        <a:cxn ang="0">
                          <a:pos x="295" y="311"/>
                        </a:cxn>
                        <a:cxn ang="0">
                          <a:pos x="308" y="262"/>
                        </a:cxn>
                        <a:cxn ang="0">
                          <a:pos x="324" y="214"/>
                        </a:cxn>
                        <a:cxn ang="0">
                          <a:pos x="340" y="166"/>
                        </a:cxn>
                        <a:cxn ang="0">
                          <a:pos x="358" y="120"/>
                        </a:cxn>
                        <a:cxn ang="0">
                          <a:pos x="375" y="77"/>
                        </a:cxn>
                        <a:cxn ang="0">
                          <a:pos x="394" y="37"/>
                        </a:cxn>
                        <a:cxn ang="0">
                          <a:pos x="412" y="0"/>
                        </a:cxn>
                      </a:cxnLst>
                      <a:rect l="0" t="0" r="r" b="b"/>
                      <a:pathLst>
                        <a:path w="412" h="359">
                          <a:moveTo>
                            <a:pt x="412" y="0"/>
                          </a:moveTo>
                          <a:lnTo>
                            <a:pt x="383" y="11"/>
                          </a:lnTo>
                          <a:lnTo>
                            <a:pt x="353" y="25"/>
                          </a:lnTo>
                          <a:lnTo>
                            <a:pt x="325" y="39"/>
                          </a:lnTo>
                          <a:lnTo>
                            <a:pt x="297" y="55"/>
                          </a:lnTo>
                          <a:lnTo>
                            <a:pt x="269" y="72"/>
                          </a:lnTo>
                          <a:lnTo>
                            <a:pt x="241" y="91"/>
                          </a:lnTo>
                          <a:lnTo>
                            <a:pt x="213" y="109"/>
                          </a:lnTo>
                          <a:lnTo>
                            <a:pt x="187" y="130"/>
                          </a:lnTo>
                          <a:lnTo>
                            <a:pt x="161" y="151"/>
                          </a:lnTo>
                          <a:lnTo>
                            <a:pt x="135" y="173"/>
                          </a:lnTo>
                          <a:lnTo>
                            <a:pt x="111" y="195"/>
                          </a:lnTo>
                          <a:lnTo>
                            <a:pt x="87" y="219"/>
                          </a:lnTo>
                          <a:lnTo>
                            <a:pt x="64" y="243"/>
                          </a:lnTo>
                          <a:lnTo>
                            <a:pt x="42" y="268"/>
                          </a:lnTo>
                          <a:lnTo>
                            <a:pt x="20" y="293"/>
                          </a:lnTo>
                          <a:lnTo>
                            <a:pt x="0" y="317"/>
                          </a:lnTo>
                          <a:lnTo>
                            <a:pt x="16" y="321"/>
                          </a:lnTo>
                          <a:lnTo>
                            <a:pt x="34" y="323"/>
                          </a:lnTo>
                          <a:lnTo>
                            <a:pt x="52" y="327"/>
                          </a:lnTo>
                          <a:lnTo>
                            <a:pt x="68" y="329"/>
                          </a:lnTo>
                          <a:lnTo>
                            <a:pt x="86" y="332"/>
                          </a:lnTo>
                          <a:lnTo>
                            <a:pt x="103" y="336"/>
                          </a:lnTo>
                          <a:lnTo>
                            <a:pt x="121" y="338"/>
                          </a:lnTo>
                          <a:lnTo>
                            <a:pt x="139" y="340"/>
                          </a:lnTo>
                          <a:lnTo>
                            <a:pt x="156" y="343"/>
                          </a:lnTo>
                          <a:lnTo>
                            <a:pt x="174" y="345"/>
                          </a:lnTo>
                          <a:lnTo>
                            <a:pt x="191" y="348"/>
                          </a:lnTo>
                          <a:lnTo>
                            <a:pt x="210" y="350"/>
                          </a:lnTo>
                          <a:lnTo>
                            <a:pt x="228" y="353"/>
                          </a:lnTo>
                          <a:lnTo>
                            <a:pt x="246" y="355"/>
                          </a:lnTo>
                          <a:lnTo>
                            <a:pt x="264" y="356"/>
                          </a:lnTo>
                          <a:lnTo>
                            <a:pt x="283" y="359"/>
                          </a:lnTo>
                          <a:lnTo>
                            <a:pt x="295" y="311"/>
                          </a:lnTo>
                          <a:lnTo>
                            <a:pt x="308" y="262"/>
                          </a:lnTo>
                          <a:lnTo>
                            <a:pt x="324" y="214"/>
                          </a:lnTo>
                          <a:lnTo>
                            <a:pt x="340" y="166"/>
                          </a:lnTo>
                          <a:lnTo>
                            <a:pt x="358" y="120"/>
                          </a:lnTo>
                          <a:lnTo>
                            <a:pt x="375" y="77"/>
                          </a:lnTo>
                          <a:lnTo>
                            <a:pt x="394" y="37"/>
                          </a:lnTo>
                          <a:lnTo>
                            <a:pt x="412" y="0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0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4254" y="3286"/>
                      <a:ext cx="226" cy="7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4"/>
                        </a:cxn>
                        <a:cxn ang="0">
                          <a:pos x="20" y="69"/>
                        </a:cxn>
                        <a:cxn ang="0">
                          <a:pos x="42" y="94"/>
                        </a:cxn>
                        <a:cxn ang="0">
                          <a:pos x="64" y="120"/>
                        </a:cxn>
                        <a:cxn ang="0">
                          <a:pos x="87" y="144"/>
                        </a:cxn>
                        <a:cxn ang="0">
                          <a:pos x="111" y="169"/>
                        </a:cxn>
                        <a:cxn ang="0">
                          <a:pos x="136" y="193"/>
                        </a:cxn>
                        <a:cxn ang="0">
                          <a:pos x="161" y="217"/>
                        </a:cxn>
                        <a:cxn ang="0">
                          <a:pos x="187" y="240"/>
                        </a:cxn>
                        <a:cxn ang="0">
                          <a:pos x="213" y="261"/>
                        </a:cxn>
                        <a:cxn ang="0">
                          <a:pos x="240" y="282"/>
                        </a:cxn>
                        <a:cxn ang="0">
                          <a:pos x="268" y="302"/>
                        </a:cxn>
                        <a:cxn ang="0">
                          <a:pos x="297" y="320"/>
                        </a:cxn>
                        <a:cxn ang="0">
                          <a:pos x="324" y="337"/>
                        </a:cxn>
                        <a:cxn ang="0">
                          <a:pos x="353" y="352"/>
                        </a:cxn>
                        <a:cxn ang="0">
                          <a:pos x="383" y="366"/>
                        </a:cxn>
                        <a:cxn ang="0">
                          <a:pos x="411" y="378"/>
                        </a:cxn>
                        <a:cxn ang="0">
                          <a:pos x="394" y="340"/>
                        </a:cxn>
                        <a:cxn ang="0">
                          <a:pos x="376" y="297"/>
                        </a:cxn>
                        <a:cxn ang="0">
                          <a:pos x="358" y="251"/>
                        </a:cxn>
                        <a:cxn ang="0">
                          <a:pos x="341" y="202"/>
                        </a:cxn>
                        <a:cxn ang="0">
                          <a:pos x="324" y="152"/>
                        </a:cxn>
                        <a:cxn ang="0">
                          <a:pos x="310" y="100"/>
                        </a:cxn>
                        <a:cxn ang="0">
                          <a:pos x="297" y="50"/>
                        </a:cxn>
                        <a:cxn ang="0">
                          <a:pos x="285" y="0"/>
                        </a:cxn>
                        <a:cxn ang="0">
                          <a:pos x="266" y="3"/>
                        </a:cxn>
                        <a:cxn ang="0">
                          <a:pos x="248" y="4"/>
                        </a:cxn>
                        <a:cxn ang="0">
                          <a:pos x="229" y="7"/>
                        </a:cxn>
                        <a:cxn ang="0">
                          <a:pos x="212" y="9"/>
                        </a:cxn>
                        <a:cxn ang="0">
                          <a:pos x="193" y="12"/>
                        </a:cxn>
                        <a:cxn ang="0">
                          <a:pos x="176" y="14"/>
                        </a:cxn>
                        <a:cxn ang="0">
                          <a:pos x="158" y="16"/>
                        </a:cxn>
                        <a:cxn ang="0">
                          <a:pos x="140" y="19"/>
                        </a:cxn>
                        <a:cxn ang="0">
                          <a:pos x="123" y="21"/>
                        </a:cxn>
                        <a:cxn ang="0">
                          <a:pos x="105" y="24"/>
                        </a:cxn>
                        <a:cxn ang="0">
                          <a:pos x="87" y="28"/>
                        </a:cxn>
                        <a:cxn ang="0">
                          <a:pos x="70" y="30"/>
                        </a:cxn>
                        <a:cxn ang="0">
                          <a:pos x="52" y="34"/>
                        </a:cxn>
                        <a:cxn ang="0">
                          <a:pos x="35" y="37"/>
                        </a:cxn>
                        <a:cxn ang="0">
                          <a:pos x="18" y="40"/>
                        </a:cxn>
                        <a:cxn ang="0">
                          <a:pos x="0" y="44"/>
                        </a:cxn>
                      </a:cxnLst>
                      <a:rect l="0" t="0" r="r" b="b"/>
                      <a:pathLst>
                        <a:path w="411" h="378">
                          <a:moveTo>
                            <a:pt x="0" y="44"/>
                          </a:moveTo>
                          <a:lnTo>
                            <a:pt x="20" y="69"/>
                          </a:lnTo>
                          <a:lnTo>
                            <a:pt x="42" y="94"/>
                          </a:lnTo>
                          <a:lnTo>
                            <a:pt x="64" y="120"/>
                          </a:lnTo>
                          <a:lnTo>
                            <a:pt x="87" y="144"/>
                          </a:lnTo>
                          <a:lnTo>
                            <a:pt x="111" y="169"/>
                          </a:lnTo>
                          <a:lnTo>
                            <a:pt x="136" y="193"/>
                          </a:lnTo>
                          <a:lnTo>
                            <a:pt x="161" y="217"/>
                          </a:lnTo>
                          <a:lnTo>
                            <a:pt x="187" y="240"/>
                          </a:lnTo>
                          <a:lnTo>
                            <a:pt x="213" y="261"/>
                          </a:lnTo>
                          <a:lnTo>
                            <a:pt x="240" y="282"/>
                          </a:lnTo>
                          <a:lnTo>
                            <a:pt x="268" y="302"/>
                          </a:lnTo>
                          <a:lnTo>
                            <a:pt x="297" y="320"/>
                          </a:lnTo>
                          <a:lnTo>
                            <a:pt x="324" y="337"/>
                          </a:lnTo>
                          <a:lnTo>
                            <a:pt x="353" y="352"/>
                          </a:lnTo>
                          <a:lnTo>
                            <a:pt x="383" y="366"/>
                          </a:lnTo>
                          <a:lnTo>
                            <a:pt x="411" y="378"/>
                          </a:lnTo>
                          <a:lnTo>
                            <a:pt x="394" y="340"/>
                          </a:lnTo>
                          <a:lnTo>
                            <a:pt x="376" y="297"/>
                          </a:lnTo>
                          <a:lnTo>
                            <a:pt x="358" y="251"/>
                          </a:lnTo>
                          <a:lnTo>
                            <a:pt x="341" y="202"/>
                          </a:lnTo>
                          <a:lnTo>
                            <a:pt x="324" y="152"/>
                          </a:lnTo>
                          <a:lnTo>
                            <a:pt x="310" y="100"/>
                          </a:lnTo>
                          <a:lnTo>
                            <a:pt x="297" y="50"/>
                          </a:lnTo>
                          <a:lnTo>
                            <a:pt x="285" y="0"/>
                          </a:lnTo>
                          <a:lnTo>
                            <a:pt x="266" y="3"/>
                          </a:lnTo>
                          <a:lnTo>
                            <a:pt x="248" y="4"/>
                          </a:lnTo>
                          <a:lnTo>
                            <a:pt x="229" y="7"/>
                          </a:lnTo>
                          <a:lnTo>
                            <a:pt x="212" y="9"/>
                          </a:lnTo>
                          <a:lnTo>
                            <a:pt x="193" y="12"/>
                          </a:lnTo>
                          <a:lnTo>
                            <a:pt x="176" y="14"/>
                          </a:lnTo>
                          <a:lnTo>
                            <a:pt x="158" y="16"/>
                          </a:lnTo>
                          <a:lnTo>
                            <a:pt x="140" y="19"/>
                          </a:lnTo>
                          <a:lnTo>
                            <a:pt x="123" y="21"/>
                          </a:lnTo>
                          <a:lnTo>
                            <a:pt x="105" y="24"/>
                          </a:lnTo>
                          <a:lnTo>
                            <a:pt x="87" y="28"/>
                          </a:lnTo>
                          <a:lnTo>
                            <a:pt x="70" y="30"/>
                          </a:lnTo>
                          <a:lnTo>
                            <a:pt x="52" y="34"/>
                          </a:lnTo>
                          <a:lnTo>
                            <a:pt x="35" y="37"/>
                          </a:lnTo>
                          <a:lnTo>
                            <a:pt x="18" y="40"/>
                          </a:lnTo>
                          <a:lnTo>
                            <a:pt x="0" y="44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4132" y="3174"/>
                      <a:ext cx="263" cy="95"/>
                    </a:xfrm>
                    <a:custGeom>
                      <a:avLst/>
                      <a:gdLst/>
                      <a:ahLst/>
                      <a:cxnLst>
                        <a:cxn ang="0">
                          <a:pos x="445" y="0"/>
                        </a:cxn>
                        <a:cxn ang="0">
                          <a:pos x="0" y="0"/>
                        </a:cxn>
                        <a:cxn ang="0">
                          <a:pos x="5" y="65"/>
                        </a:cxn>
                        <a:cxn ang="0">
                          <a:pos x="14" y="129"/>
                        </a:cxn>
                        <a:cxn ang="0">
                          <a:pos x="27" y="190"/>
                        </a:cxn>
                        <a:cxn ang="0">
                          <a:pos x="43" y="252"/>
                        </a:cxn>
                        <a:cxn ang="0">
                          <a:pos x="63" y="311"/>
                        </a:cxn>
                        <a:cxn ang="0">
                          <a:pos x="85" y="369"/>
                        </a:cxn>
                        <a:cxn ang="0">
                          <a:pos x="110" y="424"/>
                        </a:cxn>
                        <a:cxn ang="0">
                          <a:pos x="139" y="478"/>
                        </a:cxn>
                        <a:cxn ang="0">
                          <a:pos x="160" y="473"/>
                        </a:cxn>
                        <a:cxn ang="0">
                          <a:pos x="179" y="470"/>
                        </a:cxn>
                        <a:cxn ang="0">
                          <a:pos x="200" y="465"/>
                        </a:cxn>
                        <a:cxn ang="0">
                          <a:pos x="221" y="461"/>
                        </a:cxn>
                        <a:cxn ang="0">
                          <a:pos x="242" y="456"/>
                        </a:cxn>
                        <a:cxn ang="0">
                          <a:pos x="263" y="452"/>
                        </a:cxn>
                        <a:cxn ang="0">
                          <a:pos x="285" y="449"/>
                        </a:cxn>
                        <a:cxn ang="0">
                          <a:pos x="306" y="445"/>
                        </a:cxn>
                        <a:cxn ang="0">
                          <a:pos x="328" y="441"/>
                        </a:cxn>
                        <a:cxn ang="0">
                          <a:pos x="349" y="439"/>
                        </a:cxn>
                        <a:cxn ang="0">
                          <a:pos x="371" y="435"/>
                        </a:cxn>
                        <a:cxn ang="0">
                          <a:pos x="393" y="433"/>
                        </a:cxn>
                        <a:cxn ang="0">
                          <a:pos x="415" y="429"/>
                        </a:cxn>
                        <a:cxn ang="0">
                          <a:pos x="437" y="426"/>
                        </a:cxn>
                        <a:cxn ang="0">
                          <a:pos x="459" y="424"/>
                        </a:cxn>
                        <a:cxn ang="0">
                          <a:pos x="481" y="422"/>
                        </a:cxn>
                        <a:cxn ang="0">
                          <a:pos x="473" y="370"/>
                        </a:cxn>
                        <a:cxn ang="0">
                          <a:pos x="467" y="318"/>
                        </a:cxn>
                        <a:cxn ang="0">
                          <a:pos x="461" y="267"/>
                        </a:cxn>
                        <a:cxn ang="0">
                          <a:pos x="457" y="214"/>
                        </a:cxn>
                        <a:cxn ang="0">
                          <a:pos x="452" y="160"/>
                        </a:cxn>
                        <a:cxn ang="0">
                          <a:pos x="449" y="107"/>
                        </a:cxn>
                        <a:cxn ang="0">
                          <a:pos x="447" y="54"/>
                        </a:cxn>
                        <a:cxn ang="0">
                          <a:pos x="445" y="0"/>
                        </a:cxn>
                      </a:cxnLst>
                      <a:rect l="0" t="0" r="r" b="b"/>
                      <a:pathLst>
                        <a:path w="481" h="478">
                          <a:moveTo>
                            <a:pt x="445" y="0"/>
                          </a:moveTo>
                          <a:lnTo>
                            <a:pt x="0" y="0"/>
                          </a:lnTo>
                          <a:lnTo>
                            <a:pt x="5" y="65"/>
                          </a:lnTo>
                          <a:lnTo>
                            <a:pt x="14" y="129"/>
                          </a:lnTo>
                          <a:lnTo>
                            <a:pt x="27" y="190"/>
                          </a:lnTo>
                          <a:lnTo>
                            <a:pt x="43" y="252"/>
                          </a:lnTo>
                          <a:lnTo>
                            <a:pt x="63" y="311"/>
                          </a:lnTo>
                          <a:lnTo>
                            <a:pt x="85" y="369"/>
                          </a:lnTo>
                          <a:lnTo>
                            <a:pt x="110" y="424"/>
                          </a:lnTo>
                          <a:lnTo>
                            <a:pt x="139" y="478"/>
                          </a:lnTo>
                          <a:lnTo>
                            <a:pt x="160" y="473"/>
                          </a:lnTo>
                          <a:lnTo>
                            <a:pt x="179" y="470"/>
                          </a:lnTo>
                          <a:lnTo>
                            <a:pt x="200" y="465"/>
                          </a:lnTo>
                          <a:lnTo>
                            <a:pt x="221" y="461"/>
                          </a:lnTo>
                          <a:lnTo>
                            <a:pt x="242" y="456"/>
                          </a:lnTo>
                          <a:lnTo>
                            <a:pt x="263" y="452"/>
                          </a:lnTo>
                          <a:lnTo>
                            <a:pt x="285" y="449"/>
                          </a:lnTo>
                          <a:lnTo>
                            <a:pt x="306" y="445"/>
                          </a:lnTo>
                          <a:lnTo>
                            <a:pt x="328" y="441"/>
                          </a:lnTo>
                          <a:lnTo>
                            <a:pt x="349" y="439"/>
                          </a:lnTo>
                          <a:lnTo>
                            <a:pt x="371" y="435"/>
                          </a:lnTo>
                          <a:lnTo>
                            <a:pt x="393" y="433"/>
                          </a:lnTo>
                          <a:lnTo>
                            <a:pt x="415" y="429"/>
                          </a:lnTo>
                          <a:lnTo>
                            <a:pt x="437" y="426"/>
                          </a:lnTo>
                          <a:lnTo>
                            <a:pt x="459" y="424"/>
                          </a:lnTo>
                          <a:lnTo>
                            <a:pt x="481" y="422"/>
                          </a:lnTo>
                          <a:lnTo>
                            <a:pt x="473" y="370"/>
                          </a:lnTo>
                          <a:lnTo>
                            <a:pt x="467" y="318"/>
                          </a:lnTo>
                          <a:lnTo>
                            <a:pt x="461" y="267"/>
                          </a:lnTo>
                          <a:lnTo>
                            <a:pt x="457" y="214"/>
                          </a:lnTo>
                          <a:lnTo>
                            <a:pt x="452" y="160"/>
                          </a:lnTo>
                          <a:lnTo>
                            <a:pt x="449" y="107"/>
                          </a:lnTo>
                          <a:lnTo>
                            <a:pt x="447" y="54"/>
                          </a:lnTo>
                          <a:lnTo>
                            <a:pt x="445" y="0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17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4422" y="2949"/>
                    <a:ext cx="408" cy="424"/>
                    <a:chOff x="4445" y="2949"/>
                    <a:chExt cx="358" cy="424"/>
                  </a:xfrm>
                </p:grpSpPr>
                <p:sp>
                  <p:nvSpPr>
                    <p:cNvPr id="24" name="Freeform 215"/>
                    <p:cNvSpPr>
                      <a:spLocks/>
                    </p:cNvSpPr>
                    <p:nvPr/>
                  </p:nvSpPr>
                  <p:spPr bwMode="auto">
                    <a:xfrm>
                      <a:off x="4481" y="2949"/>
                      <a:ext cx="286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336" y="31"/>
                        </a:cxn>
                        <a:cxn ang="0">
                          <a:pos x="315" y="16"/>
                        </a:cxn>
                        <a:cxn ang="0">
                          <a:pos x="294" y="6"/>
                        </a:cxn>
                        <a:cxn ang="0">
                          <a:pos x="274" y="1"/>
                        </a:cxn>
                        <a:cxn ang="0">
                          <a:pos x="253" y="1"/>
                        </a:cxn>
                        <a:cxn ang="0">
                          <a:pos x="231" y="6"/>
                        </a:cxn>
                        <a:cxn ang="0">
                          <a:pos x="210" y="17"/>
                        </a:cxn>
                        <a:cxn ang="0">
                          <a:pos x="188" y="33"/>
                        </a:cxn>
                        <a:cxn ang="0">
                          <a:pos x="165" y="56"/>
                        </a:cxn>
                        <a:cxn ang="0">
                          <a:pos x="139" y="87"/>
                        </a:cxn>
                        <a:cxn ang="0">
                          <a:pos x="115" y="124"/>
                        </a:cxn>
                        <a:cxn ang="0">
                          <a:pos x="92" y="168"/>
                        </a:cxn>
                        <a:cxn ang="0">
                          <a:pos x="70" y="217"/>
                        </a:cxn>
                        <a:cxn ang="0">
                          <a:pos x="48" y="273"/>
                        </a:cxn>
                        <a:cxn ang="0">
                          <a:pos x="28" y="334"/>
                        </a:cxn>
                        <a:cxn ang="0">
                          <a:pos x="9" y="401"/>
                        </a:cxn>
                        <a:cxn ang="0">
                          <a:pos x="15" y="436"/>
                        </a:cxn>
                        <a:cxn ang="0">
                          <a:pos x="43" y="437"/>
                        </a:cxn>
                        <a:cxn ang="0">
                          <a:pos x="73" y="439"/>
                        </a:cxn>
                        <a:cxn ang="0">
                          <a:pos x="102" y="441"/>
                        </a:cxn>
                        <a:cxn ang="0">
                          <a:pos x="130" y="441"/>
                        </a:cxn>
                        <a:cxn ang="0">
                          <a:pos x="160" y="442"/>
                        </a:cxn>
                        <a:cxn ang="0">
                          <a:pos x="189" y="444"/>
                        </a:cxn>
                        <a:cxn ang="0">
                          <a:pos x="218" y="444"/>
                        </a:cxn>
                        <a:cxn ang="0">
                          <a:pos x="251" y="444"/>
                        </a:cxn>
                        <a:cxn ang="0">
                          <a:pos x="288" y="444"/>
                        </a:cxn>
                        <a:cxn ang="0">
                          <a:pos x="325" y="442"/>
                        </a:cxn>
                        <a:cxn ang="0">
                          <a:pos x="362" y="441"/>
                        </a:cxn>
                        <a:cxn ang="0">
                          <a:pos x="398" y="440"/>
                        </a:cxn>
                        <a:cxn ang="0">
                          <a:pos x="434" y="437"/>
                        </a:cxn>
                        <a:cxn ang="0">
                          <a:pos x="471" y="435"/>
                        </a:cxn>
                        <a:cxn ang="0">
                          <a:pos x="506" y="433"/>
                        </a:cxn>
                        <a:cxn ang="0">
                          <a:pos x="515" y="396"/>
                        </a:cxn>
                        <a:cxn ang="0">
                          <a:pos x="496" y="329"/>
                        </a:cxn>
                        <a:cxn ang="0">
                          <a:pos x="476" y="269"/>
                        </a:cxn>
                        <a:cxn ang="0">
                          <a:pos x="455" y="214"/>
                        </a:cxn>
                        <a:cxn ang="0">
                          <a:pos x="432" y="163"/>
                        </a:cxn>
                        <a:cxn ang="0">
                          <a:pos x="409" y="120"/>
                        </a:cxn>
                        <a:cxn ang="0">
                          <a:pos x="385" y="83"/>
                        </a:cxn>
                        <a:cxn ang="0">
                          <a:pos x="359" y="53"/>
                        </a:cxn>
                      </a:cxnLst>
                      <a:rect l="0" t="0" r="r" b="b"/>
                      <a:pathLst>
                        <a:path w="523" h="444">
                          <a:moveTo>
                            <a:pt x="347" y="40"/>
                          </a:moveTo>
                          <a:lnTo>
                            <a:pt x="336" y="31"/>
                          </a:lnTo>
                          <a:lnTo>
                            <a:pt x="326" y="23"/>
                          </a:lnTo>
                          <a:lnTo>
                            <a:pt x="315" y="16"/>
                          </a:lnTo>
                          <a:lnTo>
                            <a:pt x="305" y="10"/>
                          </a:lnTo>
                          <a:lnTo>
                            <a:pt x="294" y="6"/>
                          </a:lnTo>
                          <a:lnTo>
                            <a:pt x="285" y="2"/>
                          </a:lnTo>
                          <a:lnTo>
                            <a:pt x="274" y="1"/>
                          </a:lnTo>
                          <a:lnTo>
                            <a:pt x="264" y="0"/>
                          </a:lnTo>
                          <a:lnTo>
                            <a:pt x="253" y="1"/>
                          </a:lnTo>
                          <a:lnTo>
                            <a:pt x="242" y="2"/>
                          </a:lnTo>
                          <a:lnTo>
                            <a:pt x="231" y="6"/>
                          </a:lnTo>
                          <a:lnTo>
                            <a:pt x="221" y="11"/>
                          </a:lnTo>
                          <a:lnTo>
                            <a:pt x="210" y="17"/>
                          </a:lnTo>
                          <a:lnTo>
                            <a:pt x="199" y="24"/>
                          </a:lnTo>
                          <a:lnTo>
                            <a:pt x="188" y="33"/>
                          </a:lnTo>
                          <a:lnTo>
                            <a:pt x="177" y="43"/>
                          </a:lnTo>
                          <a:lnTo>
                            <a:pt x="165" y="56"/>
                          </a:lnTo>
                          <a:lnTo>
                            <a:pt x="151" y="71"/>
                          </a:lnTo>
                          <a:lnTo>
                            <a:pt x="139" y="87"/>
                          </a:lnTo>
                          <a:lnTo>
                            <a:pt x="127" y="106"/>
                          </a:lnTo>
                          <a:lnTo>
                            <a:pt x="115" y="124"/>
                          </a:lnTo>
                          <a:lnTo>
                            <a:pt x="104" y="146"/>
                          </a:lnTo>
                          <a:lnTo>
                            <a:pt x="92" y="168"/>
                          </a:lnTo>
                          <a:lnTo>
                            <a:pt x="81" y="193"/>
                          </a:lnTo>
                          <a:lnTo>
                            <a:pt x="70" y="217"/>
                          </a:lnTo>
                          <a:lnTo>
                            <a:pt x="59" y="244"/>
                          </a:lnTo>
                          <a:lnTo>
                            <a:pt x="48" y="273"/>
                          </a:lnTo>
                          <a:lnTo>
                            <a:pt x="38" y="303"/>
                          </a:lnTo>
                          <a:lnTo>
                            <a:pt x="28" y="334"/>
                          </a:lnTo>
                          <a:lnTo>
                            <a:pt x="18" y="366"/>
                          </a:lnTo>
                          <a:lnTo>
                            <a:pt x="9" y="401"/>
                          </a:lnTo>
                          <a:lnTo>
                            <a:pt x="0" y="435"/>
                          </a:lnTo>
                          <a:lnTo>
                            <a:pt x="15" y="436"/>
                          </a:lnTo>
                          <a:lnTo>
                            <a:pt x="29" y="436"/>
                          </a:lnTo>
                          <a:lnTo>
                            <a:pt x="43" y="437"/>
                          </a:lnTo>
                          <a:lnTo>
                            <a:pt x="59" y="439"/>
                          </a:lnTo>
                          <a:lnTo>
                            <a:pt x="73" y="439"/>
                          </a:lnTo>
                          <a:lnTo>
                            <a:pt x="87" y="440"/>
                          </a:lnTo>
                          <a:lnTo>
                            <a:pt x="102" y="441"/>
                          </a:lnTo>
                          <a:lnTo>
                            <a:pt x="116" y="441"/>
                          </a:lnTo>
                          <a:lnTo>
                            <a:pt x="130" y="441"/>
                          </a:lnTo>
                          <a:lnTo>
                            <a:pt x="145" y="442"/>
                          </a:lnTo>
                          <a:lnTo>
                            <a:pt x="160" y="442"/>
                          </a:lnTo>
                          <a:lnTo>
                            <a:pt x="174" y="442"/>
                          </a:lnTo>
                          <a:lnTo>
                            <a:pt x="189" y="444"/>
                          </a:lnTo>
                          <a:lnTo>
                            <a:pt x="203" y="444"/>
                          </a:lnTo>
                          <a:lnTo>
                            <a:pt x="218" y="444"/>
                          </a:lnTo>
                          <a:lnTo>
                            <a:pt x="233" y="444"/>
                          </a:lnTo>
                          <a:lnTo>
                            <a:pt x="251" y="444"/>
                          </a:lnTo>
                          <a:lnTo>
                            <a:pt x="270" y="444"/>
                          </a:lnTo>
                          <a:lnTo>
                            <a:pt x="288" y="444"/>
                          </a:lnTo>
                          <a:lnTo>
                            <a:pt x="307" y="442"/>
                          </a:lnTo>
                          <a:lnTo>
                            <a:pt x="325" y="442"/>
                          </a:lnTo>
                          <a:lnTo>
                            <a:pt x="344" y="441"/>
                          </a:lnTo>
                          <a:lnTo>
                            <a:pt x="362" y="441"/>
                          </a:lnTo>
                          <a:lnTo>
                            <a:pt x="380" y="440"/>
                          </a:lnTo>
                          <a:lnTo>
                            <a:pt x="398" y="440"/>
                          </a:lnTo>
                          <a:lnTo>
                            <a:pt x="417" y="439"/>
                          </a:lnTo>
                          <a:lnTo>
                            <a:pt x="434" y="437"/>
                          </a:lnTo>
                          <a:lnTo>
                            <a:pt x="453" y="436"/>
                          </a:lnTo>
                          <a:lnTo>
                            <a:pt x="471" y="435"/>
                          </a:lnTo>
                          <a:lnTo>
                            <a:pt x="488" y="434"/>
                          </a:lnTo>
                          <a:lnTo>
                            <a:pt x="506" y="433"/>
                          </a:lnTo>
                          <a:lnTo>
                            <a:pt x="523" y="431"/>
                          </a:lnTo>
                          <a:lnTo>
                            <a:pt x="515" y="396"/>
                          </a:lnTo>
                          <a:lnTo>
                            <a:pt x="506" y="362"/>
                          </a:lnTo>
                          <a:lnTo>
                            <a:pt x="496" y="329"/>
                          </a:lnTo>
                          <a:lnTo>
                            <a:pt x="486" y="299"/>
                          </a:lnTo>
                          <a:lnTo>
                            <a:pt x="476" y="269"/>
                          </a:lnTo>
                          <a:lnTo>
                            <a:pt x="465" y="241"/>
                          </a:lnTo>
                          <a:lnTo>
                            <a:pt x="455" y="214"/>
                          </a:lnTo>
                          <a:lnTo>
                            <a:pt x="444" y="188"/>
                          </a:lnTo>
                          <a:lnTo>
                            <a:pt x="432" y="163"/>
                          </a:lnTo>
                          <a:lnTo>
                            <a:pt x="421" y="141"/>
                          </a:lnTo>
                          <a:lnTo>
                            <a:pt x="409" y="120"/>
                          </a:lnTo>
                          <a:lnTo>
                            <a:pt x="397" y="101"/>
                          </a:lnTo>
                          <a:lnTo>
                            <a:pt x="385" y="83"/>
                          </a:lnTo>
                          <a:lnTo>
                            <a:pt x="373" y="67"/>
                          </a:lnTo>
                          <a:lnTo>
                            <a:pt x="359" y="53"/>
                          </a:lnTo>
                          <a:lnTo>
                            <a:pt x="347" y="40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5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4446" y="3063"/>
                      <a:ext cx="357" cy="83"/>
                    </a:xfrm>
                    <a:custGeom>
                      <a:avLst/>
                      <a:gdLst/>
                      <a:ahLst/>
                      <a:cxnLst>
                        <a:cxn ang="0">
                          <a:pos x="617" y="0"/>
                        </a:cxn>
                        <a:cxn ang="0">
                          <a:pos x="597" y="1"/>
                        </a:cxn>
                        <a:cxn ang="0">
                          <a:pos x="579" y="4"/>
                        </a:cxn>
                        <a:cxn ang="0">
                          <a:pos x="559" y="5"/>
                        </a:cxn>
                        <a:cxn ang="0">
                          <a:pos x="539" y="6"/>
                        </a:cxn>
                        <a:cxn ang="0">
                          <a:pos x="519" y="8"/>
                        </a:cxn>
                        <a:cxn ang="0">
                          <a:pos x="499" y="9"/>
                        </a:cxn>
                        <a:cxn ang="0">
                          <a:pos x="479" y="10"/>
                        </a:cxn>
                        <a:cxn ang="0">
                          <a:pos x="460" y="11"/>
                        </a:cxn>
                        <a:cxn ang="0">
                          <a:pos x="440" y="13"/>
                        </a:cxn>
                        <a:cxn ang="0">
                          <a:pos x="419" y="13"/>
                        </a:cxn>
                        <a:cxn ang="0">
                          <a:pos x="399" y="14"/>
                        </a:cxn>
                        <a:cxn ang="0">
                          <a:pos x="379" y="14"/>
                        </a:cxn>
                        <a:cxn ang="0">
                          <a:pos x="358" y="15"/>
                        </a:cxn>
                        <a:cxn ang="0">
                          <a:pos x="339" y="15"/>
                        </a:cxn>
                        <a:cxn ang="0">
                          <a:pos x="319" y="15"/>
                        </a:cxn>
                        <a:cxn ang="0">
                          <a:pos x="298" y="15"/>
                        </a:cxn>
                        <a:cxn ang="0">
                          <a:pos x="281" y="15"/>
                        </a:cxn>
                        <a:cxn ang="0">
                          <a:pos x="265" y="15"/>
                        </a:cxn>
                        <a:cxn ang="0">
                          <a:pos x="248" y="15"/>
                        </a:cxn>
                        <a:cxn ang="0">
                          <a:pos x="232" y="14"/>
                        </a:cxn>
                        <a:cxn ang="0">
                          <a:pos x="215" y="14"/>
                        </a:cxn>
                        <a:cxn ang="0">
                          <a:pos x="199" y="14"/>
                        </a:cxn>
                        <a:cxn ang="0">
                          <a:pos x="183" y="13"/>
                        </a:cxn>
                        <a:cxn ang="0">
                          <a:pos x="167" y="13"/>
                        </a:cxn>
                        <a:cxn ang="0">
                          <a:pos x="150" y="11"/>
                        </a:cxn>
                        <a:cxn ang="0">
                          <a:pos x="134" y="11"/>
                        </a:cxn>
                        <a:cxn ang="0">
                          <a:pos x="118" y="10"/>
                        </a:cxn>
                        <a:cxn ang="0">
                          <a:pos x="102" y="9"/>
                        </a:cxn>
                        <a:cxn ang="0">
                          <a:pos x="86" y="9"/>
                        </a:cxn>
                        <a:cxn ang="0">
                          <a:pos x="70" y="8"/>
                        </a:cxn>
                        <a:cxn ang="0">
                          <a:pos x="53" y="6"/>
                        </a:cxn>
                        <a:cxn ang="0">
                          <a:pos x="38" y="5"/>
                        </a:cxn>
                        <a:cxn ang="0">
                          <a:pos x="30" y="52"/>
                        </a:cxn>
                        <a:cxn ang="0">
                          <a:pos x="24" y="100"/>
                        </a:cxn>
                        <a:cxn ang="0">
                          <a:pos x="18" y="149"/>
                        </a:cxn>
                        <a:cxn ang="0">
                          <a:pos x="13" y="199"/>
                        </a:cxn>
                        <a:cxn ang="0">
                          <a:pos x="8" y="252"/>
                        </a:cxn>
                        <a:cxn ang="0">
                          <a:pos x="5" y="305"/>
                        </a:cxn>
                        <a:cxn ang="0">
                          <a:pos x="3" y="360"/>
                        </a:cxn>
                        <a:cxn ang="0">
                          <a:pos x="0" y="416"/>
                        </a:cxn>
                        <a:cxn ang="0">
                          <a:pos x="656" y="416"/>
                        </a:cxn>
                        <a:cxn ang="0">
                          <a:pos x="653" y="359"/>
                        </a:cxn>
                        <a:cxn ang="0">
                          <a:pos x="651" y="304"/>
                        </a:cxn>
                        <a:cxn ang="0">
                          <a:pos x="648" y="250"/>
                        </a:cxn>
                        <a:cxn ang="0">
                          <a:pos x="643" y="197"/>
                        </a:cxn>
                        <a:cxn ang="0">
                          <a:pos x="638" y="147"/>
                        </a:cxn>
                        <a:cxn ang="0">
                          <a:pos x="631" y="96"/>
                        </a:cxn>
                        <a:cxn ang="0">
                          <a:pos x="625" y="47"/>
                        </a:cxn>
                        <a:cxn ang="0">
                          <a:pos x="617" y="0"/>
                        </a:cxn>
                      </a:cxnLst>
                      <a:rect l="0" t="0" r="r" b="b"/>
                      <a:pathLst>
                        <a:path w="656" h="416">
                          <a:moveTo>
                            <a:pt x="617" y="0"/>
                          </a:moveTo>
                          <a:lnTo>
                            <a:pt x="597" y="1"/>
                          </a:lnTo>
                          <a:lnTo>
                            <a:pt x="579" y="4"/>
                          </a:lnTo>
                          <a:lnTo>
                            <a:pt x="559" y="5"/>
                          </a:lnTo>
                          <a:lnTo>
                            <a:pt x="539" y="6"/>
                          </a:lnTo>
                          <a:lnTo>
                            <a:pt x="519" y="8"/>
                          </a:lnTo>
                          <a:lnTo>
                            <a:pt x="499" y="9"/>
                          </a:lnTo>
                          <a:lnTo>
                            <a:pt x="479" y="10"/>
                          </a:lnTo>
                          <a:lnTo>
                            <a:pt x="460" y="11"/>
                          </a:lnTo>
                          <a:lnTo>
                            <a:pt x="440" y="13"/>
                          </a:lnTo>
                          <a:lnTo>
                            <a:pt x="419" y="13"/>
                          </a:lnTo>
                          <a:lnTo>
                            <a:pt x="399" y="14"/>
                          </a:lnTo>
                          <a:lnTo>
                            <a:pt x="379" y="14"/>
                          </a:lnTo>
                          <a:lnTo>
                            <a:pt x="358" y="15"/>
                          </a:lnTo>
                          <a:lnTo>
                            <a:pt x="339" y="15"/>
                          </a:lnTo>
                          <a:lnTo>
                            <a:pt x="319" y="15"/>
                          </a:lnTo>
                          <a:lnTo>
                            <a:pt x="298" y="15"/>
                          </a:lnTo>
                          <a:lnTo>
                            <a:pt x="281" y="15"/>
                          </a:lnTo>
                          <a:lnTo>
                            <a:pt x="265" y="15"/>
                          </a:lnTo>
                          <a:lnTo>
                            <a:pt x="248" y="15"/>
                          </a:lnTo>
                          <a:lnTo>
                            <a:pt x="232" y="14"/>
                          </a:lnTo>
                          <a:lnTo>
                            <a:pt x="215" y="14"/>
                          </a:lnTo>
                          <a:lnTo>
                            <a:pt x="199" y="14"/>
                          </a:lnTo>
                          <a:lnTo>
                            <a:pt x="183" y="13"/>
                          </a:lnTo>
                          <a:lnTo>
                            <a:pt x="167" y="13"/>
                          </a:lnTo>
                          <a:lnTo>
                            <a:pt x="150" y="11"/>
                          </a:lnTo>
                          <a:lnTo>
                            <a:pt x="134" y="11"/>
                          </a:lnTo>
                          <a:lnTo>
                            <a:pt x="118" y="10"/>
                          </a:lnTo>
                          <a:lnTo>
                            <a:pt x="102" y="9"/>
                          </a:lnTo>
                          <a:lnTo>
                            <a:pt x="86" y="9"/>
                          </a:lnTo>
                          <a:lnTo>
                            <a:pt x="70" y="8"/>
                          </a:lnTo>
                          <a:lnTo>
                            <a:pt x="53" y="6"/>
                          </a:lnTo>
                          <a:lnTo>
                            <a:pt x="38" y="5"/>
                          </a:lnTo>
                          <a:lnTo>
                            <a:pt x="30" y="52"/>
                          </a:lnTo>
                          <a:lnTo>
                            <a:pt x="24" y="100"/>
                          </a:lnTo>
                          <a:lnTo>
                            <a:pt x="18" y="149"/>
                          </a:lnTo>
                          <a:lnTo>
                            <a:pt x="13" y="199"/>
                          </a:lnTo>
                          <a:lnTo>
                            <a:pt x="8" y="252"/>
                          </a:lnTo>
                          <a:lnTo>
                            <a:pt x="5" y="305"/>
                          </a:lnTo>
                          <a:lnTo>
                            <a:pt x="3" y="360"/>
                          </a:lnTo>
                          <a:lnTo>
                            <a:pt x="0" y="416"/>
                          </a:lnTo>
                          <a:lnTo>
                            <a:pt x="656" y="416"/>
                          </a:lnTo>
                          <a:lnTo>
                            <a:pt x="653" y="359"/>
                          </a:lnTo>
                          <a:lnTo>
                            <a:pt x="651" y="304"/>
                          </a:lnTo>
                          <a:lnTo>
                            <a:pt x="648" y="250"/>
                          </a:lnTo>
                          <a:lnTo>
                            <a:pt x="643" y="197"/>
                          </a:lnTo>
                          <a:lnTo>
                            <a:pt x="638" y="147"/>
                          </a:lnTo>
                          <a:lnTo>
                            <a:pt x="631" y="96"/>
                          </a:lnTo>
                          <a:lnTo>
                            <a:pt x="625" y="47"/>
                          </a:lnTo>
                          <a:lnTo>
                            <a:pt x="617" y="0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6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4445" y="3174"/>
                      <a:ext cx="358" cy="83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409"/>
                        </a:cxn>
                        <a:cxn ang="0">
                          <a:pos x="53" y="408"/>
                        </a:cxn>
                        <a:cxn ang="0">
                          <a:pos x="69" y="407"/>
                        </a:cxn>
                        <a:cxn ang="0">
                          <a:pos x="85" y="406"/>
                        </a:cxn>
                        <a:cxn ang="0">
                          <a:pos x="102" y="406"/>
                        </a:cxn>
                        <a:cxn ang="0">
                          <a:pos x="118" y="404"/>
                        </a:cxn>
                        <a:cxn ang="0">
                          <a:pos x="134" y="403"/>
                        </a:cxn>
                        <a:cxn ang="0">
                          <a:pos x="150" y="403"/>
                        </a:cxn>
                        <a:cxn ang="0">
                          <a:pos x="167" y="402"/>
                        </a:cxn>
                        <a:cxn ang="0">
                          <a:pos x="183" y="402"/>
                        </a:cxn>
                        <a:cxn ang="0">
                          <a:pos x="200" y="401"/>
                        </a:cxn>
                        <a:cxn ang="0">
                          <a:pos x="216" y="401"/>
                        </a:cxn>
                        <a:cxn ang="0">
                          <a:pos x="233" y="401"/>
                        </a:cxn>
                        <a:cxn ang="0">
                          <a:pos x="249" y="399"/>
                        </a:cxn>
                        <a:cxn ang="0">
                          <a:pos x="266" y="399"/>
                        </a:cxn>
                        <a:cxn ang="0">
                          <a:pos x="282" y="399"/>
                        </a:cxn>
                        <a:cxn ang="0">
                          <a:pos x="299" y="399"/>
                        </a:cxn>
                        <a:cxn ang="0">
                          <a:pos x="320" y="399"/>
                        </a:cxn>
                        <a:cxn ang="0">
                          <a:pos x="340" y="399"/>
                        </a:cxn>
                        <a:cxn ang="0">
                          <a:pos x="360" y="401"/>
                        </a:cxn>
                        <a:cxn ang="0">
                          <a:pos x="380" y="401"/>
                        </a:cxn>
                        <a:cxn ang="0">
                          <a:pos x="400" y="401"/>
                        </a:cxn>
                        <a:cxn ang="0">
                          <a:pos x="421" y="402"/>
                        </a:cxn>
                        <a:cxn ang="0">
                          <a:pos x="441" y="403"/>
                        </a:cxn>
                        <a:cxn ang="0">
                          <a:pos x="462" y="403"/>
                        </a:cxn>
                        <a:cxn ang="0">
                          <a:pos x="482" y="404"/>
                        </a:cxn>
                        <a:cxn ang="0">
                          <a:pos x="501" y="406"/>
                        </a:cxn>
                        <a:cxn ang="0">
                          <a:pos x="521" y="407"/>
                        </a:cxn>
                        <a:cxn ang="0">
                          <a:pos x="541" y="408"/>
                        </a:cxn>
                        <a:cxn ang="0">
                          <a:pos x="561" y="409"/>
                        </a:cxn>
                        <a:cxn ang="0">
                          <a:pos x="581" y="411"/>
                        </a:cxn>
                        <a:cxn ang="0">
                          <a:pos x="600" y="413"/>
                        </a:cxn>
                        <a:cxn ang="0">
                          <a:pos x="620" y="414"/>
                        </a:cxn>
                        <a:cxn ang="0">
                          <a:pos x="627" y="367"/>
                        </a:cxn>
                        <a:cxn ang="0">
                          <a:pos x="633" y="318"/>
                        </a:cxn>
                        <a:cxn ang="0">
                          <a:pos x="640" y="269"/>
                        </a:cxn>
                        <a:cxn ang="0">
                          <a:pos x="644" y="217"/>
                        </a:cxn>
                        <a:cxn ang="0">
                          <a:pos x="649" y="165"/>
                        </a:cxn>
                        <a:cxn ang="0">
                          <a:pos x="652" y="111"/>
                        </a:cxn>
                        <a:cxn ang="0">
                          <a:pos x="654" y="56"/>
                        </a:cxn>
                        <a:cxn ang="0">
                          <a:pos x="657" y="0"/>
                        </a:cxn>
                        <a:cxn ang="0">
                          <a:pos x="0" y="0"/>
                        </a:cxn>
                        <a:cxn ang="0">
                          <a:pos x="3" y="55"/>
                        </a:cxn>
                        <a:cxn ang="0">
                          <a:pos x="5" y="111"/>
                        </a:cxn>
                        <a:cxn ang="0">
                          <a:pos x="8" y="163"/>
                        </a:cxn>
                        <a:cxn ang="0">
                          <a:pos x="12" y="215"/>
                        </a:cxn>
                        <a:cxn ang="0">
                          <a:pos x="17" y="265"/>
                        </a:cxn>
                        <a:cxn ang="0">
                          <a:pos x="24" y="315"/>
                        </a:cxn>
                        <a:cxn ang="0">
                          <a:pos x="30" y="363"/>
                        </a:cxn>
                        <a:cxn ang="0">
                          <a:pos x="37" y="409"/>
                        </a:cxn>
                      </a:cxnLst>
                      <a:rect l="0" t="0" r="r" b="b"/>
                      <a:pathLst>
                        <a:path w="657" h="414">
                          <a:moveTo>
                            <a:pt x="37" y="409"/>
                          </a:moveTo>
                          <a:lnTo>
                            <a:pt x="53" y="408"/>
                          </a:lnTo>
                          <a:lnTo>
                            <a:pt x="69" y="407"/>
                          </a:lnTo>
                          <a:lnTo>
                            <a:pt x="85" y="406"/>
                          </a:lnTo>
                          <a:lnTo>
                            <a:pt x="102" y="406"/>
                          </a:lnTo>
                          <a:lnTo>
                            <a:pt x="118" y="404"/>
                          </a:lnTo>
                          <a:lnTo>
                            <a:pt x="134" y="403"/>
                          </a:lnTo>
                          <a:lnTo>
                            <a:pt x="150" y="403"/>
                          </a:lnTo>
                          <a:lnTo>
                            <a:pt x="167" y="402"/>
                          </a:lnTo>
                          <a:lnTo>
                            <a:pt x="183" y="402"/>
                          </a:lnTo>
                          <a:lnTo>
                            <a:pt x="200" y="401"/>
                          </a:lnTo>
                          <a:lnTo>
                            <a:pt x="216" y="401"/>
                          </a:lnTo>
                          <a:lnTo>
                            <a:pt x="233" y="401"/>
                          </a:lnTo>
                          <a:lnTo>
                            <a:pt x="249" y="399"/>
                          </a:lnTo>
                          <a:lnTo>
                            <a:pt x="266" y="399"/>
                          </a:lnTo>
                          <a:lnTo>
                            <a:pt x="282" y="399"/>
                          </a:lnTo>
                          <a:lnTo>
                            <a:pt x="299" y="399"/>
                          </a:lnTo>
                          <a:lnTo>
                            <a:pt x="320" y="399"/>
                          </a:lnTo>
                          <a:lnTo>
                            <a:pt x="340" y="399"/>
                          </a:lnTo>
                          <a:lnTo>
                            <a:pt x="360" y="401"/>
                          </a:lnTo>
                          <a:lnTo>
                            <a:pt x="380" y="401"/>
                          </a:lnTo>
                          <a:lnTo>
                            <a:pt x="400" y="401"/>
                          </a:lnTo>
                          <a:lnTo>
                            <a:pt x="421" y="402"/>
                          </a:lnTo>
                          <a:lnTo>
                            <a:pt x="441" y="403"/>
                          </a:lnTo>
                          <a:lnTo>
                            <a:pt x="462" y="403"/>
                          </a:lnTo>
                          <a:lnTo>
                            <a:pt x="482" y="404"/>
                          </a:lnTo>
                          <a:lnTo>
                            <a:pt x="501" y="406"/>
                          </a:lnTo>
                          <a:lnTo>
                            <a:pt x="521" y="407"/>
                          </a:lnTo>
                          <a:lnTo>
                            <a:pt x="541" y="408"/>
                          </a:lnTo>
                          <a:lnTo>
                            <a:pt x="561" y="409"/>
                          </a:lnTo>
                          <a:lnTo>
                            <a:pt x="581" y="411"/>
                          </a:lnTo>
                          <a:lnTo>
                            <a:pt x="600" y="413"/>
                          </a:lnTo>
                          <a:lnTo>
                            <a:pt x="620" y="414"/>
                          </a:lnTo>
                          <a:lnTo>
                            <a:pt x="627" y="367"/>
                          </a:lnTo>
                          <a:lnTo>
                            <a:pt x="633" y="318"/>
                          </a:lnTo>
                          <a:lnTo>
                            <a:pt x="640" y="269"/>
                          </a:lnTo>
                          <a:lnTo>
                            <a:pt x="644" y="217"/>
                          </a:lnTo>
                          <a:lnTo>
                            <a:pt x="649" y="165"/>
                          </a:lnTo>
                          <a:lnTo>
                            <a:pt x="652" y="111"/>
                          </a:lnTo>
                          <a:lnTo>
                            <a:pt x="654" y="56"/>
                          </a:lnTo>
                          <a:lnTo>
                            <a:pt x="657" y="0"/>
                          </a:lnTo>
                          <a:lnTo>
                            <a:pt x="0" y="0"/>
                          </a:lnTo>
                          <a:lnTo>
                            <a:pt x="3" y="55"/>
                          </a:lnTo>
                          <a:lnTo>
                            <a:pt x="5" y="111"/>
                          </a:lnTo>
                          <a:lnTo>
                            <a:pt x="8" y="163"/>
                          </a:lnTo>
                          <a:lnTo>
                            <a:pt x="12" y="215"/>
                          </a:lnTo>
                          <a:lnTo>
                            <a:pt x="17" y="265"/>
                          </a:lnTo>
                          <a:lnTo>
                            <a:pt x="24" y="315"/>
                          </a:lnTo>
                          <a:lnTo>
                            <a:pt x="30" y="363"/>
                          </a:lnTo>
                          <a:lnTo>
                            <a:pt x="37" y="409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7" name="Freeform 218"/>
                    <p:cNvSpPr>
                      <a:spLocks/>
                    </p:cNvSpPr>
                    <p:nvPr/>
                  </p:nvSpPr>
                  <p:spPr bwMode="auto">
                    <a:xfrm>
                      <a:off x="4480" y="3282"/>
                      <a:ext cx="288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220" y="0"/>
                        </a:cxn>
                        <a:cxn ang="0">
                          <a:pos x="191" y="0"/>
                        </a:cxn>
                        <a:cxn ang="0">
                          <a:pos x="161" y="1"/>
                        </a:cxn>
                        <a:cxn ang="0">
                          <a:pos x="131" y="1"/>
                        </a:cxn>
                        <a:cxn ang="0">
                          <a:pos x="102" y="3"/>
                        </a:cxn>
                        <a:cxn ang="0">
                          <a:pos x="73" y="4"/>
                        </a:cxn>
                        <a:cxn ang="0">
                          <a:pos x="43" y="5"/>
                        </a:cxn>
                        <a:cxn ang="0">
                          <a:pos x="15" y="6"/>
                        </a:cxn>
                        <a:cxn ang="0">
                          <a:pos x="17" y="76"/>
                        </a:cxn>
                        <a:cxn ang="0">
                          <a:pos x="55" y="198"/>
                        </a:cxn>
                        <a:cxn ang="0">
                          <a:pos x="99" y="299"/>
                        </a:cxn>
                        <a:cxn ang="0">
                          <a:pos x="147" y="376"/>
                        </a:cxn>
                        <a:cxn ang="0">
                          <a:pos x="183" y="418"/>
                        </a:cxn>
                        <a:cxn ang="0">
                          <a:pos x="206" y="436"/>
                        </a:cxn>
                        <a:cxn ang="0">
                          <a:pos x="229" y="449"/>
                        </a:cxn>
                        <a:cxn ang="0">
                          <a:pos x="253" y="455"/>
                        </a:cxn>
                        <a:cxn ang="0">
                          <a:pos x="277" y="455"/>
                        </a:cxn>
                        <a:cxn ang="0">
                          <a:pos x="300" y="450"/>
                        </a:cxn>
                        <a:cxn ang="0">
                          <a:pos x="323" y="438"/>
                        </a:cxn>
                        <a:cxn ang="0">
                          <a:pos x="346" y="419"/>
                        </a:cxn>
                        <a:cxn ang="0">
                          <a:pos x="381" y="380"/>
                        </a:cxn>
                        <a:cxn ang="0">
                          <a:pos x="429" y="304"/>
                        </a:cxn>
                        <a:cxn ang="0">
                          <a:pos x="473" y="203"/>
                        </a:cxn>
                        <a:cxn ang="0">
                          <a:pos x="512" y="81"/>
                        </a:cxn>
                        <a:cxn ang="0">
                          <a:pos x="511" y="11"/>
                        </a:cxn>
                        <a:cxn ang="0">
                          <a:pos x="475" y="7"/>
                        </a:cxn>
                        <a:cxn ang="0">
                          <a:pos x="438" y="6"/>
                        </a:cxn>
                        <a:cxn ang="0">
                          <a:pos x="402" y="4"/>
                        </a:cxn>
                        <a:cxn ang="0">
                          <a:pos x="366" y="3"/>
                        </a:cxn>
                        <a:cxn ang="0">
                          <a:pos x="328" y="1"/>
                        </a:cxn>
                        <a:cxn ang="0">
                          <a:pos x="291" y="0"/>
                        </a:cxn>
                        <a:cxn ang="0">
                          <a:pos x="253" y="0"/>
                        </a:cxn>
                      </a:cxnLst>
                      <a:rect l="0" t="0" r="r" b="b"/>
                      <a:pathLst>
                        <a:path w="529" h="456">
                          <a:moveTo>
                            <a:pt x="235" y="0"/>
                          </a:moveTo>
                          <a:lnTo>
                            <a:pt x="220" y="0"/>
                          </a:lnTo>
                          <a:lnTo>
                            <a:pt x="205" y="0"/>
                          </a:lnTo>
                          <a:lnTo>
                            <a:pt x="191" y="0"/>
                          </a:lnTo>
                          <a:lnTo>
                            <a:pt x="175" y="0"/>
                          </a:lnTo>
                          <a:lnTo>
                            <a:pt x="161" y="1"/>
                          </a:lnTo>
                          <a:lnTo>
                            <a:pt x="146" y="1"/>
                          </a:lnTo>
                          <a:lnTo>
                            <a:pt x="131" y="1"/>
                          </a:lnTo>
                          <a:lnTo>
                            <a:pt x="117" y="1"/>
                          </a:lnTo>
                          <a:lnTo>
                            <a:pt x="102" y="3"/>
                          </a:lnTo>
                          <a:lnTo>
                            <a:pt x="87" y="3"/>
                          </a:lnTo>
                          <a:lnTo>
                            <a:pt x="73" y="4"/>
                          </a:lnTo>
                          <a:lnTo>
                            <a:pt x="59" y="4"/>
                          </a:lnTo>
                          <a:lnTo>
                            <a:pt x="43" y="5"/>
                          </a:lnTo>
                          <a:lnTo>
                            <a:pt x="29" y="6"/>
                          </a:lnTo>
                          <a:lnTo>
                            <a:pt x="15" y="6"/>
                          </a:lnTo>
                          <a:lnTo>
                            <a:pt x="0" y="7"/>
                          </a:lnTo>
                          <a:lnTo>
                            <a:pt x="17" y="76"/>
                          </a:lnTo>
                          <a:lnTo>
                            <a:pt x="35" y="140"/>
                          </a:lnTo>
                          <a:lnTo>
                            <a:pt x="55" y="198"/>
                          </a:lnTo>
                          <a:lnTo>
                            <a:pt x="77" y="251"/>
                          </a:lnTo>
                          <a:lnTo>
                            <a:pt x="99" y="299"/>
                          </a:lnTo>
                          <a:lnTo>
                            <a:pt x="122" y="341"/>
                          </a:lnTo>
                          <a:lnTo>
                            <a:pt x="147" y="376"/>
                          </a:lnTo>
                          <a:lnTo>
                            <a:pt x="171" y="406"/>
                          </a:lnTo>
                          <a:lnTo>
                            <a:pt x="183" y="418"/>
                          </a:lnTo>
                          <a:lnTo>
                            <a:pt x="194" y="428"/>
                          </a:lnTo>
                          <a:lnTo>
                            <a:pt x="206" y="436"/>
                          </a:lnTo>
                          <a:lnTo>
                            <a:pt x="218" y="444"/>
                          </a:lnTo>
                          <a:lnTo>
                            <a:pt x="229" y="449"/>
                          </a:lnTo>
                          <a:lnTo>
                            <a:pt x="241" y="452"/>
                          </a:lnTo>
                          <a:lnTo>
                            <a:pt x="253" y="455"/>
                          </a:lnTo>
                          <a:lnTo>
                            <a:pt x="266" y="456"/>
                          </a:lnTo>
                          <a:lnTo>
                            <a:pt x="277" y="455"/>
                          </a:lnTo>
                          <a:lnTo>
                            <a:pt x="288" y="454"/>
                          </a:lnTo>
                          <a:lnTo>
                            <a:pt x="300" y="450"/>
                          </a:lnTo>
                          <a:lnTo>
                            <a:pt x="311" y="444"/>
                          </a:lnTo>
                          <a:lnTo>
                            <a:pt x="323" y="438"/>
                          </a:lnTo>
                          <a:lnTo>
                            <a:pt x="334" y="429"/>
                          </a:lnTo>
                          <a:lnTo>
                            <a:pt x="346" y="419"/>
                          </a:lnTo>
                          <a:lnTo>
                            <a:pt x="357" y="408"/>
                          </a:lnTo>
                          <a:lnTo>
                            <a:pt x="381" y="380"/>
                          </a:lnTo>
                          <a:lnTo>
                            <a:pt x="405" y="344"/>
                          </a:lnTo>
                          <a:lnTo>
                            <a:pt x="429" y="304"/>
                          </a:lnTo>
                          <a:lnTo>
                            <a:pt x="452" y="256"/>
                          </a:lnTo>
                          <a:lnTo>
                            <a:pt x="473" y="203"/>
                          </a:lnTo>
                          <a:lnTo>
                            <a:pt x="494" y="145"/>
                          </a:lnTo>
                          <a:lnTo>
                            <a:pt x="512" y="81"/>
                          </a:lnTo>
                          <a:lnTo>
                            <a:pt x="529" y="12"/>
                          </a:lnTo>
                          <a:lnTo>
                            <a:pt x="511" y="11"/>
                          </a:lnTo>
                          <a:lnTo>
                            <a:pt x="494" y="10"/>
                          </a:lnTo>
                          <a:lnTo>
                            <a:pt x="475" y="7"/>
                          </a:lnTo>
                          <a:lnTo>
                            <a:pt x="457" y="6"/>
                          </a:lnTo>
                          <a:lnTo>
                            <a:pt x="438" y="6"/>
                          </a:lnTo>
                          <a:lnTo>
                            <a:pt x="421" y="5"/>
                          </a:lnTo>
                          <a:lnTo>
                            <a:pt x="402" y="4"/>
                          </a:lnTo>
                          <a:lnTo>
                            <a:pt x="383" y="3"/>
                          </a:lnTo>
                          <a:lnTo>
                            <a:pt x="366" y="3"/>
                          </a:lnTo>
                          <a:lnTo>
                            <a:pt x="347" y="1"/>
                          </a:lnTo>
                          <a:lnTo>
                            <a:pt x="328" y="1"/>
                          </a:lnTo>
                          <a:lnTo>
                            <a:pt x="310" y="1"/>
                          </a:lnTo>
                          <a:lnTo>
                            <a:pt x="291" y="0"/>
                          </a:lnTo>
                          <a:lnTo>
                            <a:pt x="272" y="0"/>
                          </a:lnTo>
                          <a:lnTo>
                            <a:pt x="253" y="0"/>
                          </a:lnTo>
                          <a:lnTo>
                            <a:pt x="235" y="0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18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4752" y="2959"/>
                    <a:ext cx="369" cy="403"/>
                    <a:chOff x="4761" y="2959"/>
                    <a:chExt cx="369" cy="403"/>
                  </a:xfrm>
                </p:grpSpPr>
                <p:sp>
                  <p:nvSpPr>
                    <p:cNvPr id="20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4851" y="3046"/>
                      <a:ext cx="279" cy="100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497"/>
                        </a:cxn>
                        <a:cxn ang="0">
                          <a:pos x="510" y="497"/>
                        </a:cxn>
                        <a:cxn ang="0">
                          <a:pos x="504" y="429"/>
                        </a:cxn>
                        <a:cxn ang="0">
                          <a:pos x="494" y="362"/>
                        </a:cxn>
                        <a:cxn ang="0">
                          <a:pos x="480" y="298"/>
                        </a:cxn>
                        <a:cxn ang="0">
                          <a:pos x="462" y="234"/>
                        </a:cxn>
                        <a:cxn ang="0">
                          <a:pos x="441" y="172"/>
                        </a:cxn>
                        <a:cxn ang="0">
                          <a:pos x="417" y="113"/>
                        </a:cxn>
                        <a:cxn ang="0">
                          <a:pos x="388" y="55"/>
                        </a:cxn>
                        <a:cxn ang="0">
                          <a:pos x="357" y="0"/>
                        </a:cxn>
                        <a:cxn ang="0">
                          <a:pos x="336" y="5"/>
                        </a:cxn>
                        <a:cxn ang="0">
                          <a:pos x="314" y="11"/>
                        </a:cxn>
                        <a:cxn ang="0">
                          <a:pos x="294" y="16"/>
                        </a:cxn>
                        <a:cxn ang="0">
                          <a:pos x="272" y="21"/>
                        </a:cxn>
                        <a:cxn ang="0">
                          <a:pos x="250" y="26"/>
                        </a:cxn>
                        <a:cxn ang="0">
                          <a:pos x="227" y="31"/>
                        </a:cxn>
                        <a:cxn ang="0">
                          <a:pos x="205" y="34"/>
                        </a:cxn>
                        <a:cxn ang="0">
                          <a:pos x="183" y="39"/>
                        </a:cxn>
                        <a:cxn ang="0">
                          <a:pos x="161" y="43"/>
                        </a:cxn>
                        <a:cxn ang="0">
                          <a:pos x="138" y="47"/>
                        </a:cxn>
                        <a:cxn ang="0">
                          <a:pos x="115" y="50"/>
                        </a:cxn>
                        <a:cxn ang="0">
                          <a:pos x="93" y="54"/>
                        </a:cxn>
                        <a:cxn ang="0">
                          <a:pos x="70" y="58"/>
                        </a:cxn>
                        <a:cxn ang="0">
                          <a:pos x="47" y="62"/>
                        </a:cxn>
                        <a:cxn ang="0">
                          <a:pos x="23" y="65"/>
                        </a:cxn>
                        <a:cxn ang="0">
                          <a:pos x="0" y="68"/>
                        </a:cxn>
                        <a:cxn ang="0">
                          <a:pos x="7" y="119"/>
                        </a:cxn>
                        <a:cxn ang="0">
                          <a:pos x="15" y="172"/>
                        </a:cxn>
                        <a:cxn ang="0">
                          <a:pos x="22" y="225"/>
                        </a:cxn>
                        <a:cxn ang="0">
                          <a:pos x="27" y="278"/>
                        </a:cxn>
                        <a:cxn ang="0">
                          <a:pos x="32" y="333"/>
                        </a:cxn>
                        <a:cxn ang="0">
                          <a:pos x="35" y="387"/>
                        </a:cxn>
                        <a:cxn ang="0">
                          <a:pos x="37" y="441"/>
                        </a:cxn>
                        <a:cxn ang="0">
                          <a:pos x="39" y="497"/>
                        </a:cxn>
                      </a:cxnLst>
                      <a:rect l="0" t="0" r="r" b="b"/>
                      <a:pathLst>
                        <a:path w="510" h="497">
                          <a:moveTo>
                            <a:pt x="39" y="497"/>
                          </a:moveTo>
                          <a:lnTo>
                            <a:pt x="510" y="497"/>
                          </a:lnTo>
                          <a:lnTo>
                            <a:pt x="504" y="429"/>
                          </a:lnTo>
                          <a:lnTo>
                            <a:pt x="494" y="362"/>
                          </a:lnTo>
                          <a:lnTo>
                            <a:pt x="480" y="298"/>
                          </a:lnTo>
                          <a:lnTo>
                            <a:pt x="462" y="234"/>
                          </a:lnTo>
                          <a:lnTo>
                            <a:pt x="441" y="172"/>
                          </a:lnTo>
                          <a:lnTo>
                            <a:pt x="417" y="113"/>
                          </a:lnTo>
                          <a:lnTo>
                            <a:pt x="388" y="55"/>
                          </a:lnTo>
                          <a:lnTo>
                            <a:pt x="357" y="0"/>
                          </a:lnTo>
                          <a:lnTo>
                            <a:pt x="336" y="5"/>
                          </a:lnTo>
                          <a:lnTo>
                            <a:pt x="314" y="11"/>
                          </a:lnTo>
                          <a:lnTo>
                            <a:pt x="294" y="16"/>
                          </a:lnTo>
                          <a:lnTo>
                            <a:pt x="272" y="21"/>
                          </a:lnTo>
                          <a:lnTo>
                            <a:pt x="250" y="26"/>
                          </a:lnTo>
                          <a:lnTo>
                            <a:pt x="227" y="31"/>
                          </a:lnTo>
                          <a:lnTo>
                            <a:pt x="205" y="34"/>
                          </a:lnTo>
                          <a:lnTo>
                            <a:pt x="183" y="39"/>
                          </a:lnTo>
                          <a:lnTo>
                            <a:pt x="161" y="43"/>
                          </a:lnTo>
                          <a:lnTo>
                            <a:pt x="138" y="47"/>
                          </a:lnTo>
                          <a:lnTo>
                            <a:pt x="115" y="50"/>
                          </a:lnTo>
                          <a:lnTo>
                            <a:pt x="93" y="54"/>
                          </a:lnTo>
                          <a:lnTo>
                            <a:pt x="70" y="58"/>
                          </a:lnTo>
                          <a:lnTo>
                            <a:pt x="47" y="62"/>
                          </a:lnTo>
                          <a:lnTo>
                            <a:pt x="23" y="65"/>
                          </a:lnTo>
                          <a:lnTo>
                            <a:pt x="0" y="68"/>
                          </a:lnTo>
                          <a:lnTo>
                            <a:pt x="7" y="119"/>
                          </a:lnTo>
                          <a:lnTo>
                            <a:pt x="15" y="172"/>
                          </a:lnTo>
                          <a:lnTo>
                            <a:pt x="22" y="225"/>
                          </a:lnTo>
                          <a:lnTo>
                            <a:pt x="27" y="278"/>
                          </a:lnTo>
                          <a:lnTo>
                            <a:pt x="32" y="333"/>
                          </a:lnTo>
                          <a:lnTo>
                            <a:pt x="35" y="387"/>
                          </a:lnTo>
                          <a:lnTo>
                            <a:pt x="37" y="441"/>
                          </a:lnTo>
                          <a:lnTo>
                            <a:pt x="39" y="497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1" name="Freeform 221"/>
                    <p:cNvSpPr>
                      <a:spLocks/>
                    </p:cNvSpPr>
                    <p:nvPr/>
                  </p:nvSpPr>
                  <p:spPr bwMode="auto">
                    <a:xfrm>
                      <a:off x="4765" y="2959"/>
                      <a:ext cx="234" cy="73"/>
                    </a:xfrm>
                    <a:custGeom>
                      <a:avLst/>
                      <a:gdLst/>
                      <a:ahLst/>
                      <a:cxnLst>
                        <a:cxn ang="0">
                          <a:pos x="429" y="312"/>
                        </a:cxn>
                        <a:cxn ang="0">
                          <a:pos x="409" y="286"/>
                        </a:cxn>
                        <a:cxn ang="0">
                          <a:pos x="385" y="262"/>
                        </a:cxn>
                        <a:cxn ang="0">
                          <a:pos x="362" y="237"/>
                        </a:cxn>
                        <a:cxn ang="0">
                          <a:pos x="338" y="214"/>
                        </a:cxn>
                        <a:cxn ang="0">
                          <a:pos x="313" y="190"/>
                        </a:cxn>
                        <a:cxn ang="0">
                          <a:pos x="287" y="168"/>
                        </a:cxn>
                        <a:cxn ang="0">
                          <a:pos x="261" y="146"/>
                        </a:cxn>
                        <a:cxn ang="0">
                          <a:pos x="233" y="125"/>
                        </a:cxn>
                        <a:cxn ang="0">
                          <a:pos x="206" y="106"/>
                        </a:cxn>
                        <a:cxn ang="0">
                          <a:pos x="177" y="86"/>
                        </a:cxn>
                        <a:cxn ang="0">
                          <a:pos x="149" y="69"/>
                        </a:cxn>
                        <a:cxn ang="0">
                          <a:pos x="120" y="52"/>
                        </a:cxn>
                        <a:cxn ang="0">
                          <a:pos x="90" y="37"/>
                        </a:cxn>
                        <a:cxn ang="0">
                          <a:pos x="61" y="23"/>
                        </a:cxn>
                        <a:cxn ang="0">
                          <a:pos x="30" y="11"/>
                        </a:cxn>
                        <a:cxn ang="0">
                          <a:pos x="0" y="0"/>
                        </a:cxn>
                        <a:cxn ang="0">
                          <a:pos x="19" y="37"/>
                        </a:cxn>
                        <a:cxn ang="0">
                          <a:pos x="36" y="77"/>
                        </a:cxn>
                        <a:cxn ang="0">
                          <a:pos x="55" y="122"/>
                        </a:cxn>
                        <a:cxn ang="0">
                          <a:pos x="73" y="168"/>
                        </a:cxn>
                        <a:cxn ang="0">
                          <a:pos x="89" y="216"/>
                        </a:cxn>
                        <a:cxn ang="0">
                          <a:pos x="105" y="265"/>
                        </a:cxn>
                        <a:cxn ang="0">
                          <a:pos x="119" y="315"/>
                        </a:cxn>
                        <a:cxn ang="0">
                          <a:pos x="131" y="364"/>
                        </a:cxn>
                        <a:cxn ang="0">
                          <a:pos x="151" y="361"/>
                        </a:cxn>
                        <a:cxn ang="0">
                          <a:pos x="170" y="359"/>
                        </a:cxn>
                        <a:cxn ang="0">
                          <a:pos x="189" y="356"/>
                        </a:cxn>
                        <a:cxn ang="0">
                          <a:pos x="208" y="354"/>
                        </a:cxn>
                        <a:cxn ang="0">
                          <a:pos x="228" y="350"/>
                        </a:cxn>
                        <a:cxn ang="0">
                          <a:pos x="247" y="348"/>
                        </a:cxn>
                        <a:cxn ang="0">
                          <a:pos x="265" y="345"/>
                        </a:cxn>
                        <a:cxn ang="0">
                          <a:pos x="284" y="342"/>
                        </a:cxn>
                        <a:cxn ang="0">
                          <a:pos x="303" y="338"/>
                        </a:cxn>
                        <a:cxn ang="0">
                          <a:pos x="322" y="335"/>
                        </a:cxn>
                        <a:cxn ang="0">
                          <a:pos x="339" y="332"/>
                        </a:cxn>
                        <a:cxn ang="0">
                          <a:pos x="358" y="328"/>
                        </a:cxn>
                        <a:cxn ang="0">
                          <a:pos x="375" y="324"/>
                        </a:cxn>
                        <a:cxn ang="0">
                          <a:pos x="394" y="321"/>
                        </a:cxn>
                        <a:cxn ang="0">
                          <a:pos x="412" y="316"/>
                        </a:cxn>
                        <a:cxn ang="0">
                          <a:pos x="429" y="312"/>
                        </a:cxn>
                      </a:cxnLst>
                      <a:rect l="0" t="0" r="r" b="b"/>
                      <a:pathLst>
                        <a:path w="429" h="364">
                          <a:moveTo>
                            <a:pt x="429" y="312"/>
                          </a:moveTo>
                          <a:lnTo>
                            <a:pt x="409" y="286"/>
                          </a:lnTo>
                          <a:lnTo>
                            <a:pt x="385" y="262"/>
                          </a:lnTo>
                          <a:lnTo>
                            <a:pt x="362" y="237"/>
                          </a:lnTo>
                          <a:lnTo>
                            <a:pt x="338" y="214"/>
                          </a:lnTo>
                          <a:lnTo>
                            <a:pt x="313" y="190"/>
                          </a:lnTo>
                          <a:lnTo>
                            <a:pt x="287" y="168"/>
                          </a:lnTo>
                          <a:lnTo>
                            <a:pt x="261" y="146"/>
                          </a:lnTo>
                          <a:lnTo>
                            <a:pt x="233" y="125"/>
                          </a:lnTo>
                          <a:lnTo>
                            <a:pt x="206" y="106"/>
                          </a:lnTo>
                          <a:lnTo>
                            <a:pt x="177" y="86"/>
                          </a:lnTo>
                          <a:lnTo>
                            <a:pt x="149" y="69"/>
                          </a:lnTo>
                          <a:lnTo>
                            <a:pt x="120" y="52"/>
                          </a:lnTo>
                          <a:lnTo>
                            <a:pt x="90" y="37"/>
                          </a:lnTo>
                          <a:lnTo>
                            <a:pt x="61" y="23"/>
                          </a:lnTo>
                          <a:lnTo>
                            <a:pt x="30" y="11"/>
                          </a:lnTo>
                          <a:lnTo>
                            <a:pt x="0" y="0"/>
                          </a:lnTo>
                          <a:lnTo>
                            <a:pt x="19" y="37"/>
                          </a:lnTo>
                          <a:lnTo>
                            <a:pt x="36" y="77"/>
                          </a:lnTo>
                          <a:lnTo>
                            <a:pt x="55" y="122"/>
                          </a:lnTo>
                          <a:lnTo>
                            <a:pt x="73" y="168"/>
                          </a:lnTo>
                          <a:lnTo>
                            <a:pt x="89" y="216"/>
                          </a:lnTo>
                          <a:lnTo>
                            <a:pt x="105" y="265"/>
                          </a:lnTo>
                          <a:lnTo>
                            <a:pt x="119" y="315"/>
                          </a:lnTo>
                          <a:lnTo>
                            <a:pt x="131" y="364"/>
                          </a:lnTo>
                          <a:lnTo>
                            <a:pt x="151" y="361"/>
                          </a:lnTo>
                          <a:lnTo>
                            <a:pt x="170" y="359"/>
                          </a:lnTo>
                          <a:lnTo>
                            <a:pt x="189" y="356"/>
                          </a:lnTo>
                          <a:lnTo>
                            <a:pt x="208" y="354"/>
                          </a:lnTo>
                          <a:lnTo>
                            <a:pt x="228" y="350"/>
                          </a:lnTo>
                          <a:lnTo>
                            <a:pt x="247" y="348"/>
                          </a:lnTo>
                          <a:lnTo>
                            <a:pt x="265" y="345"/>
                          </a:lnTo>
                          <a:lnTo>
                            <a:pt x="284" y="342"/>
                          </a:lnTo>
                          <a:lnTo>
                            <a:pt x="303" y="338"/>
                          </a:lnTo>
                          <a:lnTo>
                            <a:pt x="322" y="335"/>
                          </a:lnTo>
                          <a:lnTo>
                            <a:pt x="339" y="332"/>
                          </a:lnTo>
                          <a:lnTo>
                            <a:pt x="358" y="328"/>
                          </a:lnTo>
                          <a:lnTo>
                            <a:pt x="375" y="324"/>
                          </a:lnTo>
                          <a:lnTo>
                            <a:pt x="394" y="321"/>
                          </a:lnTo>
                          <a:lnTo>
                            <a:pt x="412" y="316"/>
                          </a:lnTo>
                          <a:lnTo>
                            <a:pt x="429" y="312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2" name="Freeform 222"/>
                    <p:cNvSpPr>
                      <a:spLocks/>
                    </p:cNvSpPr>
                    <p:nvPr/>
                  </p:nvSpPr>
                  <p:spPr bwMode="auto">
                    <a:xfrm>
                      <a:off x="4761" y="3287"/>
                      <a:ext cx="240" cy="7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76"/>
                        </a:cxn>
                        <a:cxn ang="0">
                          <a:pos x="31" y="365"/>
                        </a:cxn>
                        <a:cxn ang="0">
                          <a:pos x="61" y="352"/>
                        </a:cxn>
                        <a:cxn ang="0">
                          <a:pos x="92" y="338"/>
                        </a:cxn>
                        <a:cxn ang="0">
                          <a:pos x="122" y="322"/>
                        </a:cxn>
                        <a:cxn ang="0">
                          <a:pos x="152" y="305"/>
                        </a:cxn>
                        <a:cxn ang="0">
                          <a:pos x="182" y="286"/>
                        </a:cxn>
                        <a:cxn ang="0">
                          <a:pos x="211" y="266"/>
                        </a:cxn>
                        <a:cxn ang="0">
                          <a:pos x="239" y="246"/>
                        </a:cxn>
                        <a:cxn ang="0">
                          <a:pos x="268" y="223"/>
                        </a:cxn>
                        <a:cxn ang="0">
                          <a:pos x="296" y="200"/>
                        </a:cxn>
                        <a:cxn ang="0">
                          <a:pos x="322" y="177"/>
                        </a:cxn>
                        <a:cxn ang="0">
                          <a:pos x="348" y="153"/>
                        </a:cxn>
                        <a:cxn ang="0">
                          <a:pos x="373" y="129"/>
                        </a:cxn>
                        <a:cxn ang="0">
                          <a:pos x="397" y="103"/>
                        </a:cxn>
                        <a:cxn ang="0">
                          <a:pos x="419" y="78"/>
                        </a:cxn>
                        <a:cxn ang="0">
                          <a:pos x="441" y="52"/>
                        </a:cxn>
                        <a:cxn ang="0">
                          <a:pos x="423" y="49"/>
                        </a:cxn>
                        <a:cxn ang="0">
                          <a:pos x="406" y="44"/>
                        </a:cxn>
                        <a:cxn ang="0">
                          <a:pos x="387" y="40"/>
                        </a:cxn>
                        <a:cxn ang="0">
                          <a:pos x="369" y="37"/>
                        </a:cxn>
                        <a:cxn ang="0">
                          <a:pos x="351" y="33"/>
                        </a:cxn>
                        <a:cxn ang="0">
                          <a:pos x="332" y="29"/>
                        </a:cxn>
                        <a:cxn ang="0">
                          <a:pos x="313" y="27"/>
                        </a:cxn>
                        <a:cxn ang="0">
                          <a:pos x="294" y="23"/>
                        </a:cxn>
                        <a:cxn ang="0">
                          <a:pos x="276" y="19"/>
                        </a:cxn>
                        <a:cxn ang="0">
                          <a:pos x="257" y="17"/>
                        </a:cxn>
                        <a:cxn ang="0">
                          <a:pos x="238" y="13"/>
                        </a:cxn>
                        <a:cxn ang="0">
                          <a:pos x="218" y="11"/>
                        </a:cxn>
                        <a:cxn ang="0">
                          <a:pos x="200" y="8"/>
                        </a:cxn>
                        <a:cxn ang="0">
                          <a:pos x="180" y="5"/>
                        </a:cxn>
                        <a:cxn ang="0">
                          <a:pos x="161" y="2"/>
                        </a:cxn>
                        <a:cxn ang="0">
                          <a:pos x="141" y="0"/>
                        </a:cxn>
                        <a:cxn ang="0">
                          <a:pos x="129" y="50"/>
                        </a:cxn>
                        <a:cxn ang="0">
                          <a:pos x="114" y="100"/>
                        </a:cxn>
                        <a:cxn ang="0">
                          <a:pos x="96" y="152"/>
                        </a:cxn>
                        <a:cxn ang="0">
                          <a:pos x="78" y="201"/>
                        </a:cxn>
                        <a:cxn ang="0">
                          <a:pos x="59" y="250"/>
                        </a:cxn>
                        <a:cxn ang="0">
                          <a:pos x="39" y="296"/>
                        </a:cxn>
                        <a:cxn ang="0">
                          <a:pos x="19" y="338"/>
                        </a:cxn>
                        <a:cxn ang="0">
                          <a:pos x="0" y="376"/>
                        </a:cxn>
                      </a:cxnLst>
                      <a:rect l="0" t="0" r="r" b="b"/>
                      <a:pathLst>
                        <a:path w="441" h="376">
                          <a:moveTo>
                            <a:pt x="0" y="376"/>
                          </a:moveTo>
                          <a:lnTo>
                            <a:pt x="31" y="365"/>
                          </a:lnTo>
                          <a:lnTo>
                            <a:pt x="61" y="352"/>
                          </a:lnTo>
                          <a:lnTo>
                            <a:pt x="92" y="338"/>
                          </a:lnTo>
                          <a:lnTo>
                            <a:pt x="122" y="322"/>
                          </a:lnTo>
                          <a:lnTo>
                            <a:pt x="152" y="305"/>
                          </a:lnTo>
                          <a:lnTo>
                            <a:pt x="182" y="286"/>
                          </a:lnTo>
                          <a:lnTo>
                            <a:pt x="211" y="266"/>
                          </a:lnTo>
                          <a:lnTo>
                            <a:pt x="239" y="246"/>
                          </a:lnTo>
                          <a:lnTo>
                            <a:pt x="268" y="223"/>
                          </a:lnTo>
                          <a:lnTo>
                            <a:pt x="296" y="200"/>
                          </a:lnTo>
                          <a:lnTo>
                            <a:pt x="322" y="177"/>
                          </a:lnTo>
                          <a:lnTo>
                            <a:pt x="348" y="153"/>
                          </a:lnTo>
                          <a:lnTo>
                            <a:pt x="373" y="129"/>
                          </a:lnTo>
                          <a:lnTo>
                            <a:pt x="397" y="103"/>
                          </a:lnTo>
                          <a:lnTo>
                            <a:pt x="419" y="78"/>
                          </a:lnTo>
                          <a:lnTo>
                            <a:pt x="441" y="52"/>
                          </a:lnTo>
                          <a:lnTo>
                            <a:pt x="423" y="49"/>
                          </a:lnTo>
                          <a:lnTo>
                            <a:pt x="406" y="44"/>
                          </a:lnTo>
                          <a:lnTo>
                            <a:pt x="387" y="40"/>
                          </a:lnTo>
                          <a:lnTo>
                            <a:pt x="369" y="37"/>
                          </a:lnTo>
                          <a:lnTo>
                            <a:pt x="351" y="33"/>
                          </a:lnTo>
                          <a:lnTo>
                            <a:pt x="332" y="29"/>
                          </a:lnTo>
                          <a:lnTo>
                            <a:pt x="313" y="27"/>
                          </a:lnTo>
                          <a:lnTo>
                            <a:pt x="294" y="23"/>
                          </a:lnTo>
                          <a:lnTo>
                            <a:pt x="276" y="19"/>
                          </a:lnTo>
                          <a:lnTo>
                            <a:pt x="257" y="17"/>
                          </a:lnTo>
                          <a:lnTo>
                            <a:pt x="238" y="13"/>
                          </a:lnTo>
                          <a:lnTo>
                            <a:pt x="218" y="11"/>
                          </a:lnTo>
                          <a:lnTo>
                            <a:pt x="200" y="8"/>
                          </a:lnTo>
                          <a:lnTo>
                            <a:pt x="180" y="5"/>
                          </a:lnTo>
                          <a:lnTo>
                            <a:pt x="161" y="2"/>
                          </a:lnTo>
                          <a:lnTo>
                            <a:pt x="141" y="0"/>
                          </a:lnTo>
                          <a:lnTo>
                            <a:pt x="129" y="50"/>
                          </a:lnTo>
                          <a:lnTo>
                            <a:pt x="114" y="100"/>
                          </a:lnTo>
                          <a:lnTo>
                            <a:pt x="96" y="152"/>
                          </a:lnTo>
                          <a:lnTo>
                            <a:pt x="78" y="201"/>
                          </a:lnTo>
                          <a:lnTo>
                            <a:pt x="59" y="250"/>
                          </a:lnTo>
                          <a:lnTo>
                            <a:pt x="39" y="296"/>
                          </a:lnTo>
                          <a:lnTo>
                            <a:pt x="19" y="338"/>
                          </a:lnTo>
                          <a:lnTo>
                            <a:pt x="0" y="376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23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4852" y="3174"/>
                      <a:ext cx="278" cy="99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35" y="54"/>
                        </a:cxn>
                        <a:cxn ang="0">
                          <a:pos x="33" y="109"/>
                        </a:cxn>
                        <a:cxn ang="0">
                          <a:pos x="30" y="163"/>
                        </a:cxn>
                        <a:cxn ang="0">
                          <a:pos x="25" y="217"/>
                        </a:cxn>
                        <a:cxn ang="0">
                          <a:pos x="21" y="270"/>
                        </a:cxn>
                        <a:cxn ang="0">
                          <a:pos x="14" y="323"/>
                        </a:cxn>
                        <a:cxn ang="0">
                          <a:pos x="7" y="376"/>
                        </a:cxn>
                        <a:cxn ang="0">
                          <a:pos x="0" y="428"/>
                        </a:cxn>
                        <a:cxn ang="0">
                          <a:pos x="23" y="431"/>
                        </a:cxn>
                        <a:cxn ang="0">
                          <a:pos x="47" y="434"/>
                        </a:cxn>
                        <a:cxn ang="0">
                          <a:pos x="70" y="438"/>
                        </a:cxn>
                        <a:cxn ang="0">
                          <a:pos x="93" y="441"/>
                        </a:cxn>
                        <a:cxn ang="0">
                          <a:pos x="116" y="445"/>
                        </a:cxn>
                        <a:cxn ang="0">
                          <a:pos x="139" y="449"/>
                        </a:cxn>
                        <a:cxn ang="0">
                          <a:pos x="162" y="452"/>
                        </a:cxn>
                        <a:cxn ang="0">
                          <a:pos x="185" y="457"/>
                        </a:cxn>
                        <a:cxn ang="0">
                          <a:pos x="207" y="461"/>
                        </a:cxn>
                        <a:cxn ang="0">
                          <a:pos x="229" y="466"/>
                        </a:cxn>
                        <a:cxn ang="0">
                          <a:pos x="251" y="471"/>
                        </a:cxn>
                        <a:cxn ang="0">
                          <a:pos x="273" y="476"/>
                        </a:cxn>
                        <a:cxn ang="0">
                          <a:pos x="295" y="481"/>
                        </a:cxn>
                        <a:cxn ang="0">
                          <a:pos x="316" y="485"/>
                        </a:cxn>
                        <a:cxn ang="0">
                          <a:pos x="338" y="492"/>
                        </a:cxn>
                        <a:cxn ang="0">
                          <a:pos x="359" y="497"/>
                        </a:cxn>
                        <a:cxn ang="0">
                          <a:pos x="390" y="441"/>
                        </a:cxn>
                        <a:cxn ang="0">
                          <a:pos x="417" y="383"/>
                        </a:cxn>
                        <a:cxn ang="0">
                          <a:pos x="441" y="324"/>
                        </a:cxn>
                        <a:cxn ang="0">
                          <a:pos x="462" y="263"/>
                        </a:cxn>
                        <a:cxn ang="0">
                          <a:pos x="479" y="199"/>
                        </a:cxn>
                        <a:cxn ang="0">
                          <a:pos x="493" y="135"/>
                        </a:cxn>
                        <a:cxn ang="0">
                          <a:pos x="502" y="68"/>
                        </a:cxn>
                        <a:cxn ang="0">
                          <a:pos x="508" y="0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508" h="497">
                          <a:moveTo>
                            <a:pt x="37" y="0"/>
                          </a:moveTo>
                          <a:lnTo>
                            <a:pt x="35" y="54"/>
                          </a:lnTo>
                          <a:lnTo>
                            <a:pt x="33" y="109"/>
                          </a:lnTo>
                          <a:lnTo>
                            <a:pt x="30" y="163"/>
                          </a:lnTo>
                          <a:lnTo>
                            <a:pt x="25" y="217"/>
                          </a:lnTo>
                          <a:lnTo>
                            <a:pt x="21" y="270"/>
                          </a:lnTo>
                          <a:lnTo>
                            <a:pt x="14" y="323"/>
                          </a:lnTo>
                          <a:lnTo>
                            <a:pt x="7" y="376"/>
                          </a:lnTo>
                          <a:lnTo>
                            <a:pt x="0" y="428"/>
                          </a:lnTo>
                          <a:lnTo>
                            <a:pt x="23" y="431"/>
                          </a:lnTo>
                          <a:lnTo>
                            <a:pt x="47" y="434"/>
                          </a:lnTo>
                          <a:lnTo>
                            <a:pt x="70" y="438"/>
                          </a:lnTo>
                          <a:lnTo>
                            <a:pt x="93" y="441"/>
                          </a:lnTo>
                          <a:lnTo>
                            <a:pt x="116" y="445"/>
                          </a:lnTo>
                          <a:lnTo>
                            <a:pt x="139" y="449"/>
                          </a:lnTo>
                          <a:lnTo>
                            <a:pt x="162" y="452"/>
                          </a:lnTo>
                          <a:lnTo>
                            <a:pt x="185" y="457"/>
                          </a:lnTo>
                          <a:lnTo>
                            <a:pt x="207" y="461"/>
                          </a:lnTo>
                          <a:lnTo>
                            <a:pt x="229" y="466"/>
                          </a:lnTo>
                          <a:lnTo>
                            <a:pt x="251" y="471"/>
                          </a:lnTo>
                          <a:lnTo>
                            <a:pt x="273" y="476"/>
                          </a:lnTo>
                          <a:lnTo>
                            <a:pt x="295" y="481"/>
                          </a:lnTo>
                          <a:lnTo>
                            <a:pt x="316" y="485"/>
                          </a:lnTo>
                          <a:lnTo>
                            <a:pt x="338" y="492"/>
                          </a:lnTo>
                          <a:lnTo>
                            <a:pt x="359" y="497"/>
                          </a:lnTo>
                          <a:lnTo>
                            <a:pt x="390" y="441"/>
                          </a:lnTo>
                          <a:lnTo>
                            <a:pt x="417" y="383"/>
                          </a:lnTo>
                          <a:lnTo>
                            <a:pt x="441" y="324"/>
                          </a:lnTo>
                          <a:lnTo>
                            <a:pt x="462" y="263"/>
                          </a:lnTo>
                          <a:lnTo>
                            <a:pt x="479" y="199"/>
                          </a:lnTo>
                          <a:lnTo>
                            <a:pt x="493" y="135"/>
                          </a:lnTo>
                          <a:lnTo>
                            <a:pt x="502" y="68"/>
                          </a:lnTo>
                          <a:lnTo>
                            <a:pt x="508" y="0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chemeClr val="folHlink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</p:grpSp>
            </p:grpSp>
            <p:sp>
              <p:nvSpPr>
                <p:cNvPr id="16" name="Freeform 224"/>
                <p:cNvSpPr>
                  <a:spLocks/>
                </p:cNvSpPr>
                <p:nvPr/>
              </p:nvSpPr>
              <p:spPr bwMode="auto">
                <a:xfrm rot="418631">
                  <a:off x="1697" y="2709"/>
                  <a:ext cx="2539" cy="365"/>
                </a:xfrm>
                <a:custGeom>
                  <a:avLst/>
                  <a:gdLst/>
                  <a:ahLst/>
                  <a:cxnLst>
                    <a:cxn ang="0">
                      <a:pos x="45" y="318"/>
                    </a:cxn>
                    <a:cxn ang="0">
                      <a:pos x="408" y="91"/>
                    </a:cxn>
                    <a:cxn ang="0">
                      <a:pos x="907" y="0"/>
                    </a:cxn>
                    <a:cxn ang="0">
                      <a:pos x="1406" y="91"/>
                    </a:cxn>
                    <a:cxn ang="0">
                      <a:pos x="1951" y="318"/>
                    </a:cxn>
                    <a:cxn ang="0">
                      <a:pos x="2313" y="363"/>
                    </a:cxn>
                    <a:cxn ang="0">
                      <a:pos x="2767" y="91"/>
                    </a:cxn>
                    <a:cxn ang="0">
                      <a:pos x="2722" y="227"/>
                    </a:cxn>
                    <a:cxn ang="0">
                      <a:pos x="2359" y="635"/>
                    </a:cxn>
                    <a:cxn ang="0">
                      <a:pos x="1860" y="635"/>
                    </a:cxn>
                    <a:cxn ang="0">
                      <a:pos x="1225" y="318"/>
                    </a:cxn>
                    <a:cxn ang="0">
                      <a:pos x="771" y="227"/>
                    </a:cxn>
                    <a:cxn ang="0">
                      <a:pos x="363" y="227"/>
                    </a:cxn>
                    <a:cxn ang="0">
                      <a:pos x="136" y="272"/>
                    </a:cxn>
                    <a:cxn ang="0">
                      <a:pos x="45" y="318"/>
                    </a:cxn>
                  </a:cxnLst>
                  <a:rect l="0" t="0" r="r" b="b"/>
                  <a:pathLst>
                    <a:path w="2835" h="703">
                      <a:moveTo>
                        <a:pt x="45" y="318"/>
                      </a:moveTo>
                      <a:cubicBezTo>
                        <a:pt x="90" y="288"/>
                        <a:pt x="264" y="144"/>
                        <a:pt x="408" y="91"/>
                      </a:cubicBezTo>
                      <a:cubicBezTo>
                        <a:pt x="552" y="38"/>
                        <a:pt x="741" y="0"/>
                        <a:pt x="907" y="0"/>
                      </a:cubicBezTo>
                      <a:cubicBezTo>
                        <a:pt x="1073" y="0"/>
                        <a:pt x="1232" y="38"/>
                        <a:pt x="1406" y="91"/>
                      </a:cubicBezTo>
                      <a:cubicBezTo>
                        <a:pt x="1580" y="144"/>
                        <a:pt x="1800" y="273"/>
                        <a:pt x="1951" y="318"/>
                      </a:cubicBezTo>
                      <a:cubicBezTo>
                        <a:pt x="2102" y="363"/>
                        <a:pt x="2177" y="401"/>
                        <a:pt x="2313" y="363"/>
                      </a:cubicBezTo>
                      <a:cubicBezTo>
                        <a:pt x="2449" y="325"/>
                        <a:pt x="2699" y="114"/>
                        <a:pt x="2767" y="91"/>
                      </a:cubicBezTo>
                      <a:cubicBezTo>
                        <a:pt x="2835" y="68"/>
                        <a:pt x="2790" y="136"/>
                        <a:pt x="2722" y="227"/>
                      </a:cubicBezTo>
                      <a:cubicBezTo>
                        <a:pt x="2654" y="318"/>
                        <a:pt x="2503" y="567"/>
                        <a:pt x="2359" y="635"/>
                      </a:cubicBezTo>
                      <a:cubicBezTo>
                        <a:pt x="2215" y="703"/>
                        <a:pt x="2049" y="688"/>
                        <a:pt x="1860" y="635"/>
                      </a:cubicBezTo>
                      <a:cubicBezTo>
                        <a:pt x="1671" y="582"/>
                        <a:pt x="1406" y="386"/>
                        <a:pt x="1225" y="318"/>
                      </a:cubicBezTo>
                      <a:cubicBezTo>
                        <a:pt x="1044" y="250"/>
                        <a:pt x="915" y="242"/>
                        <a:pt x="771" y="227"/>
                      </a:cubicBezTo>
                      <a:cubicBezTo>
                        <a:pt x="627" y="212"/>
                        <a:pt x="469" y="220"/>
                        <a:pt x="363" y="227"/>
                      </a:cubicBezTo>
                      <a:cubicBezTo>
                        <a:pt x="257" y="234"/>
                        <a:pt x="189" y="249"/>
                        <a:pt x="136" y="272"/>
                      </a:cubicBezTo>
                      <a:cubicBezTo>
                        <a:pt x="83" y="295"/>
                        <a:pt x="0" y="348"/>
                        <a:pt x="45" y="318"/>
                      </a:cubicBezTo>
                      <a:close/>
                    </a:path>
                  </a:pathLst>
                </a:custGeom>
                <a:solidFill>
                  <a:srgbClr val="0000CC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2" name="Freeform 225"/>
              <p:cNvSpPr>
                <a:spLocks/>
              </p:cNvSpPr>
              <p:nvPr/>
            </p:nvSpPr>
            <p:spPr bwMode="auto">
              <a:xfrm>
                <a:off x="3456" y="845"/>
                <a:ext cx="337" cy="409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499" y="1315"/>
                  </a:cxn>
                  <a:cxn ang="0">
                    <a:pos x="1224" y="0"/>
                  </a:cxn>
                  <a:cxn ang="0">
                    <a:pos x="499" y="1678"/>
                  </a:cxn>
                  <a:cxn ang="0">
                    <a:pos x="0" y="816"/>
                  </a:cxn>
                </a:cxnLst>
                <a:rect l="0" t="0" r="r" b="b"/>
                <a:pathLst>
                  <a:path w="1224" h="1678">
                    <a:moveTo>
                      <a:pt x="0" y="816"/>
                    </a:moveTo>
                    <a:lnTo>
                      <a:pt x="499" y="1315"/>
                    </a:lnTo>
                    <a:lnTo>
                      <a:pt x="1224" y="0"/>
                    </a:lnTo>
                    <a:lnTo>
                      <a:pt x="499" y="1678"/>
                    </a:lnTo>
                    <a:lnTo>
                      <a:pt x="0" y="816"/>
                    </a:ln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0" name="Text Box 268"/>
            <p:cNvSpPr txBox="1">
              <a:spLocks noChangeArrowheads="1"/>
            </p:cNvSpPr>
            <p:nvPr/>
          </p:nvSpPr>
          <p:spPr bwMode="auto">
            <a:xfrm>
              <a:off x="3415" y="1477"/>
              <a:ext cx="63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>
                  <a:latin typeface="Bauhaus 93" pitchFamily="82" charset="0"/>
                </a:rPr>
                <a:t>BAN-PT</a:t>
              </a:r>
              <a:endParaRPr lang="en-US" sz="2000" dirty="0">
                <a:latin typeface="Bauhaus 93" pitchFamily="82" charset="0"/>
              </a:endParaRPr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0740" y="3508822"/>
            <a:ext cx="1128252" cy="120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 descr="http://konsultaniso.web.id/wp-content/uploads/2011/11/konsultan-iso-9001-150x15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642918"/>
            <a:ext cx="928694" cy="928694"/>
          </a:xfrm>
          <a:prstGeom prst="rect">
            <a:avLst/>
          </a:prstGeom>
          <a:noFill/>
        </p:spPr>
      </p:pic>
      <p:pic>
        <p:nvPicPr>
          <p:cNvPr id="36" name="Picture 2" descr="D:\PT KNI\Logo QS1.jpg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357166"/>
            <a:ext cx="1076714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Subtitle 2"/>
          <p:cNvSpPr txBox="1">
            <a:spLocks/>
          </p:cNvSpPr>
          <p:nvPr/>
        </p:nvSpPr>
        <p:spPr>
          <a:xfrm>
            <a:off x="133352" y="5143536"/>
            <a:ext cx="5505448" cy="15716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id-ID" sz="3200" kern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APTISI PUSAT</a:t>
            </a:r>
          </a:p>
          <a:p>
            <a:pPr algn="ctr"/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APTISI WILAYAH V</a:t>
            </a:r>
            <a:r>
              <a:rPr kumimoji="0" lang="id-ID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Jogjakarta</a:t>
            </a:r>
            <a:endParaRPr kumimoji="0" lang="id-ID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Sahid Rich Hotel, 25-26 Maret </a:t>
            </a:r>
            <a:r>
              <a:rPr lang="en-US" sz="2400" b="1" dirty="0" smtClean="0">
                <a:solidFill>
                  <a:srgbClr val="FF0000"/>
                </a:solidFill>
              </a:rPr>
              <a:t>201</a:t>
            </a:r>
            <a:r>
              <a:rPr lang="id-ID" sz="2400" b="1" dirty="0" smtClean="0">
                <a:solidFill>
                  <a:srgbClr val="FF0000"/>
                </a:solidFill>
              </a:rPr>
              <a:t>5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id-ID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d-ID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noFill/>
        </p:spPr>
        <p:txBody>
          <a:bodyPr anchor="ctr" anchorCtr="0"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AUDIT MUTU INTERNAL</a:t>
            </a:r>
            <a:b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Britannic Bold" pitchFamily="34" charset="0"/>
              </a:rPr>
              <a:t>(</a:t>
            </a:r>
            <a:r>
              <a:rPr lang="en-US" sz="2800" b="1" i="1" dirty="0" err="1">
                <a:solidFill>
                  <a:schemeClr val="tx1"/>
                </a:solidFill>
                <a:latin typeface="Britannic Bold" pitchFamily="34" charset="0"/>
              </a:rPr>
              <a:t>klausul</a:t>
            </a:r>
            <a:r>
              <a:rPr lang="en-US" sz="2800" b="1" i="1" dirty="0">
                <a:solidFill>
                  <a:schemeClr val="tx1"/>
                </a:solidFill>
                <a:latin typeface="Britannic Bold" pitchFamily="34" charset="0"/>
              </a:rPr>
              <a:t> 8.2.2-Internal Audit</a:t>
            </a:r>
            <a:r>
              <a:rPr lang="en-US" sz="2800" b="1" i="1" dirty="0" smtClean="0">
                <a:solidFill>
                  <a:schemeClr val="tx1"/>
                </a:solidFill>
                <a:latin typeface="Britannic Bold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Audit </a:t>
            </a:r>
            <a:r>
              <a:rPr lang="en-US" dirty="0" err="1" smtClean="0"/>
              <a:t>mutu</a:t>
            </a:r>
            <a:r>
              <a:rPr lang="en-US" dirty="0" smtClean="0"/>
              <a:t> internal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dipertanggung</a:t>
            </a:r>
            <a:r>
              <a:rPr lang="en-US" dirty="0" smtClean="0"/>
              <a:t> </a:t>
            </a:r>
            <a:r>
              <a:rPr lang="en-US" dirty="0" err="1" smtClean="0"/>
              <a:t>jawabkan</a:t>
            </a:r>
            <a:r>
              <a:rPr lang="en-US" dirty="0" smtClean="0"/>
              <a:t>,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. 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AUDIT MUTU INTERNAL</a:t>
            </a:r>
            <a:b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Britannic Bold" pitchFamily="34" charset="0"/>
              </a:rPr>
              <a:t>(</a:t>
            </a:r>
            <a:r>
              <a:rPr lang="en-US" sz="2800" b="1" i="1" dirty="0" err="1">
                <a:solidFill>
                  <a:schemeClr val="tx1"/>
                </a:solidFill>
                <a:latin typeface="Britannic Bold" pitchFamily="34" charset="0"/>
              </a:rPr>
              <a:t>klausul</a:t>
            </a:r>
            <a:r>
              <a:rPr lang="en-US" sz="2800" b="1" i="1" dirty="0">
                <a:solidFill>
                  <a:schemeClr val="tx1"/>
                </a:solidFill>
                <a:latin typeface="Britannic Bold" pitchFamily="34" charset="0"/>
              </a:rPr>
              <a:t> 8.2.2-Internal Audit</a:t>
            </a:r>
            <a:r>
              <a:rPr lang="en-US" sz="2800" b="1" i="1" dirty="0" smtClean="0">
                <a:solidFill>
                  <a:schemeClr val="tx1"/>
                </a:solidFill>
                <a:latin typeface="Britannic Bold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lvl="1" indent="-338138">
              <a:buFont typeface="+mj-lt"/>
              <a:buAutoNum type="arabicPeriod"/>
            </a:pPr>
            <a:r>
              <a:rPr lang="id-ID" sz="2800" dirty="0" smtClean="0">
                <a:solidFill>
                  <a:schemeClr val="tx1"/>
                </a:solidFill>
              </a:rPr>
              <a:t>T</a:t>
            </a:r>
            <a:r>
              <a:rPr lang="en-US" sz="2800" dirty="0" err="1" smtClean="0">
                <a:solidFill>
                  <a:schemeClr val="tx1"/>
                </a:solidFill>
              </a:rPr>
              <a:t>emuan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ajor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 algn="ctr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Temuan</a:t>
            </a:r>
            <a:r>
              <a:rPr lang="en-US" sz="2800" dirty="0" smtClean="0"/>
              <a:t> major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system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dijalankan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, </a:t>
            </a:r>
            <a:r>
              <a:rPr lang="en-US" sz="2800" dirty="0" err="1" smtClean="0"/>
              <a:t>instruksi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lain </a:t>
            </a:r>
            <a:r>
              <a:rPr lang="en-US" sz="2800" dirty="0" err="1" smtClean="0"/>
              <a:t>diabaikan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berakibat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noFill/>
        </p:spPr>
        <p:txBody>
          <a:bodyPr anchor="ctr" anchorCtr="0"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AUDIT MUTU INTERNAL</a:t>
            </a:r>
            <a:b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Britannic Bold" pitchFamily="34" charset="0"/>
              </a:rPr>
              <a:t>(</a:t>
            </a:r>
            <a:r>
              <a:rPr lang="en-US" sz="2800" b="1" i="1" dirty="0" err="1">
                <a:solidFill>
                  <a:schemeClr val="tx1"/>
                </a:solidFill>
                <a:latin typeface="Britannic Bold" pitchFamily="34" charset="0"/>
              </a:rPr>
              <a:t>klausul</a:t>
            </a:r>
            <a:r>
              <a:rPr lang="en-US" sz="2800" b="1" i="1" dirty="0">
                <a:solidFill>
                  <a:schemeClr val="tx1"/>
                </a:solidFill>
                <a:latin typeface="Britannic Bold" pitchFamily="34" charset="0"/>
              </a:rPr>
              <a:t> 8.2.2-Internal Audit</a:t>
            </a:r>
            <a:r>
              <a:rPr lang="en-US" sz="2800" b="1" i="1" dirty="0" smtClean="0">
                <a:solidFill>
                  <a:schemeClr val="tx1"/>
                </a:solidFill>
                <a:latin typeface="Britannic Bold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pPr marL="749808" lvl="1" indent="-457200">
              <a:buFont typeface="+mj-lt"/>
              <a:buAutoNum type="arabicPeriod" startAt="2"/>
            </a:pPr>
            <a:r>
              <a:rPr lang="id-ID" sz="2800" dirty="0" smtClean="0">
                <a:solidFill>
                  <a:schemeClr val="tx1"/>
                </a:solidFill>
              </a:rPr>
              <a:t>Temuan M</a:t>
            </a:r>
            <a:r>
              <a:rPr lang="en-US" sz="2800" dirty="0" err="1" smtClean="0">
                <a:solidFill>
                  <a:schemeClr val="tx1"/>
                </a:solidFill>
              </a:rPr>
              <a:t>inor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T</a:t>
            </a:r>
            <a:r>
              <a:rPr lang="en-US" sz="2800" dirty="0" err="1" smtClean="0"/>
              <a:t>emuan</a:t>
            </a:r>
            <a:r>
              <a:rPr lang="en-US" sz="2800" dirty="0" smtClean="0"/>
              <a:t> minor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temuan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.</a:t>
            </a:r>
          </a:p>
          <a:p>
            <a:pPr marL="806958" lvl="1" indent="-514350">
              <a:buFont typeface="+mj-lt"/>
              <a:buAutoNum type="arabicPeriod" startAt="3"/>
            </a:pPr>
            <a:r>
              <a:rPr lang="id-ID" sz="2800" dirty="0" smtClean="0">
                <a:solidFill>
                  <a:schemeClr val="tx1"/>
                </a:solidFill>
              </a:rPr>
              <a:t>Temuan Peluang Perbaikan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Sedangakan</a:t>
            </a:r>
            <a:r>
              <a:rPr lang="en-US" sz="2800" dirty="0" smtClean="0"/>
              <a:t> </a:t>
            </a:r>
            <a:r>
              <a:rPr lang="en-US" sz="2800" dirty="0" err="1" smtClean="0"/>
              <a:t>temuan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temuan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saran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system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07012"/>
            <a:ext cx="7415976" cy="517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0"/>
          <p:cNvSpPr txBox="1">
            <a:spLocks/>
          </p:cNvSpPr>
          <p:nvPr/>
        </p:nvSpPr>
        <p:spPr bwMode="auto">
          <a:xfrm>
            <a:off x="457200" y="142852"/>
            <a:ext cx="7239000" cy="1143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AUDIT MUTU INTERNAL</a:t>
            </a:r>
            <a:b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</a:br>
            <a:r>
              <a:rPr kumimoji="0" lang="en-US" sz="28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(klausul 8.2.2-Internal Audit)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1988840"/>
            <a:ext cx="3886200" cy="20574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RAPAT</a:t>
            </a:r>
            <a:r>
              <a:rPr lang="id-ID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/>
            </a:r>
            <a:br>
              <a:rPr lang="id-ID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</a:br>
            <a:r>
              <a:rPr lang="en-US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TINJAUAN</a:t>
            </a:r>
            <a:br>
              <a:rPr lang="en-US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</a:br>
            <a:r>
              <a:rPr lang="en-US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MANAJEMEN</a:t>
            </a:r>
            <a:endParaRPr lang="en-US" sz="48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5" name="Picture Placeholder 4" descr="4.thegoldguys.blogspot.co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>
          <a:xfrm>
            <a:off x="827584" y="1484784"/>
            <a:ext cx="4238261" cy="317869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Britannic Bold" pitchFamily="34" charset="0"/>
              </a:rPr>
              <a:t>TINJAUAN MANAJEMEN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Tinjauan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memastikan</a:t>
            </a:r>
            <a:r>
              <a:rPr lang="en-US" sz="2800" dirty="0" smtClean="0"/>
              <a:t> </a:t>
            </a:r>
            <a:r>
              <a:rPr lang="en-US" sz="2800" dirty="0" err="1" smtClean="0"/>
              <a:t>keefektifan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, </a:t>
            </a:r>
            <a:r>
              <a:rPr lang="en-US" sz="2800" dirty="0" err="1" smtClean="0"/>
              <a:t>kesesuaian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,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terpenuhi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memantau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tercapaianya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performa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id-ID" sz="2800" dirty="0" smtClean="0"/>
              <a:t>Perguruan Tinggi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noFill/>
        </p:spPr>
        <p:txBody>
          <a:bodyPr anchor="ctr" anchorCtr="0"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Britannic Bold" pitchFamily="34" charset="0"/>
              </a:rPr>
              <a:t>CONTOH PENGUKURAN DALAM</a:t>
            </a:r>
            <a:b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Britannic Bold" pitchFamily="34" charset="0"/>
              </a:rPr>
            </a:b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Britannic Bold" pitchFamily="34" charset="0"/>
              </a:rPr>
              <a:t>TINJAUAN MANAJEMEN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556792"/>
            <a:ext cx="7239000" cy="484632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Hasil</a:t>
            </a:r>
            <a:r>
              <a:rPr lang="en-US" dirty="0" smtClean="0"/>
              <a:t> Audit</a:t>
            </a:r>
          </a:p>
          <a:p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lvl="1"/>
            <a:r>
              <a:rPr lang="en-US" dirty="0" err="1" smtClean="0"/>
              <a:t>Komplain</a:t>
            </a:r>
            <a:endParaRPr lang="en-US" dirty="0" smtClean="0"/>
          </a:p>
          <a:p>
            <a:pPr lvl="0"/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0"/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endParaRPr lang="en-US" dirty="0" smtClean="0"/>
          </a:p>
          <a:p>
            <a:pPr lvl="0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pPr lvl="0"/>
            <a:r>
              <a:rPr lang="en-US" dirty="0" err="1" smtClean="0"/>
              <a:t>Kompetensi</a:t>
            </a:r>
            <a:r>
              <a:rPr lang="en-US" dirty="0" smtClean="0"/>
              <a:t> SDM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put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Keefektifan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Mutu</a:t>
            </a:r>
            <a:endParaRPr lang="en-US" b="1" dirty="0" smtClean="0"/>
          </a:p>
          <a:p>
            <a:r>
              <a:rPr lang="en-US" b="1" dirty="0" err="1" smtClean="0"/>
              <a:t>Perbaikan-perbaikan</a:t>
            </a:r>
            <a:r>
              <a:rPr lang="en-US" b="1" dirty="0" smtClean="0"/>
              <a:t> </a:t>
            </a:r>
            <a:r>
              <a:rPr lang="id-ID" b="1" dirty="0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Kepuasan</a:t>
            </a:r>
            <a:r>
              <a:rPr lang="en-US" b="1" dirty="0" smtClean="0"/>
              <a:t> </a:t>
            </a:r>
            <a:r>
              <a:rPr lang="en-US" b="1" dirty="0" err="1" smtClean="0"/>
              <a:t>Pelanggan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78EF-E19D-4060-B066-C7A8514A4C0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40960" cy="3096245"/>
          </a:xfrm>
        </p:spPr>
        <p:txBody>
          <a:bodyPr/>
          <a:lstStyle/>
          <a:p>
            <a:pPr eaLnBrk="1" hangingPunct="1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b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Sertifikasi ISO 9001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Menghubungi badan sertifikasi ISO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Menyerahkan dokumen ISO ke badan  sertifikasi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Penilaian kecukupan dokumen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Pre-audit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Final Audit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Tindakan perbaikan 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Penyerahan sertifikat ISO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Surveilance audit (pilih setahun sekali, jangan 6 bulan sekali)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3588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chemeClr val="bg1"/>
                </a:solidFill>
                <a:ea typeface="+mj-ea"/>
              </a:rPr>
              <a:t>P</a:t>
            </a:r>
            <a:r>
              <a:rPr lang="id-ID" sz="3200" b="1" kern="0" dirty="0">
                <a:solidFill>
                  <a:schemeClr val="bg1"/>
                </a:solidFill>
                <a:ea typeface="+mj-ea"/>
              </a:rPr>
              <a:t>ersiapan Sertifikasi</a:t>
            </a:r>
            <a:endParaRPr lang="en-US" sz="3200" b="1" kern="0" dirty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40960" cy="3096245"/>
          </a:xfrm>
        </p:spPr>
        <p:txBody>
          <a:bodyPr/>
          <a:lstStyle/>
          <a:p>
            <a:pPr eaLnBrk="1" hangingPunct="1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b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Persiapan Sertifikasi </a:t>
            </a:r>
            <a:b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ISO 9001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9"/>
          <p:cNvSpPr>
            <a:spLocks/>
          </p:cNvSpPr>
          <p:nvPr/>
        </p:nvSpPr>
        <p:spPr bwMode="auto">
          <a:xfrm>
            <a:off x="1144589" y="490538"/>
            <a:ext cx="2592387" cy="6265862"/>
          </a:xfrm>
          <a:custGeom>
            <a:avLst/>
            <a:gdLst>
              <a:gd name="T0" fmla="*/ 0 w 1633"/>
              <a:gd name="T1" fmla="*/ 3856 h 3947"/>
              <a:gd name="T2" fmla="*/ 0 w 1633"/>
              <a:gd name="T3" fmla="*/ 3947 h 3947"/>
              <a:gd name="T4" fmla="*/ 1224 w 1633"/>
              <a:gd name="T5" fmla="*/ 3947 h 3947"/>
              <a:gd name="T6" fmla="*/ 1224 w 1633"/>
              <a:gd name="T7" fmla="*/ 0 h 3947"/>
              <a:gd name="T8" fmla="*/ 1633 w 1633"/>
              <a:gd name="T9" fmla="*/ 0 h 39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3"/>
              <a:gd name="T16" fmla="*/ 0 h 3947"/>
              <a:gd name="T17" fmla="*/ 1633 w 1633"/>
              <a:gd name="T18" fmla="*/ 3947 h 39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3" h="3947">
                <a:moveTo>
                  <a:pt x="0" y="3856"/>
                </a:moveTo>
                <a:lnTo>
                  <a:pt x="0" y="3947"/>
                </a:lnTo>
                <a:lnTo>
                  <a:pt x="1224" y="3947"/>
                </a:lnTo>
                <a:lnTo>
                  <a:pt x="1224" y="0"/>
                </a:lnTo>
                <a:lnTo>
                  <a:pt x="1633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95300" y="88900"/>
            <a:ext cx="1296988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 err="1">
                <a:latin typeface="Trebuchet MS" pitchFamily="34" charset="0"/>
              </a:rPr>
              <a:t>Pelatihan</a:t>
            </a:r>
            <a:endParaRPr lang="en-US" sz="1400" b="1" dirty="0"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n-US" sz="1400" b="1" dirty="0">
                <a:latin typeface="Trebuchet MS" pitchFamily="34" charset="0"/>
              </a:rPr>
              <a:t>ISO </a:t>
            </a:r>
            <a:r>
              <a:rPr lang="en-US" sz="1400" b="1" dirty="0" smtClean="0">
                <a:latin typeface="Trebuchet MS" pitchFamily="34" charset="0"/>
              </a:rPr>
              <a:t>9001:2008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95288" y="911225"/>
            <a:ext cx="1439862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 err="1">
                <a:latin typeface="Trebuchet MS" pitchFamily="34" charset="0"/>
              </a:rPr>
              <a:t>Dokumentasi</a:t>
            </a:r>
            <a:r>
              <a:rPr lang="en-US" sz="1400" b="1" dirty="0">
                <a:latin typeface="Trebuchet MS" pitchFamily="34" charset="0"/>
              </a:rPr>
              <a:t> SM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Trebuchet MS" pitchFamily="34" charset="0"/>
              </a:rPr>
              <a:t>ISO </a:t>
            </a:r>
            <a:r>
              <a:rPr lang="en-US" sz="1400" b="1" dirty="0" smtClean="0">
                <a:latin typeface="Trebuchet MS" pitchFamily="34" charset="0"/>
              </a:rPr>
              <a:t>9001:2008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468314" y="1744663"/>
            <a:ext cx="1439862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 err="1">
                <a:latin typeface="Trebuchet MS" pitchFamily="34" charset="0"/>
              </a:rPr>
              <a:t>Implementasi</a:t>
            </a:r>
            <a:endParaRPr lang="en-US" sz="1400" b="1" dirty="0"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n-US" sz="1400" b="1" dirty="0">
                <a:latin typeface="Trebuchet MS" pitchFamily="34" charset="0"/>
              </a:rPr>
              <a:t>ISO </a:t>
            </a:r>
            <a:r>
              <a:rPr lang="en-US" sz="1400" b="1" dirty="0" smtClean="0">
                <a:latin typeface="Trebuchet MS" pitchFamily="34" charset="0"/>
              </a:rPr>
              <a:t>9001:2008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495300" y="4033840"/>
            <a:ext cx="1339850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rebuchet MS" pitchFamily="34" charset="0"/>
              </a:rPr>
              <a:t>Aplikasi Ke</a:t>
            </a:r>
          </a:p>
          <a:p>
            <a:pPr algn="ctr" eaLnBrk="0" hangingPunct="0"/>
            <a:r>
              <a:rPr lang="en-US" sz="1400" b="1">
                <a:latin typeface="Trebuchet MS" pitchFamily="34" charset="0"/>
              </a:rPr>
              <a:t>Lembaga</a:t>
            </a:r>
          </a:p>
          <a:p>
            <a:pPr algn="ctr" eaLnBrk="0" hangingPunct="0"/>
            <a:r>
              <a:rPr lang="en-US" sz="1400" b="1">
                <a:latin typeface="Trebuchet MS" pitchFamily="34" charset="0"/>
              </a:rPr>
              <a:t>Registrasi</a:t>
            </a:r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>
            <a:off x="495300" y="4897440"/>
            <a:ext cx="1296988" cy="6492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rebuchet MS" pitchFamily="34" charset="0"/>
              </a:rPr>
              <a:t>Audit </a:t>
            </a:r>
          </a:p>
          <a:p>
            <a:pPr algn="ctr" eaLnBrk="0" hangingPunct="0"/>
            <a:r>
              <a:rPr lang="en-US" sz="1400" b="1">
                <a:latin typeface="Trebuchet MS" pitchFamily="34" charset="0"/>
              </a:rPr>
              <a:t>Kecukupan</a:t>
            </a: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3779839" y="188913"/>
            <a:ext cx="1296987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Evaluasi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Kesesuaian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250826" y="2997200"/>
            <a:ext cx="1800225" cy="86518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Apakah sesuai</a:t>
            </a:r>
          </a:p>
          <a:p>
            <a:pPr algn="ctr" eaLnBrk="0" hangingPunct="0"/>
            <a:r>
              <a:rPr lang="en-US" sz="1200" b="1">
                <a:latin typeface="Trebuchet MS" pitchFamily="34" charset="0"/>
              </a:rPr>
              <a:t>dengan ISO 9001?</a:t>
            </a:r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1143000" y="750888"/>
            <a:ext cx="0" cy="1444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1143000" y="1571627"/>
            <a:ext cx="0" cy="144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1143000" y="2406652"/>
            <a:ext cx="0" cy="144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1143000" y="3860802"/>
            <a:ext cx="0" cy="144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1143000" y="4695827"/>
            <a:ext cx="0" cy="144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AutoShape 16"/>
          <p:cNvSpPr>
            <a:spLocks noChangeArrowheads="1"/>
          </p:cNvSpPr>
          <p:nvPr/>
        </p:nvSpPr>
        <p:spPr bwMode="auto">
          <a:xfrm>
            <a:off x="250826" y="5732465"/>
            <a:ext cx="1800225" cy="8651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Apakah sesuai</a:t>
            </a:r>
          </a:p>
          <a:p>
            <a:pPr algn="ctr" eaLnBrk="0" hangingPunct="0"/>
            <a:r>
              <a:rPr lang="en-US" sz="1200" b="1">
                <a:latin typeface="Trebuchet MS" pitchFamily="34" charset="0"/>
              </a:rPr>
              <a:t>dengan ISO 9001?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1143000" y="5546727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AutoShape 18"/>
          <p:cNvSpPr>
            <a:spLocks noChangeArrowheads="1"/>
          </p:cNvSpPr>
          <p:nvPr/>
        </p:nvSpPr>
        <p:spPr bwMode="auto">
          <a:xfrm>
            <a:off x="3563938" y="1052515"/>
            <a:ext cx="1800225" cy="8651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Apakah sesuai</a:t>
            </a:r>
          </a:p>
          <a:p>
            <a:pPr algn="ctr" eaLnBrk="0" hangingPunct="0"/>
            <a:r>
              <a:rPr lang="en-US" sz="1200" b="1">
                <a:latin typeface="Trebuchet MS" pitchFamily="34" charset="0"/>
              </a:rPr>
              <a:t>dengan ISO 9001?</a:t>
            </a:r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>
            <a:off x="4427538" y="83661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3779839" y="2058990"/>
            <a:ext cx="1296987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Rekomendasi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Oleh Tim Audit</a:t>
            </a:r>
          </a:p>
        </p:txBody>
      </p:sp>
      <p:sp>
        <p:nvSpPr>
          <p:cNvPr id="42005" name="AutoShape 21"/>
          <p:cNvSpPr>
            <a:spLocks noChangeArrowheads="1"/>
          </p:cNvSpPr>
          <p:nvPr/>
        </p:nvSpPr>
        <p:spPr bwMode="auto">
          <a:xfrm>
            <a:off x="3779839" y="2924175"/>
            <a:ext cx="1296987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Pemberian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Sertifikat</a:t>
            </a:r>
          </a:p>
        </p:txBody>
      </p:sp>
      <p:sp>
        <p:nvSpPr>
          <p:cNvPr id="42006" name="AutoShape 22"/>
          <p:cNvSpPr>
            <a:spLocks noChangeArrowheads="1"/>
          </p:cNvSpPr>
          <p:nvPr/>
        </p:nvSpPr>
        <p:spPr bwMode="auto">
          <a:xfrm>
            <a:off x="3708400" y="3787775"/>
            <a:ext cx="13684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Pemantauan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Setiap 6 Bulan</a:t>
            </a:r>
          </a:p>
        </p:txBody>
      </p: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5435600" y="2852740"/>
            <a:ext cx="1800225" cy="865187"/>
          </a:xfrm>
          <a:prstGeom prst="flowChartDecision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b="1">
                <a:latin typeface="Trebuchet MS" pitchFamily="34" charset="0"/>
              </a:rPr>
              <a:t>Apakah sesuai</a:t>
            </a:r>
          </a:p>
          <a:p>
            <a:pPr algn="ctr" eaLnBrk="0" hangingPunct="0">
              <a:defRPr/>
            </a:pPr>
            <a:r>
              <a:rPr lang="en-US" sz="1200" b="1">
                <a:latin typeface="Trebuchet MS" pitchFamily="34" charset="0"/>
              </a:rPr>
              <a:t>dengan ISO 9001?</a:t>
            </a:r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4427538" y="188753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4427538" y="269398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6"/>
          <p:cNvSpPr>
            <a:spLocks noChangeShapeType="1"/>
          </p:cNvSpPr>
          <p:nvPr/>
        </p:nvSpPr>
        <p:spPr bwMode="auto">
          <a:xfrm>
            <a:off x="4427538" y="3571877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7"/>
          <p:cNvSpPr>
            <a:spLocks noChangeShapeType="1"/>
          </p:cNvSpPr>
          <p:nvPr/>
        </p:nvSpPr>
        <p:spPr bwMode="auto">
          <a:xfrm>
            <a:off x="6329363" y="3730627"/>
            <a:ext cx="0" cy="144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8"/>
          <p:cNvSpPr>
            <a:spLocks noChangeShapeType="1"/>
          </p:cNvSpPr>
          <p:nvPr/>
        </p:nvSpPr>
        <p:spPr bwMode="auto">
          <a:xfrm>
            <a:off x="5292726" y="148431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29"/>
          <p:cNvSpPr>
            <a:spLocks noChangeShapeType="1"/>
          </p:cNvSpPr>
          <p:nvPr/>
        </p:nvSpPr>
        <p:spPr bwMode="auto">
          <a:xfrm>
            <a:off x="3103563" y="1455738"/>
            <a:ext cx="431800" cy="0"/>
          </a:xfrm>
          <a:prstGeom prst="line">
            <a:avLst/>
          </a:prstGeom>
          <a:noFill/>
          <a:ln w="9525">
            <a:solidFill>
              <a:srgbClr val="9999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3060699" y="1182690"/>
            <a:ext cx="576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Tidak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5219700" y="1125540"/>
            <a:ext cx="577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Tidak</a:t>
            </a:r>
          </a:p>
        </p:txBody>
      </p:sp>
      <p:sp>
        <p:nvSpPr>
          <p:cNvPr id="7199" name="Text Box 32"/>
          <p:cNvSpPr txBox="1">
            <a:spLocks noChangeArrowheads="1"/>
          </p:cNvSpPr>
          <p:nvPr/>
        </p:nvSpPr>
        <p:spPr bwMode="auto">
          <a:xfrm>
            <a:off x="5292725" y="1570040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Minor</a:t>
            </a:r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3059114" y="1484313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Banyak</a:t>
            </a:r>
          </a:p>
          <a:p>
            <a:pPr eaLnBrk="0" hangingPunct="0"/>
            <a:r>
              <a:rPr lang="en-US" sz="1200" b="1">
                <a:latin typeface="Trebuchet MS" pitchFamily="34" charset="0"/>
              </a:rPr>
              <a:t>Major</a:t>
            </a:r>
          </a:p>
        </p:txBody>
      </p:sp>
      <p:sp>
        <p:nvSpPr>
          <p:cNvPr id="7201" name="Text Box 34"/>
          <p:cNvSpPr txBox="1">
            <a:spLocks noChangeArrowheads="1"/>
          </p:cNvSpPr>
          <p:nvPr/>
        </p:nvSpPr>
        <p:spPr bwMode="auto">
          <a:xfrm>
            <a:off x="5724525" y="1268413"/>
            <a:ext cx="1008063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Perbaikan</a:t>
            </a:r>
          </a:p>
        </p:txBody>
      </p:sp>
      <p:sp>
        <p:nvSpPr>
          <p:cNvPr id="7202" name="Text Box 35"/>
          <p:cNvSpPr txBox="1">
            <a:spLocks noChangeArrowheads="1"/>
          </p:cNvSpPr>
          <p:nvPr/>
        </p:nvSpPr>
        <p:spPr bwMode="auto">
          <a:xfrm>
            <a:off x="2158816" y="1296990"/>
            <a:ext cx="8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200" b="1">
                <a:latin typeface="Trebuchet MS" pitchFamily="34" charset="0"/>
              </a:rPr>
              <a:t>Perbaikan</a:t>
            </a:r>
          </a:p>
        </p:txBody>
      </p:sp>
      <p:sp>
        <p:nvSpPr>
          <p:cNvPr id="7203" name="Text Box 37"/>
          <p:cNvSpPr txBox="1">
            <a:spLocks noChangeArrowheads="1"/>
          </p:cNvSpPr>
          <p:nvPr/>
        </p:nvSpPr>
        <p:spPr bwMode="auto">
          <a:xfrm>
            <a:off x="5665728" y="650876"/>
            <a:ext cx="95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Kunjungan</a:t>
            </a:r>
          </a:p>
          <a:p>
            <a:pPr algn="ctr" eaLnBrk="0" hangingPunct="0"/>
            <a:r>
              <a:rPr lang="en-US" sz="1200" b="1">
                <a:latin typeface="Trebuchet MS" pitchFamily="34" charset="0"/>
              </a:rPr>
              <a:t>Lanjutan</a:t>
            </a:r>
          </a:p>
        </p:txBody>
      </p:sp>
      <p:sp>
        <p:nvSpPr>
          <p:cNvPr id="7204" name="Line 38"/>
          <p:cNvSpPr>
            <a:spLocks noChangeShapeType="1"/>
          </p:cNvSpPr>
          <p:nvPr/>
        </p:nvSpPr>
        <p:spPr bwMode="auto">
          <a:xfrm>
            <a:off x="2757488" y="108267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5" name="Line 39"/>
          <p:cNvSpPr>
            <a:spLocks noChangeShapeType="1"/>
          </p:cNvSpPr>
          <p:nvPr/>
        </p:nvSpPr>
        <p:spPr bwMode="auto">
          <a:xfrm>
            <a:off x="6156325" y="108267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6" name="Line 40"/>
          <p:cNvSpPr>
            <a:spLocks noChangeShapeType="1"/>
          </p:cNvSpPr>
          <p:nvPr/>
        </p:nvSpPr>
        <p:spPr bwMode="auto">
          <a:xfrm>
            <a:off x="3059113" y="908050"/>
            <a:ext cx="122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7" name="Line 41"/>
          <p:cNvSpPr>
            <a:spLocks noChangeShapeType="1"/>
          </p:cNvSpPr>
          <p:nvPr/>
        </p:nvSpPr>
        <p:spPr bwMode="auto">
          <a:xfrm>
            <a:off x="4643439" y="908050"/>
            <a:ext cx="1081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AutoShape 42"/>
          <p:cNvSpPr>
            <a:spLocks noChangeArrowheads="1"/>
          </p:cNvSpPr>
          <p:nvPr/>
        </p:nvSpPr>
        <p:spPr bwMode="auto">
          <a:xfrm>
            <a:off x="5680075" y="4003675"/>
            <a:ext cx="1296988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Sertifikat ISO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Diteruskan</a:t>
            </a:r>
          </a:p>
        </p:txBody>
      </p:sp>
      <p:sp>
        <p:nvSpPr>
          <p:cNvPr id="42027" name="AutoShape 43"/>
          <p:cNvSpPr>
            <a:spLocks noChangeArrowheads="1"/>
          </p:cNvSpPr>
          <p:nvPr/>
        </p:nvSpPr>
        <p:spPr bwMode="auto">
          <a:xfrm>
            <a:off x="5508626" y="5372100"/>
            <a:ext cx="14827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Permohonan 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Pembaharuan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ISO (3 thn)</a:t>
            </a:r>
          </a:p>
        </p:txBody>
      </p:sp>
      <p:sp>
        <p:nvSpPr>
          <p:cNvPr id="7210" name="AutoShape 44"/>
          <p:cNvSpPr>
            <a:spLocks noChangeArrowheads="1"/>
          </p:cNvSpPr>
          <p:nvPr/>
        </p:nvSpPr>
        <p:spPr bwMode="auto">
          <a:xfrm>
            <a:off x="7596189" y="2997200"/>
            <a:ext cx="1296987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00"/>
              </a:gs>
              <a:gs pos="50000">
                <a:srgbClr val="FFFFFF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rebuchet MS" pitchFamily="34" charset="0"/>
              </a:rPr>
              <a:t>Sertifikat ISO</a:t>
            </a:r>
          </a:p>
          <a:p>
            <a:pPr algn="ctr" eaLnBrk="0" hangingPunct="0"/>
            <a:r>
              <a:rPr lang="en-US" sz="1400" b="1">
                <a:latin typeface="Trebuchet MS" pitchFamily="34" charset="0"/>
              </a:rPr>
              <a:t>Ditangguhkan</a:t>
            </a:r>
          </a:p>
        </p:txBody>
      </p:sp>
      <p:sp>
        <p:nvSpPr>
          <p:cNvPr id="42029" name="AutoShape 45"/>
          <p:cNvSpPr>
            <a:spLocks noChangeArrowheads="1"/>
          </p:cNvSpPr>
          <p:nvPr/>
        </p:nvSpPr>
        <p:spPr bwMode="auto">
          <a:xfrm>
            <a:off x="7567614" y="3932239"/>
            <a:ext cx="1296987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Kunjungan</a:t>
            </a:r>
          </a:p>
          <a:p>
            <a:pPr algn="ctr" eaLnBrk="0" hangingPunct="0">
              <a:defRPr/>
            </a:pPr>
            <a:r>
              <a:rPr lang="en-US" sz="1400" b="1">
                <a:latin typeface="Trebuchet MS" pitchFamily="34" charset="0"/>
              </a:rPr>
              <a:t>Lanjutan</a:t>
            </a:r>
          </a:p>
        </p:txBody>
      </p:sp>
      <p:sp>
        <p:nvSpPr>
          <p:cNvPr id="7212" name="AutoShape 46"/>
          <p:cNvSpPr>
            <a:spLocks noChangeArrowheads="1"/>
          </p:cNvSpPr>
          <p:nvPr/>
        </p:nvSpPr>
        <p:spPr bwMode="auto">
          <a:xfrm>
            <a:off x="7235826" y="4795840"/>
            <a:ext cx="1908175" cy="8651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Apakah sesuai</a:t>
            </a:r>
          </a:p>
          <a:p>
            <a:pPr algn="ctr" eaLnBrk="0" hangingPunct="0"/>
            <a:r>
              <a:rPr lang="en-US" sz="1200" b="1">
                <a:latin typeface="Trebuchet MS" pitchFamily="34" charset="0"/>
              </a:rPr>
              <a:t>dengan ISO 9001?</a:t>
            </a:r>
          </a:p>
        </p:txBody>
      </p:sp>
      <p:sp>
        <p:nvSpPr>
          <p:cNvPr id="7213" name="AutoShape 47"/>
          <p:cNvSpPr>
            <a:spLocks noChangeArrowheads="1"/>
          </p:cNvSpPr>
          <p:nvPr/>
        </p:nvSpPr>
        <p:spPr bwMode="auto">
          <a:xfrm>
            <a:off x="7524750" y="5875340"/>
            <a:ext cx="136842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00"/>
              </a:gs>
              <a:gs pos="50000">
                <a:srgbClr val="FFFFFF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rebuchet MS" pitchFamily="34" charset="0"/>
              </a:rPr>
              <a:t>Sertifikat ISO</a:t>
            </a:r>
          </a:p>
          <a:p>
            <a:pPr algn="ctr" eaLnBrk="0" hangingPunct="0"/>
            <a:r>
              <a:rPr lang="en-US" sz="1400" b="1">
                <a:latin typeface="Trebuchet MS" pitchFamily="34" charset="0"/>
              </a:rPr>
              <a:t>Dicabut</a:t>
            </a:r>
          </a:p>
        </p:txBody>
      </p:sp>
      <p:sp>
        <p:nvSpPr>
          <p:cNvPr id="7214" name="Freeform 48"/>
          <p:cNvSpPr>
            <a:spLocks/>
          </p:cNvSpPr>
          <p:nvPr/>
        </p:nvSpPr>
        <p:spPr bwMode="auto">
          <a:xfrm>
            <a:off x="1865314" y="2133600"/>
            <a:ext cx="647700" cy="1309688"/>
          </a:xfrm>
          <a:custGeom>
            <a:avLst/>
            <a:gdLst>
              <a:gd name="T0" fmla="*/ 136 w 408"/>
              <a:gd name="T1" fmla="*/ 544 h 544"/>
              <a:gd name="T2" fmla="*/ 408 w 408"/>
              <a:gd name="T3" fmla="*/ 544 h 544"/>
              <a:gd name="T4" fmla="*/ 408 w 408"/>
              <a:gd name="T5" fmla="*/ 0 h 544"/>
              <a:gd name="T6" fmla="*/ 0 w 408"/>
              <a:gd name="T7" fmla="*/ 0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544"/>
              <a:gd name="T14" fmla="*/ 408 w 408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544">
                <a:moveTo>
                  <a:pt x="136" y="544"/>
                </a:moveTo>
                <a:lnTo>
                  <a:pt x="408" y="544"/>
                </a:lnTo>
                <a:lnTo>
                  <a:pt x="40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5" name="Freeform 49"/>
          <p:cNvSpPr>
            <a:spLocks/>
          </p:cNvSpPr>
          <p:nvPr/>
        </p:nvSpPr>
        <p:spPr bwMode="auto">
          <a:xfrm>
            <a:off x="1851025" y="5302250"/>
            <a:ext cx="647700" cy="863600"/>
          </a:xfrm>
          <a:custGeom>
            <a:avLst/>
            <a:gdLst>
              <a:gd name="T0" fmla="*/ 136 w 408"/>
              <a:gd name="T1" fmla="*/ 544 h 544"/>
              <a:gd name="T2" fmla="*/ 408 w 408"/>
              <a:gd name="T3" fmla="*/ 544 h 544"/>
              <a:gd name="T4" fmla="*/ 408 w 408"/>
              <a:gd name="T5" fmla="*/ 0 h 544"/>
              <a:gd name="T6" fmla="*/ 0 w 408"/>
              <a:gd name="T7" fmla="*/ 0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544"/>
              <a:gd name="T14" fmla="*/ 408 w 408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544">
                <a:moveTo>
                  <a:pt x="136" y="544"/>
                </a:moveTo>
                <a:lnTo>
                  <a:pt x="408" y="544"/>
                </a:lnTo>
                <a:lnTo>
                  <a:pt x="40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6" name="Text Box 50"/>
          <p:cNvSpPr txBox="1">
            <a:spLocks noChangeArrowheads="1"/>
          </p:cNvSpPr>
          <p:nvPr/>
        </p:nvSpPr>
        <p:spPr bwMode="auto">
          <a:xfrm>
            <a:off x="1979613" y="3155951"/>
            <a:ext cx="576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Tidak</a:t>
            </a:r>
          </a:p>
        </p:txBody>
      </p:sp>
      <p:sp>
        <p:nvSpPr>
          <p:cNvPr id="7217" name="Text Box 51"/>
          <p:cNvSpPr txBox="1">
            <a:spLocks noChangeArrowheads="1"/>
          </p:cNvSpPr>
          <p:nvPr/>
        </p:nvSpPr>
        <p:spPr bwMode="auto">
          <a:xfrm>
            <a:off x="539751" y="6538915"/>
            <a:ext cx="349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Ya</a:t>
            </a:r>
          </a:p>
        </p:txBody>
      </p:sp>
      <p:sp>
        <p:nvSpPr>
          <p:cNvPr id="7218" name="Text Box 52"/>
          <p:cNvSpPr txBox="1">
            <a:spLocks noChangeArrowheads="1"/>
          </p:cNvSpPr>
          <p:nvPr/>
        </p:nvSpPr>
        <p:spPr bwMode="auto">
          <a:xfrm>
            <a:off x="1995488" y="5919790"/>
            <a:ext cx="576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Tidak</a:t>
            </a:r>
          </a:p>
        </p:txBody>
      </p:sp>
      <p:sp>
        <p:nvSpPr>
          <p:cNvPr id="7219" name="Text Box 53"/>
          <p:cNvSpPr txBox="1">
            <a:spLocks noChangeArrowheads="1"/>
          </p:cNvSpPr>
          <p:nvPr/>
        </p:nvSpPr>
        <p:spPr bwMode="auto">
          <a:xfrm>
            <a:off x="1230314" y="3760789"/>
            <a:ext cx="349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Ya</a:t>
            </a:r>
          </a:p>
        </p:txBody>
      </p:sp>
      <p:sp>
        <p:nvSpPr>
          <p:cNvPr id="7220" name="Freeform 56"/>
          <p:cNvSpPr>
            <a:spLocks/>
          </p:cNvSpPr>
          <p:nvPr/>
        </p:nvSpPr>
        <p:spPr bwMode="auto">
          <a:xfrm>
            <a:off x="4456113" y="2579688"/>
            <a:ext cx="1873250" cy="2376487"/>
          </a:xfrm>
          <a:custGeom>
            <a:avLst/>
            <a:gdLst>
              <a:gd name="T0" fmla="*/ 0 w 1180"/>
              <a:gd name="T1" fmla="*/ 1179 h 1497"/>
              <a:gd name="T2" fmla="*/ 0 w 1180"/>
              <a:gd name="T3" fmla="*/ 1497 h 1497"/>
              <a:gd name="T4" fmla="*/ 590 w 1180"/>
              <a:gd name="T5" fmla="*/ 1497 h 1497"/>
              <a:gd name="T6" fmla="*/ 590 w 1180"/>
              <a:gd name="T7" fmla="*/ 0 h 1497"/>
              <a:gd name="T8" fmla="*/ 1180 w 1180"/>
              <a:gd name="T9" fmla="*/ 0 h 1497"/>
              <a:gd name="T10" fmla="*/ 1180 w 1180"/>
              <a:gd name="T11" fmla="*/ 136 h 14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0"/>
              <a:gd name="T19" fmla="*/ 0 h 1497"/>
              <a:gd name="T20" fmla="*/ 1180 w 1180"/>
              <a:gd name="T21" fmla="*/ 1497 h 14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0" h="1497">
                <a:moveTo>
                  <a:pt x="0" y="1179"/>
                </a:moveTo>
                <a:lnTo>
                  <a:pt x="0" y="1497"/>
                </a:lnTo>
                <a:lnTo>
                  <a:pt x="590" y="1497"/>
                </a:lnTo>
                <a:lnTo>
                  <a:pt x="590" y="0"/>
                </a:lnTo>
                <a:lnTo>
                  <a:pt x="1180" y="0"/>
                </a:lnTo>
                <a:lnTo>
                  <a:pt x="1180" y="1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1" name="Line 57"/>
          <p:cNvSpPr>
            <a:spLocks noChangeShapeType="1"/>
          </p:cNvSpPr>
          <p:nvPr/>
        </p:nvSpPr>
        <p:spPr bwMode="auto">
          <a:xfrm>
            <a:off x="7235826" y="3284538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2" name="Line 58"/>
          <p:cNvSpPr>
            <a:spLocks noChangeShapeType="1"/>
          </p:cNvSpPr>
          <p:nvPr/>
        </p:nvSpPr>
        <p:spPr bwMode="auto">
          <a:xfrm>
            <a:off x="8229601" y="3644900"/>
            <a:ext cx="14288" cy="215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3" name="Line 59"/>
          <p:cNvSpPr>
            <a:spLocks noChangeShapeType="1"/>
          </p:cNvSpPr>
          <p:nvPr/>
        </p:nvSpPr>
        <p:spPr bwMode="auto">
          <a:xfrm flipH="1">
            <a:off x="8243889" y="4579940"/>
            <a:ext cx="14287" cy="2174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4" name="Line 60"/>
          <p:cNvSpPr>
            <a:spLocks noChangeShapeType="1"/>
          </p:cNvSpPr>
          <p:nvPr/>
        </p:nvSpPr>
        <p:spPr bwMode="auto">
          <a:xfrm flipH="1">
            <a:off x="8243889" y="5661025"/>
            <a:ext cx="158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5" name="Line 61"/>
          <p:cNvSpPr>
            <a:spLocks noChangeShapeType="1"/>
          </p:cNvSpPr>
          <p:nvPr/>
        </p:nvSpPr>
        <p:spPr bwMode="auto">
          <a:xfrm>
            <a:off x="6343650" y="4725988"/>
            <a:ext cx="0" cy="6477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6" name="Text Box 62"/>
          <p:cNvSpPr txBox="1">
            <a:spLocks noChangeArrowheads="1"/>
          </p:cNvSpPr>
          <p:nvPr/>
        </p:nvSpPr>
        <p:spPr bwMode="auto">
          <a:xfrm>
            <a:off x="7667626" y="2295526"/>
            <a:ext cx="1008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rebuchet MS" pitchFamily="34" charset="0"/>
              </a:rPr>
              <a:t>Perbaikan</a:t>
            </a:r>
          </a:p>
        </p:txBody>
      </p:sp>
      <p:sp>
        <p:nvSpPr>
          <p:cNvPr id="7227" name="Line 63"/>
          <p:cNvSpPr>
            <a:spLocks noChangeShapeType="1"/>
          </p:cNvSpPr>
          <p:nvPr/>
        </p:nvSpPr>
        <p:spPr bwMode="auto">
          <a:xfrm>
            <a:off x="8243888" y="2593975"/>
            <a:ext cx="0" cy="2873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8" name="Text Box 64"/>
          <p:cNvSpPr txBox="1">
            <a:spLocks noChangeArrowheads="1"/>
          </p:cNvSpPr>
          <p:nvPr/>
        </p:nvSpPr>
        <p:spPr bwMode="auto">
          <a:xfrm>
            <a:off x="6372226" y="3644900"/>
            <a:ext cx="349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Ya</a:t>
            </a:r>
          </a:p>
        </p:txBody>
      </p:sp>
      <p:sp>
        <p:nvSpPr>
          <p:cNvPr id="7229" name="Text Box 65"/>
          <p:cNvSpPr txBox="1">
            <a:spLocks noChangeArrowheads="1"/>
          </p:cNvSpPr>
          <p:nvPr/>
        </p:nvSpPr>
        <p:spPr bwMode="auto">
          <a:xfrm>
            <a:off x="4471989" y="1816101"/>
            <a:ext cx="349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Ya</a:t>
            </a:r>
          </a:p>
        </p:txBody>
      </p:sp>
      <p:sp>
        <p:nvSpPr>
          <p:cNvPr id="7230" name="WordArt 66"/>
          <p:cNvSpPr>
            <a:spLocks noChangeArrowheads="1" noChangeShapeType="1" noTextEdit="1"/>
          </p:cNvSpPr>
          <p:nvPr/>
        </p:nvSpPr>
        <p:spPr bwMode="auto">
          <a:xfrm>
            <a:off x="2006600" y="6064250"/>
            <a:ext cx="52006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800" kern="10" dirty="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latin typeface="Arial Black"/>
              </a:rPr>
              <a:t>Diagram Alir</a:t>
            </a:r>
          </a:p>
          <a:p>
            <a:pPr algn="ctr"/>
            <a:r>
              <a:rPr lang="pt-BR" sz="1800" kern="10" dirty="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latin typeface="Arial Black"/>
              </a:rPr>
              <a:t>Proses Implementasi SMM ISO </a:t>
            </a:r>
            <a:r>
              <a:rPr lang="pt-BR" sz="1800" kern="10" dirty="0" smtClean="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latin typeface="Arial Black"/>
              </a:rPr>
              <a:t>9001:2008</a:t>
            </a:r>
            <a:endParaRPr lang="en-US" sz="1800" kern="10" dirty="0">
              <a:ln w="9525">
                <a:solidFill>
                  <a:srgbClr val="FFFF99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231" name="Text Box 36"/>
          <p:cNvSpPr txBox="1">
            <a:spLocks noChangeArrowheads="1"/>
          </p:cNvSpPr>
          <p:nvPr/>
        </p:nvSpPr>
        <p:spPr bwMode="auto">
          <a:xfrm>
            <a:off x="2138950" y="636589"/>
            <a:ext cx="1016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Audit Ulang</a:t>
            </a:r>
          </a:p>
          <a:p>
            <a:pPr algn="ctr" eaLnBrk="0" hangingPunct="0"/>
            <a:r>
              <a:rPr lang="en-US" sz="1200" b="1">
                <a:latin typeface="Trebuchet MS" pitchFamily="34" charset="0"/>
              </a:rPr>
              <a:t>sebagian</a:t>
            </a:r>
          </a:p>
        </p:txBody>
      </p:sp>
      <p:sp>
        <p:nvSpPr>
          <p:cNvPr id="7232" name="AutoShape 67"/>
          <p:cNvSpPr>
            <a:spLocks noChangeArrowheads="1"/>
          </p:cNvSpPr>
          <p:nvPr/>
        </p:nvSpPr>
        <p:spPr bwMode="auto">
          <a:xfrm>
            <a:off x="496889" y="2565402"/>
            <a:ext cx="1296987" cy="3603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Trebuchet MS" pitchFamily="34" charset="0"/>
              </a:rPr>
              <a:t>AUDIT INTERNAL</a:t>
            </a:r>
          </a:p>
        </p:txBody>
      </p:sp>
      <p:sp>
        <p:nvSpPr>
          <p:cNvPr id="7233" name="Line 68"/>
          <p:cNvSpPr>
            <a:spLocks noChangeShapeType="1"/>
          </p:cNvSpPr>
          <p:nvPr/>
        </p:nvSpPr>
        <p:spPr bwMode="auto">
          <a:xfrm>
            <a:off x="1144588" y="2924177"/>
            <a:ext cx="0" cy="144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34" name="Text Box 70"/>
          <p:cNvSpPr txBox="1">
            <a:spLocks noChangeArrowheads="1"/>
          </p:cNvSpPr>
          <p:nvPr/>
        </p:nvSpPr>
        <p:spPr bwMode="auto">
          <a:xfrm>
            <a:off x="8386763" y="5530850"/>
            <a:ext cx="577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Tidak</a:t>
            </a:r>
          </a:p>
        </p:txBody>
      </p:sp>
      <p:sp>
        <p:nvSpPr>
          <p:cNvPr id="7235" name="Text Box 71"/>
          <p:cNvSpPr txBox="1">
            <a:spLocks noChangeArrowheads="1"/>
          </p:cNvSpPr>
          <p:nvPr/>
        </p:nvSpPr>
        <p:spPr bwMode="auto">
          <a:xfrm>
            <a:off x="5435600" y="1341440"/>
            <a:ext cx="577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latin typeface="Trebuchet MS" pitchFamily="34" charset="0"/>
              </a:rPr>
              <a:t>Tidak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Sesuai dengan Core Bisnis Organisasi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Auditor berpengalaman dalam bidang organisasi yang diauditnya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Tekstil </a:t>
            </a:r>
            <a:r>
              <a:rPr lang="id-ID" sz="2400" dirty="0" smtClean="0">
                <a:sym typeface="Wingdings" pitchFamily="2" charset="2"/>
              </a:rPr>
              <a:t> Pengalaman di bidang tekstil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>
                <a:sym typeface="Wingdings" pitchFamily="2" charset="2"/>
              </a:rPr>
              <a:t>Pendidikan  Pengalaman di bidang pendidikan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>
                <a:sym typeface="Wingdings" pitchFamily="2" charset="2"/>
              </a:rPr>
              <a:t>Perguruan Tinggi  Pengalaman di bidang pendidikan tinggi, mengetahui peraturan PT seperti BAN PT, SNP, dll.</a:t>
            </a:r>
            <a:endParaRPr lang="id-ID" sz="2400" dirty="0" smtClean="0"/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Badan Sertifikasi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TUV, SGS, Sucofindo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QS1 </a:t>
            </a:r>
            <a:r>
              <a:rPr lang="id-ID" sz="2400" dirty="0" smtClean="0">
                <a:sym typeface="Wingdings" pitchFamily="2" charset="2"/>
              </a:rPr>
              <a:t> Badan Sertifikasi Sistem Mutu Pendidikan</a:t>
            </a:r>
            <a:endParaRPr lang="id-ID" sz="2400" dirty="0" smtClean="0"/>
          </a:p>
          <a:p>
            <a:pPr lvl="1" eaLnBrk="1" hangingPunct="1">
              <a:lnSpc>
                <a:spcPct val="90000"/>
              </a:lnSpc>
            </a:pPr>
            <a:endParaRPr lang="id-ID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3588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ea typeface="+mj-ea"/>
              </a:rPr>
              <a:t>P</a:t>
            </a:r>
            <a:r>
              <a:rPr lang="id-ID" sz="3200" b="1" kern="0" dirty="0" smtClean="0">
                <a:solidFill>
                  <a:schemeClr val="bg1"/>
                </a:solidFill>
                <a:ea typeface="+mj-ea"/>
              </a:rPr>
              <a:t>emilihan Badan Sertifikasi</a:t>
            </a:r>
            <a:endParaRPr lang="en-US" sz="3200" b="1" kern="0" dirty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8302" y="71414"/>
            <a:ext cx="40110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 Kasih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5029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Disampaikan Oleh : M Budi Djatmiko</a:t>
            </a:r>
          </a:p>
          <a:p>
            <a:pPr algn="ctr"/>
            <a:r>
              <a:rPr lang="id-ID" sz="2800" b="1" dirty="0" smtClean="0">
                <a:hlinkClick r:id="rId2"/>
              </a:rPr>
              <a:t>Email : layanandjatmiko@yahoo.com</a:t>
            </a:r>
            <a:endParaRPr lang="id-ID" sz="2800" b="1" dirty="0" smtClean="0"/>
          </a:p>
          <a:p>
            <a:pPr algn="ctr"/>
            <a:r>
              <a:rPr lang="id-I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HP: 081-6420-6520</a:t>
            </a:r>
            <a:endParaRPr lang="id-ID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48" y="1066800"/>
            <a:ext cx="2571736" cy="385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07566-4F9E-4851-BEF9-591C44A7412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Budi Djatmiko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3588"/>
          </a:xfrm>
          <a:solidFill>
            <a:srgbClr val="1C1C1C"/>
          </a:solidFill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chemeClr val="bg1"/>
                </a:solidFill>
              </a:rPr>
              <a:t>Langkah-langkah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Persiapan S</a:t>
            </a:r>
            <a:r>
              <a:rPr lang="en-US" sz="2400" b="1" dirty="0" err="1" smtClean="0">
                <a:solidFill>
                  <a:schemeClr val="bg1"/>
                </a:solidFill>
              </a:rPr>
              <a:t>ertifik</a:t>
            </a:r>
            <a:r>
              <a:rPr lang="id-ID" sz="2400" b="1" dirty="0" smtClean="0">
                <a:solidFill>
                  <a:schemeClr val="bg1"/>
                </a:solidFill>
              </a:rPr>
              <a:t>asi ISO 9001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761859" name="AutoShape 3"/>
          <p:cNvSpPr>
            <a:spLocks noChangeArrowheads="1"/>
          </p:cNvSpPr>
          <p:nvPr/>
        </p:nvSpPr>
        <p:spPr bwMode="auto">
          <a:xfrm>
            <a:off x="251520" y="1340768"/>
            <a:ext cx="1381858" cy="1087438"/>
          </a:xfrm>
          <a:prstGeom prst="roundRect">
            <a:avLst>
              <a:gd name="adj" fmla="val 16667"/>
            </a:avLst>
          </a:prstGeom>
          <a:solidFill>
            <a:srgbClr val="1C1C1C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lIns="0" tIns="0" rIns="0" bIns="0" anchor="ctr">
            <a:flatTx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KEPUTUSAN MANAJEMEN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(KOMITMEN)</a:t>
            </a:r>
          </a:p>
        </p:txBody>
      </p:sp>
      <p:sp>
        <p:nvSpPr>
          <p:cNvPr id="761860" name="AutoShape 4"/>
          <p:cNvSpPr>
            <a:spLocks noChangeArrowheads="1"/>
          </p:cNvSpPr>
          <p:nvPr/>
        </p:nvSpPr>
        <p:spPr bwMode="auto">
          <a:xfrm>
            <a:off x="2209800" y="1412875"/>
            <a:ext cx="990600" cy="1016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400" b="1" dirty="0"/>
              <a:t>WMM</a:t>
            </a:r>
          </a:p>
          <a:p>
            <a:pPr algn="ctr" eaLnBrk="0" hangingPunct="0">
              <a:defRPr/>
            </a:pPr>
            <a:r>
              <a:rPr lang="en-US" sz="1400" b="1" dirty="0"/>
              <a:t>TIM ISO</a:t>
            </a:r>
          </a:p>
        </p:txBody>
      </p:sp>
      <p:sp>
        <p:nvSpPr>
          <p:cNvPr id="761861" name="AutoShape 5"/>
          <p:cNvSpPr>
            <a:spLocks noChangeArrowheads="1"/>
          </p:cNvSpPr>
          <p:nvPr/>
        </p:nvSpPr>
        <p:spPr bwMode="auto">
          <a:xfrm>
            <a:off x="3635896" y="1701751"/>
            <a:ext cx="990600" cy="7191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b="1">
                <a:solidFill>
                  <a:schemeClr val="accent4">
                    <a:lumMod val="95000"/>
                    <a:lumOff val="5000"/>
                  </a:schemeClr>
                </a:solidFill>
              </a:rPr>
              <a:t>TIM PENGARAH</a:t>
            </a:r>
          </a:p>
        </p:txBody>
      </p:sp>
      <p:sp>
        <p:nvSpPr>
          <p:cNvPr id="761862" name="AutoShape 6"/>
          <p:cNvSpPr>
            <a:spLocks noChangeArrowheads="1"/>
          </p:cNvSpPr>
          <p:nvPr/>
        </p:nvSpPr>
        <p:spPr bwMode="auto">
          <a:xfrm>
            <a:off x="4932040" y="1556792"/>
            <a:ext cx="1059160" cy="1016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660066"/>
                </a:solidFill>
              </a:rPr>
              <a:t>WORK</a:t>
            </a:r>
          </a:p>
          <a:p>
            <a:pPr algn="ctr" eaLnBrk="0" hangingPunct="0">
              <a:defRPr/>
            </a:pPr>
            <a:r>
              <a:rPr lang="en-US" sz="1200" b="1" dirty="0">
                <a:solidFill>
                  <a:srgbClr val="660066"/>
                </a:solidFill>
              </a:rPr>
              <a:t>SHOP</a:t>
            </a:r>
          </a:p>
          <a:p>
            <a:pPr algn="ctr" eaLnBrk="0" hangingPunct="0">
              <a:defRPr/>
            </a:pPr>
            <a:r>
              <a:rPr lang="id-ID" sz="1200" b="1" dirty="0">
                <a:solidFill>
                  <a:srgbClr val="660066"/>
                </a:solidFill>
              </a:rPr>
              <a:t>&amp; PELATIHAN</a:t>
            </a:r>
            <a:endParaRPr lang="en-US" sz="1200" b="1" dirty="0">
              <a:solidFill>
                <a:srgbClr val="660066"/>
              </a:solidFill>
            </a:endParaRPr>
          </a:p>
        </p:txBody>
      </p:sp>
      <p:sp>
        <p:nvSpPr>
          <p:cNvPr id="761863" name="AutoShape 7"/>
          <p:cNvSpPr>
            <a:spLocks noChangeArrowheads="1"/>
          </p:cNvSpPr>
          <p:nvPr/>
        </p:nvSpPr>
        <p:spPr bwMode="auto">
          <a:xfrm>
            <a:off x="6300192" y="1484784"/>
            <a:ext cx="1062608" cy="10874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</a:rPr>
              <a:t>PERBAIKAN</a:t>
            </a:r>
          </a:p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</a:rPr>
              <a:t>SISTEM</a:t>
            </a:r>
            <a:r>
              <a:rPr lang="id-ID" sz="1200" dirty="0">
                <a:solidFill>
                  <a:schemeClr val="bg1"/>
                </a:solidFill>
              </a:rPr>
              <a:t> &amp; PEMBUATAN RDOKUMEN STAND</a:t>
            </a:r>
            <a:endParaRPr lang="en-US" sz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61864" name="AutoShape 8"/>
          <p:cNvSpPr>
            <a:spLocks noChangeArrowheads="1"/>
          </p:cNvSpPr>
          <p:nvPr/>
        </p:nvSpPr>
        <p:spPr bwMode="auto">
          <a:xfrm>
            <a:off x="7629525" y="2492375"/>
            <a:ext cx="1514475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flatTx/>
          </a:bodyPr>
          <a:lstStyle/>
          <a:p>
            <a:pPr algn="ctr" eaLnBrk="0" hangingPunct="0">
              <a:defRPr/>
            </a:pPr>
            <a:r>
              <a:rPr lang="en-US" sz="1200" b="1" dirty="0"/>
              <a:t>IMPLEMENTATION</a:t>
            </a:r>
            <a:endParaRPr lang="en-US" sz="1200" b="1" dirty="0">
              <a:latin typeface="Arial Narrow" pitchFamily="34" charset="0"/>
            </a:endParaRPr>
          </a:p>
        </p:txBody>
      </p:sp>
      <p:sp>
        <p:nvSpPr>
          <p:cNvPr id="761865" name="AutoShape 9"/>
          <p:cNvSpPr>
            <a:spLocks noChangeArrowheads="1"/>
          </p:cNvSpPr>
          <p:nvPr/>
        </p:nvSpPr>
        <p:spPr bwMode="auto">
          <a:xfrm>
            <a:off x="1835696" y="5445224"/>
            <a:ext cx="997927" cy="863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660066"/>
                </a:solidFill>
                <a:latin typeface="Arial Narrow" pitchFamily="34" charset="0"/>
              </a:rPr>
              <a:t>AUDIT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660066"/>
                </a:solidFill>
                <a:latin typeface="Arial Narrow" pitchFamily="34" charset="0"/>
              </a:rPr>
              <a:t>EXTERNAL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660066"/>
                </a:solidFill>
                <a:latin typeface="Arial Narrow" pitchFamily="34" charset="0"/>
              </a:rPr>
              <a:t>SERTIFIKASI</a:t>
            </a:r>
          </a:p>
        </p:txBody>
      </p:sp>
      <p:sp>
        <p:nvSpPr>
          <p:cNvPr id="761866" name="AutoShape 10"/>
          <p:cNvSpPr>
            <a:spLocks noChangeArrowheads="1"/>
          </p:cNvSpPr>
          <p:nvPr/>
        </p:nvSpPr>
        <p:spPr bwMode="auto">
          <a:xfrm>
            <a:off x="3491880" y="5301208"/>
            <a:ext cx="1462454" cy="1079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latin typeface="Arial Narrow" pitchFamily="34" charset="0"/>
              </a:rPr>
              <a:t>RAPAT</a:t>
            </a:r>
          </a:p>
          <a:p>
            <a:pPr algn="ctr" eaLnBrk="0" hangingPunct="0">
              <a:defRPr/>
            </a:pPr>
            <a:r>
              <a:rPr lang="en-US" sz="1600" b="1" dirty="0">
                <a:latin typeface="Arial Narrow" pitchFamily="34" charset="0"/>
              </a:rPr>
              <a:t>TINJAUAN</a:t>
            </a:r>
          </a:p>
          <a:p>
            <a:pPr algn="ctr" eaLnBrk="0" hangingPunct="0">
              <a:defRPr/>
            </a:pPr>
            <a:r>
              <a:rPr lang="en-US" sz="1600" b="1" dirty="0">
                <a:latin typeface="Arial Narrow" pitchFamily="34" charset="0"/>
              </a:rPr>
              <a:t>MANAJEMEN</a:t>
            </a:r>
          </a:p>
        </p:txBody>
      </p:sp>
      <p:sp>
        <p:nvSpPr>
          <p:cNvPr id="761867" name="AutoShape 11"/>
          <p:cNvSpPr>
            <a:spLocks noChangeArrowheads="1"/>
          </p:cNvSpPr>
          <p:nvPr/>
        </p:nvSpPr>
        <p:spPr bwMode="auto">
          <a:xfrm>
            <a:off x="7596336" y="5301208"/>
            <a:ext cx="1467580" cy="108012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/>
              <a:t>AUDIT</a:t>
            </a:r>
          </a:p>
          <a:p>
            <a:pPr algn="ctr" eaLnBrk="0" hangingPunct="0">
              <a:defRPr/>
            </a:pPr>
            <a:r>
              <a:rPr lang="en-US" sz="2000" b="1" dirty="0"/>
              <a:t>INTERNAL</a:t>
            </a:r>
          </a:p>
        </p:txBody>
      </p:sp>
      <p:sp>
        <p:nvSpPr>
          <p:cNvPr id="761868" name="AutoShape 12"/>
          <p:cNvSpPr>
            <a:spLocks noChangeArrowheads="1"/>
          </p:cNvSpPr>
          <p:nvPr/>
        </p:nvSpPr>
        <p:spPr bwMode="auto">
          <a:xfrm>
            <a:off x="7812360" y="3573016"/>
            <a:ext cx="1143000" cy="9731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400" b="1" dirty="0"/>
              <a:t>PELATIHAN</a:t>
            </a:r>
          </a:p>
          <a:p>
            <a:pPr algn="ctr" eaLnBrk="0" hangingPunct="0">
              <a:defRPr/>
            </a:pPr>
            <a:r>
              <a:rPr lang="en-US" sz="1400" b="1" dirty="0"/>
              <a:t>AUDITOR</a:t>
            </a:r>
          </a:p>
          <a:p>
            <a:pPr algn="ctr" eaLnBrk="0" hangingPunct="0">
              <a:defRPr/>
            </a:pPr>
            <a:r>
              <a:rPr lang="en-US" sz="1400" b="1" dirty="0"/>
              <a:t>INTERNAL</a:t>
            </a:r>
          </a:p>
        </p:txBody>
      </p:sp>
      <p:sp>
        <p:nvSpPr>
          <p:cNvPr id="761882" name="AutoShape 26"/>
          <p:cNvSpPr>
            <a:spLocks noChangeArrowheads="1"/>
          </p:cNvSpPr>
          <p:nvPr/>
        </p:nvSpPr>
        <p:spPr bwMode="auto">
          <a:xfrm>
            <a:off x="5502275" y="5589588"/>
            <a:ext cx="1190625" cy="4572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</a:rPr>
              <a:t>TEMUAN 2</a:t>
            </a:r>
          </a:p>
        </p:txBody>
      </p:sp>
      <p:sp>
        <p:nvSpPr>
          <p:cNvPr id="761883" name="AutoShape 27"/>
          <p:cNvSpPr>
            <a:spLocks noChangeArrowheads="1"/>
          </p:cNvSpPr>
          <p:nvPr/>
        </p:nvSpPr>
        <p:spPr bwMode="auto">
          <a:xfrm>
            <a:off x="4427538" y="3357563"/>
            <a:ext cx="141287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400" b="1"/>
              <a:t>TINDAKAN</a:t>
            </a:r>
          </a:p>
          <a:p>
            <a:pPr algn="ctr" eaLnBrk="0" hangingPunct="0"/>
            <a:r>
              <a:rPr lang="en-US" sz="1400" b="1"/>
              <a:t>PERBAIKAN</a:t>
            </a:r>
          </a:p>
        </p:txBody>
      </p:sp>
      <p:sp>
        <p:nvSpPr>
          <p:cNvPr id="761894" name="Line 38"/>
          <p:cNvSpPr>
            <a:spLocks noChangeShapeType="1"/>
          </p:cNvSpPr>
          <p:nvPr/>
        </p:nvSpPr>
        <p:spPr bwMode="auto">
          <a:xfrm flipH="1">
            <a:off x="8388350" y="3068638"/>
            <a:ext cx="0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895" name="Line 39"/>
          <p:cNvSpPr>
            <a:spLocks noChangeShapeType="1"/>
          </p:cNvSpPr>
          <p:nvPr/>
        </p:nvSpPr>
        <p:spPr bwMode="auto">
          <a:xfrm flipV="1">
            <a:off x="1619250" y="1916113"/>
            <a:ext cx="6191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896" name="Line 40"/>
          <p:cNvSpPr>
            <a:spLocks noChangeShapeType="1"/>
          </p:cNvSpPr>
          <p:nvPr/>
        </p:nvSpPr>
        <p:spPr bwMode="auto">
          <a:xfrm>
            <a:off x="3200400" y="20574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897" name="Line 41"/>
          <p:cNvSpPr>
            <a:spLocks noChangeShapeType="1"/>
          </p:cNvSpPr>
          <p:nvPr/>
        </p:nvSpPr>
        <p:spPr bwMode="auto">
          <a:xfrm>
            <a:off x="4572000" y="20574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898" name="Line 42"/>
          <p:cNvSpPr>
            <a:spLocks noChangeShapeType="1"/>
          </p:cNvSpPr>
          <p:nvPr/>
        </p:nvSpPr>
        <p:spPr bwMode="auto">
          <a:xfrm flipV="1">
            <a:off x="5940425" y="2057400"/>
            <a:ext cx="384175" cy="31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899" name="Line 43"/>
          <p:cNvSpPr>
            <a:spLocks noChangeShapeType="1"/>
          </p:cNvSpPr>
          <p:nvPr/>
        </p:nvSpPr>
        <p:spPr bwMode="auto">
          <a:xfrm>
            <a:off x="7380288" y="1989138"/>
            <a:ext cx="10080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0" name="Line 44"/>
          <p:cNvSpPr>
            <a:spLocks noChangeShapeType="1"/>
          </p:cNvSpPr>
          <p:nvPr/>
        </p:nvSpPr>
        <p:spPr bwMode="auto">
          <a:xfrm flipH="1">
            <a:off x="6699250" y="5876925"/>
            <a:ext cx="7969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1" name="Line 45"/>
          <p:cNvSpPr>
            <a:spLocks noChangeShapeType="1"/>
          </p:cNvSpPr>
          <p:nvPr/>
        </p:nvSpPr>
        <p:spPr bwMode="auto">
          <a:xfrm flipH="1">
            <a:off x="5003800" y="5876925"/>
            <a:ext cx="4810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2" name="Line 46"/>
          <p:cNvSpPr>
            <a:spLocks noChangeShapeType="1"/>
          </p:cNvSpPr>
          <p:nvPr/>
        </p:nvSpPr>
        <p:spPr bwMode="auto">
          <a:xfrm flipH="1">
            <a:off x="2916238" y="5876925"/>
            <a:ext cx="4905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3" name="Line 47"/>
          <p:cNvSpPr>
            <a:spLocks noChangeShapeType="1"/>
          </p:cNvSpPr>
          <p:nvPr/>
        </p:nvSpPr>
        <p:spPr bwMode="auto">
          <a:xfrm flipH="1" flipV="1">
            <a:off x="5003800" y="4221163"/>
            <a:ext cx="1008063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4" name="Line 48"/>
          <p:cNvSpPr>
            <a:spLocks noChangeShapeType="1"/>
          </p:cNvSpPr>
          <p:nvPr/>
        </p:nvSpPr>
        <p:spPr bwMode="auto">
          <a:xfrm flipH="1">
            <a:off x="8359775" y="4581525"/>
            <a:ext cx="2857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5" name="Line 49"/>
          <p:cNvSpPr>
            <a:spLocks noChangeShapeType="1"/>
          </p:cNvSpPr>
          <p:nvPr/>
        </p:nvSpPr>
        <p:spPr bwMode="auto">
          <a:xfrm flipV="1">
            <a:off x="5364163" y="2636838"/>
            <a:ext cx="86360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06" name="Line 50"/>
          <p:cNvSpPr>
            <a:spLocks noChangeShapeType="1"/>
          </p:cNvSpPr>
          <p:nvPr/>
        </p:nvSpPr>
        <p:spPr bwMode="auto">
          <a:xfrm flipH="1">
            <a:off x="1331913" y="5876925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61910" name="AutoShape 54"/>
          <p:cNvSpPr>
            <a:spLocks noChangeArrowheads="1"/>
          </p:cNvSpPr>
          <p:nvPr/>
        </p:nvSpPr>
        <p:spPr bwMode="auto">
          <a:xfrm>
            <a:off x="1116013" y="3141663"/>
            <a:ext cx="1800225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flatTx/>
          </a:bodyPr>
          <a:lstStyle/>
          <a:p>
            <a:pPr algn="ctr" eaLnBrk="0" hangingPunct="0">
              <a:defRPr/>
            </a:pPr>
            <a:r>
              <a:rPr lang="id-ID" sz="1400" b="1" dirty="0">
                <a:solidFill>
                  <a:schemeClr val="bg1"/>
                </a:solidFill>
                <a:latin typeface="Arial Narrow" pitchFamily="34" charset="0"/>
              </a:rPr>
              <a:t>KONSULTAN</a:t>
            </a:r>
            <a:endParaRPr lang="en-U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61911" name="Line 55"/>
          <p:cNvSpPr>
            <a:spLocks noChangeShapeType="1"/>
          </p:cNvSpPr>
          <p:nvPr/>
        </p:nvSpPr>
        <p:spPr bwMode="auto">
          <a:xfrm flipV="1">
            <a:off x="1979613" y="1989138"/>
            <a:ext cx="0" cy="10810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48" name="Line 55"/>
          <p:cNvSpPr>
            <a:spLocks noChangeShapeType="1"/>
          </p:cNvSpPr>
          <p:nvPr/>
        </p:nvSpPr>
        <p:spPr bwMode="auto">
          <a:xfrm flipV="1">
            <a:off x="2268538" y="2492375"/>
            <a:ext cx="1366837" cy="577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49" name="Curved Down Arrow 48"/>
          <p:cNvSpPr/>
          <p:nvPr/>
        </p:nvSpPr>
        <p:spPr>
          <a:xfrm rot="16200000">
            <a:off x="5499101" y="3654425"/>
            <a:ext cx="2995612" cy="9604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 flipH="1">
            <a:off x="8388350" y="1989138"/>
            <a:ext cx="0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29745" name="Picture 2" descr="D:\PT KNI\Logo QS1.jp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11738"/>
            <a:ext cx="9969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46" name="TextBox 51"/>
          <p:cNvSpPr txBox="1">
            <a:spLocks noChangeArrowheads="1"/>
          </p:cNvSpPr>
          <p:nvPr/>
        </p:nvSpPr>
        <p:spPr bwMode="auto">
          <a:xfrm>
            <a:off x="179388" y="5732463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/>
              <a:t>Sertifikat ISO 9001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61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61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6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6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6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6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6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6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6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6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6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6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6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6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6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6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6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6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6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6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6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6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6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6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8" grpId="0" animBg="1"/>
      <p:bldP spid="761860" grpId="0" animBg="1"/>
      <p:bldP spid="761864" grpId="0" animBg="1"/>
      <p:bldP spid="761882" grpId="0" animBg="1"/>
      <p:bldP spid="761883" grpId="0" animBg="1"/>
      <p:bldP spid="761894" grpId="0" animBg="1"/>
      <p:bldP spid="761895" grpId="0" animBg="1"/>
      <p:bldP spid="761896" grpId="0" animBg="1"/>
      <p:bldP spid="761897" grpId="0" animBg="1"/>
      <p:bldP spid="761898" grpId="0" animBg="1"/>
      <p:bldP spid="761899" grpId="0" animBg="1"/>
      <p:bldP spid="761900" grpId="0" animBg="1"/>
      <p:bldP spid="761901" grpId="0" animBg="1"/>
      <p:bldP spid="761902" grpId="0" animBg="1"/>
      <p:bldP spid="761903" grpId="0" animBg="1"/>
      <p:bldP spid="761904" grpId="0" animBg="1"/>
      <p:bldP spid="761905" grpId="0" animBg="1"/>
      <p:bldP spid="761906" grpId="0" animBg="1"/>
      <p:bldP spid="761910" grpId="0" animBg="1"/>
      <p:bldP spid="761911" grpId="0" animBg="1"/>
      <p:bldP spid="48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064500" cy="1079500"/>
          </a:xfrm>
        </p:spPr>
        <p:txBody>
          <a:bodyPr/>
          <a:lstStyle/>
          <a:p>
            <a:pPr eaLnBrk="1" hangingPunct="1"/>
            <a:r>
              <a:rPr lang="id-ID" sz="3600" smtClean="0"/>
              <a:t>Struktur Organisasi ISO</a:t>
            </a:r>
            <a:endParaRPr 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Top Management: (Rektor/Ketua, Dekan untuk Fakultas, Direktur untuk Direktorat, dst)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Management Representative/Wakil Manajemen Mutu (Pembantu Rektor 1, PD 1, Kadiv Akademik, dst)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Wakil MR (PR 2, PD 2, Kadiv yang relevan, dst)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Document Controller (DC): Ketua SU, PD 2, Kadiv Aptik, atau siapa saja yang mempunyai kemampuan IT dan cermat dalam pengelolaan dokumen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Semua penugasan dilakukan berdasarkan SK Top management</a:t>
            </a:r>
            <a:endParaRPr lang="en-US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3588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ea typeface="+mj-ea"/>
              </a:rPr>
              <a:t>W</a:t>
            </a:r>
            <a:r>
              <a:rPr lang="id-ID" sz="3200" b="1" kern="0" dirty="0" smtClean="0">
                <a:solidFill>
                  <a:schemeClr val="bg1"/>
                </a:solidFill>
                <a:ea typeface="+mj-ea"/>
              </a:rPr>
              <a:t>MM – TIM ISO</a:t>
            </a:r>
            <a:endParaRPr lang="en-US" sz="3200" b="1" kern="0" dirty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9745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sz="2800" dirty="0" smtClean="0"/>
              <a:t>Membimbing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sz="2800" dirty="0" smtClean="0"/>
              <a:t>Tim Consultan sesuai dengan bidang ahli</a:t>
            </a:r>
          </a:p>
          <a:p>
            <a:pPr marL="914400" lvl="1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sz="2400" dirty="0" smtClean="0"/>
              <a:t>Industri </a:t>
            </a:r>
            <a:r>
              <a:rPr lang="id-ID" sz="2400" dirty="0" smtClean="0">
                <a:sym typeface="Wingdings" pitchFamily="2" charset="2"/>
              </a:rPr>
              <a:t> Praktisi Industri</a:t>
            </a:r>
          </a:p>
          <a:p>
            <a:pPr marL="914400" lvl="1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sz="2400" dirty="0" smtClean="0">
                <a:sym typeface="Wingdings" pitchFamily="2" charset="2"/>
              </a:rPr>
              <a:t>Sekolah  Mempunyai pengetahuan tentang sekolah dan peraturannya.</a:t>
            </a:r>
          </a:p>
          <a:p>
            <a:pPr marL="914400" lvl="1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sz="2400" dirty="0" smtClean="0">
                <a:sym typeface="Wingdings" pitchFamily="2" charset="2"/>
              </a:rPr>
              <a:t>Perguruan Tinggi  Mempunyai pengetahuan tentang perguruan tinggi dan peraturannya, pernah menjadi dosen, pernah menjadi WMM/MR sebuah Perguruan Tinggi.</a:t>
            </a:r>
            <a:endParaRPr lang="id-ID" sz="24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sz="2800" dirty="0" smtClean="0"/>
              <a:t>Memberikan jaminan perbaikan setelah sertifikasi.</a:t>
            </a:r>
            <a:endParaRPr lang="en-US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3588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ea typeface="+mj-ea"/>
              </a:rPr>
              <a:t>P</a:t>
            </a:r>
            <a:r>
              <a:rPr lang="id-ID" sz="3200" b="1" kern="0" dirty="0" smtClean="0">
                <a:solidFill>
                  <a:schemeClr val="bg1"/>
                </a:solidFill>
                <a:ea typeface="+mj-ea"/>
              </a:rPr>
              <a:t>EMILIHAN KONSULTAN</a:t>
            </a:r>
            <a:endParaRPr lang="en-US" sz="3200" b="1" kern="0" dirty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25198"/>
                </a:solidFill>
                <a:latin typeface="Showcard Gothic" pitchFamily="82" charset="0"/>
              </a:rPr>
              <a:t>KEGUNAAN DOKUMENTASI</a:t>
            </a:r>
            <a:endParaRPr lang="en-US" sz="36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implementasikan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data – data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z="1400" smtClean="0"/>
              <a:pPr/>
              <a:t>7</a:t>
            </a:fld>
            <a:endParaRPr kumimoji="0" lang="en-US" sz="14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3588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ea typeface="+mj-ea"/>
              </a:rPr>
              <a:t>P</a:t>
            </a:r>
            <a:r>
              <a:rPr lang="id-ID" sz="3200" b="1" kern="0" dirty="0" smtClean="0">
                <a:solidFill>
                  <a:schemeClr val="bg1"/>
                </a:solidFill>
                <a:ea typeface="+mj-ea"/>
              </a:rPr>
              <a:t>erubahan Sistem dan Pembuatan Dokumen</a:t>
            </a:r>
            <a:endParaRPr lang="en-US" sz="3200" b="1" kern="0" dirty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Menetapkan visi, misi, kebijakan mutu, dan sasaran mutu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Menetapkan quality plan (5 tahunan) (Renstra 5 tahun)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Menetapkan program kerja tahunan (RKAT)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Menetapkan sasaran mutu (mulai lembaga s.d. Individu)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Menyusun organisasi unit sesuai kebutuhan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Membuat uraian jabatan/job description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Membuat matriks kompetensi pegawai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Membuat prosedur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Membuat catatan mutu/borang/formulir, dll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Sosialisasi sistem manajemen mutu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Membuat panduan/manual mutu</a:t>
            </a:r>
            <a:endParaRPr lang="en-GB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3588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ea typeface="+mj-ea"/>
              </a:rPr>
              <a:t>P</a:t>
            </a:r>
            <a:r>
              <a:rPr lang="id-ID" sz="3200" b="1" kern="0" dirty="0" smtClean="0">
                <a:solidFill>
                  <a:schemeClr val="bg1"/>
                </a:solidFill>
                <a:ea typeface="+mj-ea"/>
              </a:rPr>
              <a:t>erubahan Sistem dan Pembuatan Dokumen</a:t>
            </a:r>
            <a:endParaRPr lang="en-US" sz="3200" b="1" kern="0" dirty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25198"/>
                </a:solidFill>
                <a:latin typeface="Showcard Gothic" pitchFamily="82" charset="0"/>
              </a:rPr>
              <a:t>KEBIJAKAN MUTU – KLAUS</a:t>
            </a:r>
            <a:r>
              <a:rPr lang="id-ID" sz="4000" dirty="0" smtClean="0">
                <a:solidFill>
                  <a:srgbClr val="025198"/>
                </a:solidFill>
                <a:latin typeface="Showcard Gothic" pitchFamily="82" charset="0"/>
              </a:rPr>
              <a:t>u</a:t>
            </a:r>
            <a:r>
              <a:rPr lang="en-US" sz="4000" dirty="0" smtClean="0">
                <a:solidFill>
                  <a:srgbClr val="025198"/>
                </a:solidFill>
                <a:latin typeface="Showcard Gothic" pitchFamily="82" charset="0"/>
              </a:rPr>
              <a:t>L 5.3</a:t>
            </a:r>
            <a:endParaRPr lang="en-US" sz="4000" dirty="0">
              <a:solidFill>
                <a:srgbClr val="025198"/>
              </a:solidFill>
              <a:latin typeface="Showcard Gothic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mutu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uraian</a:t>
            </a:r>
            <a:r>
              <a:rPr lang="en-US" b="1" dirty="0" smtClean="0"/>
              <a:t> </a:t>
            </a:r>
            <a:r>
              <a:rPr lang="en-US" b="1" dirty="0" err="1" smtClean="0"/>
              <a:t>singkat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id-ID" b="1" dirty="0" smtClean="0"/>
              <a:t>/PT/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harapan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cita-cita</a:t>
            </a:r>
            <a:r>
              <a:rPr lang="en-US" b="1" dirty="0" smtClean="0"/>
              <a:t> </a:t>
            </a:r>
            <a:r>
              <a:rPr lang="en-US" b="1" dirty="0" err="1" smtClean="0"/>
              <a:t>sehubungan</a:t>
            </a:r>
            <a:r>
              <a:rPr lang="en-US" b="1" dirty="0" smtClean="0"/>
              <a:t> </a:t>
            </a:r>
            <a:r>
              <a:rPr lang="en-US" b="1" dirty="0" err="1" smtClean="0"/>
              <a:t>dengann</a:t>
            </a:r>
            <a:r>
              <a:rPr lang="en-US" b="1" dirty="0" smtClean="0"/>
              <a:t> </a:t>
            </a:r>
            <a:r>
              <a:rPr lang="en-US" b="1" dirty="0" err="1" smtClean="0"/>
              <a:t>keberlangsungan</a:t>
            </a:r>
            <a:r>
              <a:rPr lang="en-US" b="1" dirty="0" smtClean="0"/>
              <a:t> </a:t>
            </a:r>
            <a:r>
              <a:rPr lang="id-ID" b="1" dirty="0" smtClean="0"/>
              <a:t>org/PT/</a:t>
            </a:r>
            <a:r>
              <a:rPr lang="en-US" b="1" dirty="0" err="1" smtClean="0"/>
              <a:t>perusahaan</a:t>
            </a:r>
            <a:r>
              <a:rPr lang="en-US" b="1" dirty="0" smtClean="0"/>
              <a:t>.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kata-kata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mutu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jelas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tercapai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1075</Words>
  <Application>Microsoft Office PowerPoint</Application>
  <PresentationFormat>On-screen Show (4:3)</PresentationFormat>
  <Paragraphs>248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Diseño predeterminado</vt:lpstr>
      <vt:lpstr>APTISI Wilayah V DIY</vt:lpstr>
      <vt:lpstr>PowerPoint Presentation</vt:lpstr>
      <vt:lpstr>1.  Persiapan Sertifikasi  ISO 9001</vt:lpstr>
      <vt:lpstr>Langkah-langkah Persiapan Sertifikasi ISO 9001</vt:lpstr>
      <vt:lpstr>Struktur Organisasi ISO</vt:lpstr>
      <vt:lpstr>PowerPoint Presentation</vt:lpstr>
      <vt:lpstr>KEGUNAAN DOKUMENTASI</vt:lpstr>
      <vt:lpstr>PowerPoint Presentation</vt:lpstr>
      <vt:lpstr>KEBIJAKAN MUTU – KLAUSuL 5.3</vt:lpstr>
      <vt:lpstr>CONTOH KEBIJAKAN MUTU</vt:lpstr>
      <vt:lpstr>CONTOH SASARAN MUTU</vt:lpstr>
      <vt:lpstr>PERINGKAT DOKUMEN ISO 9000</vt:lpstr>
      <vt:lpstr>PROSEDUR WAJIB</vt:lpstr>
      <vt:lpstr>PROSEDUR WAJIB</vt:lpstr>
      <vt:lpstr>PROSEDUR WAJIB</vt:lpstr>
      <vt:lpstr>PROSEDUR WAJIB</vt:lpstr>
      <vt:lpstr>PROSEDUR WAJIB</vt:lpstr>
      <vt:lpstr>PROSEDUR WAJIB</vt:lpstr>
      <vt:lpstr>AUDIT MUTU INTERNAL</vt:lpstr>
      <vt:lpstr>AUDIT MUTU INTERNAL (klausul 8.2.2-Internal Audit)</vt:lpstr>
      <vt:lpstr>AUDIT MUTU INTERNAL (klausul 8.2.2-Internal Audit)</vt:lpstr>
      <vt:lpstr>AUDIT MUTU INTERNAL (klausul 8.2.2-Internal Audit)</vt:lpstr>
      <vt:lpstr>PowerPoint Presentation</vt:lpstr>
      <vt:lpstr>RAPAT TINJAUAN MANAJEMEN</vt:lpstr>
      <vt:lpstr>TINJAUAN MANAJEMEN</vt:lpstr>
      <vt:lpstr>CONTOH PENGUKURAN DALAM TINJAUAN MANAJEMEN</vt:lpstr>
      <vt:lpstr>Out put tinjauan manajemen</vt:lpstr>
      <vt:lpstr>2.  Sertifikasi ISO 9001</vt:lpstr>
      <vt:lpstr>PowerPoint Presentation</vt:lpstr>
      <vt:lpstr>PowerPoint Presentation</vt:lpstr>
      <vt:lpstr>PowerPoint Presentation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Retno</cp:lastModifiedBy>
  <cp:revision>64</cp:revision>
  <dcterms:created xsi:type="dcterms:W3CDTF">2009-03-26T20:51:52Z</dcterms:created>
  <dcterms:modified xsi:type="dcterms:W3CDTF">2015-03-31T01:31:05Z</dcterms:modified>
</cp:coreProperties>
</file>