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17"/>
  </p:notesMasterIdLst>
  <p:sldIdLst>
    <p:sldId id="380" r:id="rId2"/>
    <p:sldId id="381" r:id="rId3"/>
    <p:sldId id="375"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6"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77" r:id="rId72"/>
    <p:sldId id="267" r:id="rId73"/>
    <p:sldId id="281" r:id="rId74"/>
    <p:sldId id="257" r:id="rId75"/>
    <p:sldId id="258" r:id="rId76"/>
    <p:sldId id="259" r:id="rId77"/>
    <p:sldId id="260" r:id="rId78"/>
    <p:sldId id="261" r:id="rId79"/>
    <p:sldId id="262" r:id="rId80"/>
    <p:sldId id="282" r:id="rId81"/>
    <p:sldId id="283" r:id="rId82"/>
    <p:sldId id="263" r:id="rId83"/>
    <p:sldId id="264" r:id="rId84"/>
    <p:sldId id="272" r:id="rId85"/>
    <p:sldId id="273" r:id="rId86"/>
    <p:sldId id="274" r:id="rId87"/>
    <p:sldId id="275" r:id="rId88"/>
    <p:sldId id="265" r:id="rId89"/>
    <p:sldId id="266" r:id="rId90"/>
    <p:sldId id="268" r:id="rId91"/>
    <p:sldId id="276" r:id="rId92"/>
    <p:sldId id="277" r:id="rId93"/>
    <p:sldId id="279" r:id="rId94"/>
    <p:sldId id="280" r:id="rId95"/>
    <p:sldId id="269" r:id="rId96"/>
    <p:sldId id="271" r:id="rId97"/>
    <p:sldId id="284" r:id="rId98"/>
    <p:sldId id="285" r:id="rId99"/>
    <p:sldId id="286" r:id="rId100"/>
    <p:sldId id="287" r:id="rId101"/>
    <p:sldId id="288" r:id="rId102"/>
    <p:sldId id="289" r:id="rId103"/>
    <p:sldId id="290" r:id="rId104"/>
    <p:sldId id="291" r:id="rId105"/>
    <p:sldId id="292" r:id="rId106"/>
    <p:sldId id="293" r:id="rId107"/>
    <p:sldId id="294" r:id="rId108"/>
    <p:sldId id="295" r:id="rId109"/>
    <p:sldId id="296" r:id="rId110"/>
    <p:sldId id="297" r:id="rId111"/>
    <p:sldId id="298" r:id="rId112"/>
    <p:sldId id="299" r:id="rId113"/>
    <p:sldId id="300" r:id="rId114"/>
    <p:sldId id="379" r:id="rId115"/>
    <p:sldId id="373" r:id="rId1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p:cViewPr>
        <p:scale>
          <a:sx n="94" d="100"/>
          <a:sy n="94" d="100"/>
        </p:scale>
        <p:origin x="-95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AD23E-5C8A-4BD1-A478-5223C07977CA}" type="datetimeFigureOut">
              <a:rPr lang="id-ID" smtClean="0"/>
              <a:pPr/>
              <a:t>31/03/2015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C7B6B-13E7-42D3-9907-52EA9189FB11}" type="slidenum">
              <a:rPr lang="id-ID" smtClean="0"/>
              <a:pPr/>
              <a:t>‹#›</a:t>
            </a:fld>
            <a:endParaRPr lang="id-ID"/>
          </a:p>
        </p:txBody>
      </p:sp>
    </p:spTree>
    <p:extLst>
      <p:ext uri="{BB962C8B-B14F-4D97-AF65-F5344CB8AC3E}">
        <p14:creationId xmlns:p14="http://schemas.microsoft.com/office/powerpoint/2010/main" val="154435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32772" name="Slide Number Placeholder 3"/>
          <p:cNvSpPr>
            <a:spLocks noGrp="1"/>
          </p:cNvSpPr>
          <p:nvPr>
            <p:ph type="sldNum" sz="quarter" idx="5"/>
          </p:nvPr>
        </p:nvSpPr>
        <p:spPr bwMode="auto">
          <a:noFill/>
          <a:ln>
            <a:miter lim="800000"/>
            <a:headEnd/>
            <a:tailEnd/>
          </a:ln>
        </p:spPr>
        <p:txBody>
          <a:bodyPr/>
          <a:lstStyle/>
          <a:p>
            <a:fld id="{D980BEAD-7FD5-476E-9F58-88D517DDDB98}" type="slidenum">
              <a:rPr lang="en-US"/>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36868" name="Slide Number Placeholder 3"/>
          <p:cNvSpPr>
            <a:spLocks noGrp="1"/>
          </p:cNvSpPr>
          <p:nvPr>
            <p:ph type="sldNum" sz="quarter" idx="5"/>
          </p:nvPr>
        </p:nvSpPr>
        <p:spPr bwMode="auto">
          <a:noFill/>
          <a:ln>
            <a:miter lim="800000"/>
            <a:headEnd/>
            <a:tailEnd/>
          </a:ln>
        </p:spPr>
        <p:txBody>
          <a:bodyPr/>
          <a:lstStyle/>
          <a:p>
            <a:fld id="{5D2ABA65-FCE1-48B0-986C-6073E3646BEE}" type="slidenum">
              <a:rPr lang="en-US"/>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40964" name="Slide Number Placeholder 3"/>
          <p:cNvSpPr>
            <a:spLocks noGrp="1"/>
          </p:cNvSpPr>
          <p:nvPr>
            <p:ph type="sldNum" sz="quarter" idx="5"/>
          </p:nvPr>
        </p:nvSpPr>
        <p:spPr bwMode="auto">
          <a:noFill/>
          <a:ln>
            <a:miter lim="800000"/>
            <a:headEnd/>
            <a:tailEnd/>
          </a:ln>
        </p:spPr>
        <p:txBody>
          <a:bodyPr/>
          <a:lstStyle/>
          <a:p>
            <a:fld id="{90DA5B30-8015-4EE2-ABF4-2E30A42AF3C4}" type="slidenum">
              <a:rPr lang="en-US"/>
              <a:pPr/>
              <a:t>81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77C7B6B-13E7-42D3-9907-52EA9189FB11}" type="slidenum">
              <a:rPr lang="id-ID" smtClean="0"/>
              <a:pPr/>
              <a:t>115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DC4BD975-23B9-4D8E-BEF8-C3BB58125D6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ED71C-0732-4B86-B1AD-3C27E49EF83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2E6EB7-F5E9-4108-BE95-53CBD369F22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05984A9-B996-4EC9-86B8-919D88060EF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30725"/>
          </a:xfrm>
        </p:spPr>
        <p:txBody>
          <a:bodyPr/>
          <a:lstStyle/>
          <a:p>
            <a:pPr lvl="0"/>
            <a:endParaRPr lang="id-ID" noProof="0" smtClean="0"/>
          </a:p>
        </p:txBody>
      </p:sp>
      <p:sp>
        <p:nvSpPr>
          <p:cNvPr id="4" name="Rectangle 44"/>
          <p:cNvSpPr>
            <a:spLocks noGrp="1" noChangeArrowheads="1"/>
          </p:cNvSpPr>
          <p:nvPr>
            <p:ph type="dt" sz="half" idx="10"/>
          </p:nvPr>
        </p:nvSpPr>
        <p:spPr>
          <a:ln/>
        </p:spPr>
        <p:txBody>
          <a:bodyPr/>
          <a:lstStyle>
            <a:lvl1pPr>
              <a:defRPr/>
            </a:lvl1pPr>
          </a:lstStyle>
          <a:p>
            <a:pPr>
              <a:defRPr/>
            </a:pPr>
            <a:r>
              <a:rPr lang="en-US"/>
              <a:t>Maret '06</a:t>
            </a:r>
          </a:p>
        </p:txBody>
      </p:sp>
      <p:sp>
        <p:nvSpPr>
          <p:cNvPr id="5" name="Rectangle 45"/>
          <p:cNvSpPr>
            <a:spLocks noGrp="1" noChangeArrowheads="1"/>
          </p:cNvSpPr>
          <p:nvPr>
            <p:ph type="ftr" sz="quarter" idx="11"/>
          </p:nvPr>
        </p:nvSpPr>
        <p:spPr>
          <a:ln/>
        </p:spPr>
        <p:txBody>
          <a:bodyPr/>
          <a:lstStyle>
            <a:lvl1pPr>
              <a:defRPr/>
            </a:lvl1pPr>
          </a:lstStyle>
          <a:p>
            <a:pPr>
              <a:defRPr/>
            </a:pPr>
            <a:r>
              <a:rPr lang="en-US"/>
              <a:t>Standar Mutu Kinerja PT</a:t>
            </a:r>
          </a:p>
        </p:txBody>
      </p:sp>
      <p:sp>
        <p:nvSpPr>
          <p:cNvPr id="6" name="Rectangle 46"/>
          <p:cNvSpPr>
            <a:spLocks noGrp="1" noChangeArrowheads="1"/>
          </p:cNvSpPr>
          <p:nvPr>
            <p:ph type="sldNum" sz="quarter" idx="12"/>
          </p:nvPr>
        </p:nvSpPr>
        <p:spPr>
          <a:ln/>
        </p:spPr>
        <p:txBody>
          <a:bodyPr/>
          <a:lstStyle>
            <a:lvl1pPr>
              <a:defRPr/>
            </a:lvl1pPr>
          </a:lstStyle>
          <a:p>
            <a:pPr>
              <a:defRPr/>
            </a:pPr>
            <a:fld id="{52A9EF73-5A50-4B86-BD10-7C6C8CF498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B0D96-DD45-4909-AEF9-33FB4DB0924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C1D21E-B621-4D1B-B72E-DEA8C512FD4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2D9749-90FD-4E5B-BD6D-145DBF8A6F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F7A9365-5E45-4EAF-8A0B-5366D7CE8C4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7AD135B-AC97-4C54-A96B-5DACE69024D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E8E6F1D-55A6-4E5F-B0F9-2C715095960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486AFA-E901-4160-B992-7BAE6CAC72A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A22953E-9FC9-47D9-B862-22F4948FA1AD}"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040B4B8-F693-4128-9A82-3C571863EBB5}"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layanandjatmiko@yahoo.com"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layanandjatmiko@yahoo.com" TargetMode="External"/></Relationships>
</file>

<file path=ppt/slides/_rels/slide1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6.wav"/></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88.xml"/><Relationship Id="rId5" Type="http://schemas.openxmlformats.org/officeDocument/2006/relationships/slide" Target="slide83.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id-ID" dirty="0" smtClean="0"/>
              <a:t>APTISI Wilayah V DIY</a:t>
            </a:r>
            <a:endParaRPr lang="id-ID" dirty="0"/>
          </a:p>
        </p:txBody>
      </p:sp>
      <p:sp>
        <p:nvSpPr>
          <p:cNvPr id="3" name="Content Placeholder 2"/>
          <p:cNvSpPr>
            <a:spLocks noGrp="1"/>
          </p:cNvSpPr>
          <p:nvPr>
            <p:ph idx="1"/>
          </p:nvPr>
        </p:nvSpPr>
        <p:spPr>
          <a:xfrm>
            <a:off x="457200" y="2316480"/>
            <a:ext cx="8229600" cy="4389120"/>
          </a:xfrm>
        </p:spPr>
        <p:txBody>
          <a:bodyPr/>
          <a:lstStyle/>
          <a:p>
            <a:pPr algn="ctr">
              <a:buNone/>
            </a:pPr>
            <a:r>
              <a:rPr lang="id-ID" dirty="0" smtClean="0"/>
              <a:t>  </a:t>
            </a:r>
            <a:r>
              <a:rPr lang="id-ID" sz="4000" dirty="0" smtClean="0">
                <a:solidFill>
                  <a:srgbClr val="FF0000"/>
                </a:solidFill>
              </a:rPr>
              <a:t>Workshop Konsep &amp; Aplikasi SPMI Berbasis Teknologi Informasi dalam Rangka Audit Eksternal (AIPT, LAM dan ISO)</a:t>
            </a:r>
          </a:p>
          <a:p>
            <a:pPr algn="ctr">
              <a:buNone/>
            </a:pPr>
            <a:endParaRPr lang="id-ID" dirty="0" smtClean="0">
              <a:solidFill>
                <a:srgbClr val="0070C0"/>
              </a:solidFill>
            </a:endParaRPr>
          </a:p>
          <a:p>
            <a:pPr algn="ctr">
              <a:buNone/>
            </a:pPr>
            <a:r>
              <a:rPr lang="id-ID" dirty="0" smtClean="0">
                <a:solidFill>
                  <a:srgbClr val="0070C0"/>
                </a:solidFill>
              </a:rPr>
              <a:t>Yogyakarta, 25-26 Maret 2015</a:t>
            </a:r>
            <a:endParaRPr lang="id-ID"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C47B70BF-3582-4E69-B130-344A29313A95}" type="slidenum">
              <a:rPr lang="en-US"/>
              <a:pPr>
                <a:defRPr/>
              </a:pPr>
              <a:t>10</a:t>
            </a:fld>
            <a:endParaRPr lang="en-US"/>
          </a:p>
        </p:txBody>
      </p:sp>
      <p:sp>
        <p:nvSpPr>
          <p:cNvPr id="62466" name="Rectangle 2"/>
          <p:cNvSpPr>
            <a:spLocks noGrp="1" noChangeArrowheads="1"/>
          </p:cNvSpPr>
          <p:nvPr>
            <p:ph type="title"/>
          </p:nvPr>
        </p:nvSpPr>
        <p:spPr>
          <a:xfrm>
            <a:off x="457200" y="277813"/>
            <a:ext cx="8229600" cy="1063625"/>
          </a:xfrm>
        </p:spPr>
        <p:txBody>
          <a:bodyPr/>
          <a:lstStyle/>
          <a:p>
            <a:pPr eaLnBrk="1" hangingPunct="1">
              <a:defRPr/>
            </a:pPr>
            <a:r>
              <a:rPr lang="en-US" sz="3200" b="1" smtClean="0"/>
              <a:t>LANDASAN HUKUM PENJAMINAN MUTU PENDIDIKAN TINGGI [1]</a:t>
            </a:r>
          </a:p>
        </p:txBody>
      </p:sp>
      <p:sp>
        <p:nvSpPr>
          <p:cNvPr id="62467" name="Rectangle 3"/>
          <p:cNvSpPr>
            <a:spLocks noGrp="1" noChangeArrowheads="1"/>
          </p:cNvSpPr>
          <p:nvPr>
            <p:ph type="body" idx="1"/>
          </p:nvPr>
        </p:nvSpPr>
        <p:spPr>
          <a:xfrm>
            <a:off x="457200" y="1484313"/>
            <a:ext cx="8435975" cy="4752975"/>
          </a:xfrm>
        </p:spPr>
        <p:txBody>
          <a:bodyPr/>
          <a:lstStyle/>
          <a:p>
            <a:pPr eaLnBrk="1" hangingPunct="1">
              <a:defRPr/>
            </a:pPr>
            <a:r>
              <a:rPr lang="id-ID" dirty="0" smtClean="0">
                <a:latin typeface="Arial Narrow" pitchFamily="34" charset="0"/>
              </a:rPr>
              <a:t>Undang-undang No. 20/2003 tentang Sisdiknas.</a:t>
            </a:r>
          </a:p>
          <a:p>
            <a:pPr eaLnBrk="1" hangingPunct="1">
              <a:buFont typeface="Wingdings" pitchFamily="2" charset="2"/>
              <a:buNone/>
              <a:defRPr/>
            </a:pPr>
            <a:r>
              <a:rPr lang="id-ID" dirty="0" smtClean="0">
                <a:latin typeface="Arial Narrow" pitchFamily="34" charset="0"/>
              </a:rPr>
              <a:t>	</a:t>
            </a:r>
            <a:r>
              <a:rPr lang="id-ID" sz="2800" dirty="0" smtClean="0">
                <a:latin typeface="Arial Narrow" pitchFamily="34" charset="0"/>
              </a:rPr>
              <a:t>Evaluasi pendidikan yang terdiri dari kegiatan pengendalian, penjaminan, dan penetapan mutu pendidikan.</a:t>
            </a:r>
          </a:p>
          <a:p>
            <a:pPr eaLnBrk="1" hangingPunct="1">
              <a:buFont typeface="Wingdings" pitchFamily="2" charset="2"/>
              <a:buNone/>
              <a:defRPr/>
            </a:pPr>
            <a:endParaRPr lang="id-ID" sz="800" dirty="0" smtClean="0">
              <a:latin typeface="Arial Narrow" pitchFamily="34" charset="0"/>
            </a:endParaRPr>
          </a:p>
          <a:p>
            <a:pPr eaLnBrk="1" hangingPunct="1">
              <a:defRPr/>
            </a:pPr>
            <a:r>
              <a:rPr lang="id-ID" dirty="0" smtClean="0">
                <a:latin typeface="Arial Narrow" pitchFamily="34" charset="0"/>
              </a:rPr>
              <a:t>PP No. 19 Tahun 2005 tentang Standar Nasional Pendidikan.</a:t>
            </a:r>
          </a:p>
          <a:p>
            <a:pPr eaLnBrk="1" hangingPunct="1">
              <a:buFont typeface="Wingdings" pitchFamily="2" charset="2"/>
              <a:buNone/>
              <a:defRPr/>
            </a:pPr>
            <a:r>
              <a:rPr lang="id-ID" sz="2800" dirty="0" smtClean="0">
                <a:latin typeface="Arial Narrow" pitchFamily="34" charset="0"/>
              </a:rPr>
              <a:t>	Ps 45 tentang pengendalian Mutu.</a:t>
            </a:r>
          </a:p>
          <a:p>
            <a:pPr eaLnBrk="1" hangingPunct="1">
              <a:buFont typeface="Wingdings" pitchFamily="2" charset="2"/>
              <a:buNone/>
              <a:defRPr/>
            </a:pPr>
            <a:r>
              <a:rPr lang="id-ID" sz="2800" dirty="0" smtClean="0">
                <a:latin typeface="Arial Narrow" pitchFamily="34" charset="0"/>
              </a:rPr>
              <a:t>	Ps 18, 19 tentang Standar Kompetensi Pendidikan Tinggi.</a:t>
            </a:r>
          </a:p>
          <a:p>
            <a:pPr eaLnBrk="1" hangingPunct="1">
              <a:buFont typeface="Wingdings" pitchFamily="2" charset="2"/>
              <a:buNone/>
              <a:defRPr/>
            </a:pPr>
            <a:endParaRPr lang="id-ID" sz="800" dirty="0" smtClean="0">
              <a:latin typeface="Arial Narrow" pitchFamily="34" charset="0"/>
            </a:endParaRPr>
          </a:p>
          <a:p>
            <a:pPr eaLnBrk="1" hangingPunct="1">
              <a:defRPr/>
            </a:pPr>
            <a:r>
              <a:rPr lang="id-ID" dirty="0" smtClean="0">
                <a:latin typeface="Arial Narrow" pitchFamily="34" charset="0"/>
              </a:rPr>
              <a:t>PP tentang Pendidikan Tinggi (Rancangan).</a:t>
            </a:r>
          </a:p>
          <a:p>
            <a:pPr eaLnBrk="1" hangingPunct="1">
              <a:defRPr/>
            </a:pPr>
            <a:r>
              <a:rPr lang="id-ID" dirty="0" smtClean="0">
                <a:latin typeface="Arial Narrow" pitchFamily="34" charset="0"/>
              </a:rPr>
              <a:t>UU DIKTI No. 12 tahun 2012</a:t>
            </a:r>
          </a:p>
          <a:p>
            <a:pPr eaLnBrk="1" hangingPunct="1">
              <a:defRPr/>
            </a:pPr>
            <a:r>
              <a:rPr lang="id-ID" dirty="0" smtClean="0">
                <a:latin typeface="Arial Narrow" pitchFamily="34" charset="0"/>
              </a:rPr>
              <a:t>Permen </a:t>
            </a:r>
            <a:r>
              <a:rPr lang="id-ID" smtClean="0">
                <a:latin typeface="Arial Narrow" pitchFamily="34" charset="0"/>
              </a:rPr>
              <a:t>DIKTI SNPT no</a:t>
            </a:r>
            <a:r>
              <a:rPr lang="id-ID" dirty="0" smtClean="0">
                <a:latin typeface="Arial Narrow" pitchFamily="34" charset="0"/>
              </a:rPr>
              <a:t>. 49 tahun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80">
                                          <p:stCondLst>
                                            <p:cond delay="0"/>
                                          </p:stCondLst>
                                        </p:cTn>
                                        <p:tgtEl>
                                          <p:spTgt spid="62466"/>
                                        </p:tgtEl>
                                      </p:cBhvr>
                                    </p:animEffect>
                                    <p:anim calcmode="lin" valueType="num">
                                      <p:cBhvr>
                                        <p:cTn id="8"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6"/>
                                        </p:tgtEl>
                                      </p:cBhvr>
                                      <p:to x="100000" y="60000"/>
                                    </p:animScale>
                                    <p:animScale>
                                      <p:cBhvr>
                                        <p:cTn id="14" dur="166" decel="50000">
                                          <p:stCondLst>
                                            <p:cond delay="676"/>
                                          </p:stCondLst>
                                        </p:cTn>
                                        <p:tgtEl>
                                          <p:spTgt spid="62466"/>
                                        </p:tgtEl>
                                      </p:cBhvr>
                                      <p:to x="100000" y="100000"/>
                                    </p:animScale>
                                    <p:animScale>
                                      <p:cBhvr>
                                        <p:cTn id="15" dur="26">
                                          <p:stCondLst>
                                            <p:cond delay="1312"/>
                                          </p:stCondLst>
                                        </p:cTn>
                                        <p:tgtEl>
                                          <p:spTgt spid="62466"/>
                                        </p:tgtEl>
                                      </p:cBhvr>
                                      <p:to x="100000" y="80000"/>
                                    </p:animScale>
                                    <p:animScale>
                                      <p:cBhvr>
                                        <p:cTn id="16" dur="166" decel="50000">
                                          <p:stCondLst>
                                            <p:cond delay="1338"/>
                                          </p:stCondLst>
                                        </p:cTn>
                                        <p:tgtEl>
                                          <p:spTgt spid="62466"/>
                                        </p:tgtEl>
                                      </p:cBhvr>
                                      <p:to x="100000" y="100000"/>
                                    </p:animScale>
                                    <p:animScale>
                                      <p:cBhvr>
                                        <p:cTn id="17" dur="26">
                                          <p:stCondLst>
                                            <p:cond delay="1642"/>
                                          </p:stCondLst>
                                        </p:cTn>
                                        <p:tgtEl>
                                          <p:spTgt spid="62466"/>
                                        </p:tgtEl>
                                      </p:cBhvr>
                                      <p:to x="100000" y="90000"/>
                                    </p:animScale>
                                    <p:animScale>
                                      <p:cBhvr>
                                        <p:cTn id="18" dur="166" decel="50000">
                                          <p:stCondLst>
                                            <p:cond delay="1668"/>
                                          </p:stCondLst>
                                        </p:cTn>
                                        <p:tgtEl>
                                          <p:spTgt spid="62466"/>
                                        </p:tgtEl>
                                      </p:cBhvr>
                                      <p:to x="100000" y="100000"/>
                                    </p:animScale>
                                    <p:animScale>
                                      <p:cBhvr>
                                        <p:cTn id="19" dur="26">
                                          <p:stCondLst>
                                            <p:cond delay="1808"/>
                                          </p:stCondLst>
                                        </p:cTn>
                                        <p:tgtEl>
                                          <p:spTgt spid="62466"/>
                                        </p:tgtEl>
                                      </p:cBhvr>
                                      <p:to x="100000" y="95000"/>
                                    </p:animScale>
                                    <p:animScale>
                                      <p:cBhvr>
                                        <p:cTn id="20" dur="166" decel="50000">
                                          <p:stCondLst>
                                            <p:cond delay="1834"/>
                                          </p:stCondLst>
                                        </p:cTn>
                                        <p:tgtEl>
                                          <p:spTgt spid="6246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2467">
                                            <p:txEl>
                                              <p:pRg st="0" end="0"/>
                                            </p:txEl>
                                          </p:spTgt>
                                        </p:tgtEl>
                                        <p:attrNameLst>
                                          <p:attrName>style.visibility</p:attrName>
                                        </p:attrNameLst>
                                      </p:cBhvr>
                                      <p:to>
                                        <p:strVal val="visible"/>
                                      </p:to>
                                    </p:set>
                                    <p:anim calcmode="lin" valueType="num">
                                      <p:cBhvr>
                                        <p:cTn id="25" dur="20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62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6246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2467">
                                            <p:txEl>
                                              <p:pRg st="1" end="1"/>
                                            </p:txEl>
                                          </p:spTgt>
                                        </p:tgtEl>
                                        <p:attrNameLst>
                                          <p:attrName>style.visibility</p:attrName>
                                        </p:attrNameLst>
                                      </p:cBhvr>
                                      <p:to>
                                        <p:strVal val="visible"/>
                                      </p:to>
                                    </p:set>
                                    <p:anim calcmode="lin" valueType="num">
                                      <p:cBhvr>
                                        <p:cTn id="33" dur="20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34" dur="2000" fill="hold"/>
                                        <p:tgtEl>
                                          <p:spTgt spid="62467">
                                            <p:txEl>
                                              <p:pRg st="1" end="1"/>
                                            </p:txEl>
                                          </p:spTgt>
                                        </p:tgtEl>
                                        <p:attrNameLst>
                                          <p:attrName>ppt_h</p:attrName>
                                        </p:attrNameLst>
                                      </p:cBhvr>
                                      <p:tavLst>
                                        <p:tav tm="0">
                                          <p:val>
                                            <p:fltVal val="0"/>
                                          </p:val>
                                        </p:tav>
                                        <p:tav tm="100000">
                                          <p:val>
                                            <p:strVal val="#ppt_h"/>
                                          </p:val>
                                        </p:tav>
                                      </p:tavLst>
                                    </p:anim>
                                    <p:anim calcmode="lin" valueType="num">
                                      <p:cBhvr>
                                        <p:cTn id="35" dur="2000" fill="hold"/>
                                        <p:tgtEl>
                                          <p:spTgt spid="624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62467">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62467">
                                            <p:txEl>
                                              <p:pRg st="3" end="3"/>
                                            </p:txEl>
                                          </p:spTgt>
                                        </p:tgtEl>
                                        <p:attrNameLst>
                                          <p:attrName>style.visibility</p:attrName>
                                        </p:attrNameLst>
                                      </p:cBhvr>
                                      <p:to>
                                        <p:strVal val="visible"/>
                                      </p:to>
                                    </p:set>
                                    <p:anim calcmode="lin" valueType="num">
                                      <p:cBhvr>
                                        <p:cTn id="41" dur="20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42" dur="2000" fill="hold"/>
                                        <p:tgtEl>
                                          <p:spTgt spid="62467">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624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62467">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62467">
                                            <p:txEl>
                                              <p:pRg st="4" end="4"/>
                                            </p:txEl>
                                          </p:spTgt>
                                        </p:tgtEl>
                                        <p:attrNameLst>
                                          <p:attrName>style.visibility</p:attrName>
                                        </p:attrNameLst>
                                      </p:cBhvr>
                                      <p:to>
                                        <p:strVal val="visible"/>
                                      </p:to>
                                    </p:set>
                                    <p:anim calcmode="lin" valueType="num">
                                      <p:cBhvr>
                                        <p:cTn id="49" dur="2000" fill="hold"/>
                                        <p:tgtEl>
                                          <p:spTgt spid="62467">
                                            <p:txEl>
                                              <p:pRg st="4" end="4"/>
                                            </p:txEl>
                                          </p:spTgt>
                                        </p:tgtEl>
                                        <p:attrNameLst>
                                          <p:attrName>ppt_w</p:attrName>
                                        </p:attrNameLst>
                                      </p:cBhvr>
                                      <p:tavLst>
                                        <p:tav tm="0">
                                          <p:val>
                                            <p:fltVal val="0"/>
                                          </p:val>
                                        </p:tav>
                                        <p:tav tm="100000">
                                          <p:val>
                                            <p:strVal val="#ppt_w"/>
                                          </p:val>
                                        </p:tav>
                                      </p:tavLst>
                                    </p:anim>
                                    <p:anim calcmode="lin" valueType="num">
                                      <p:cBhvr>
                                        <p:cTn id="50" dur="2000" fill="hold"/>
                                        <p:tgtEl>
                                          <p:spTgt spid="62467">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624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62467">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62467">
                                            <p:txEl>
                                              <p:pRg st="5" end="5"/>
                                            </p:txEl>
                                          </p:spTgt>
                                        </p:tgtEl>
                                        <p:attrNameLst>
                                          <p:attrName>style.visibility</p:attrName>
                                        </p:attrNameLst>
                                      </p:cBhvr>
                                      <p:to>
                                        <p:strVal val="visible"/>
                                      </p:to>
                                    </p:set>
                                    <p:anim calcmode="lin" valueType="num">
                                      <p:cBhvr>
                                        <p:cTn id="57" dur="20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58" dur="2000" fill="hold"/>
                                        <p:tgtEl>
                                          <p:spTgt spid="62467">
                                            <p:txEl>
                                              <p:pRg st="5" end="5"/>
                                            </p:txEl>
                                          </p:spTgt>
                                        </p:tgtEl>
                                        <p:attrNameLst>
                                          <p:attrName>ppt_h</p:attrName>
                                        </p:attrNameLst>
                                      </p:cBhvr>
                                      <p:tavLst>
                                        <p:tav tm="0">
                                          <p:val>
                                            <p:fltVal val="0"/>
                                          </p:val>
                                        </p:tav>
                                        <p:tav tm="100000">
                                          <p:val>
                                            <p:strVal val="#ppt_h"/>
                                          </p:val>
                                        </p:tav>
                                      </p:tavLst>
                                    </p:anim>
                                    <p:anim calcmode="lin" valueType="num">
                                      <p:cBhvr>
                                        <p:cTn id="59" dur="2000" fill="hold"/>
                                        <p:tgtEl>
                                          <p:spTgt spid="624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62467">
                                            <p:txEl>
                                              <p:pRg st="5" end="5"/>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62467">
                                            <p:txEl>
                                              <p:pRg st="7" end="7"/>
                                            </p:txEl>
                                          </p:spTgt>
                                        </p:tgtEl>
                                        <p:attrNameLst>
                                          <p:attrName>style.visibility</p:attrName>
                                        </p:attrNameLst>
                                      </p:cBhvr>
                                      <p:to>
                                        <p:strVal val="visible"/>
                                      </p:to>
                                    </p:set>
                                    <p:anim calcmode="lin" valueType="num">
                                      <p:cBhvr>
                                        <p:cTn id="65" dur="2000" fill="hold"/>
                                        <p:tgtEl>
                                          <p:spTgt spid="62467">
                                            <p:txEl>
                                              <p:pRg st="7" end="7"/>
                                            </p:txEl>
                                          </p:spTgt>
                                        </p:tgtEl>
                                        <p:attrNameLst>
                                          <p:attrName>ppt_w</p:attrName>
                                        </p:attrNameLst>
                                      </p:cBhvr>
                                      <p:tavLst>
                                        <p:tav tm="0">
                                          <p:val>
                                            <p:fltVal val="0"/>
                                          </p:val>
                                        </p:tav>
                                        <p:tav tm="100000">
                                          <p:val>
                                            <p:strVal val="#ppt_w"/>
                                          </p:val>
                                        </p:tav>
                                      </p:tavLst>
                                    </p:anim>
                                    <p:anim calcmode="lin" valueType="num">
                                      <p:cBhvr>
                                        <p:cTn id="66" dur="2000" fill="hold"/>
                                        <p:tgtEl>
                                          <p:spTgt spid="62467">
                                            <p:txEl>
                                              <p:pRg st="7" end="7"/>
                                            </p:txEl>
                                          </p:spTgt>
                                        </p:tgtEl>
                                        <p:attrNameLst>
                                          <p:attrName>ppt_h</p:attrName>
                                        </p:attrNameLst>
                                      </p:cBhvr>
                                      <p:tavLst>
                                        <p:tav tm="0">
                                          <p:val>
                                            <p:fltVal val="0"/>
                                          </p:val>
                                        </p:tav>
                                        <p:tav tm="100000">
                                          <p:val>
                                            <p:strVal val="#ppt_h"/>
                                          </p:val>
                                        </p:tav>
                                      </p:tavLst>
                                    </p:anim>
                                    <p:anim calcmode="lin" valueType="num">
                                      <p:cBhvr>
                                        <p:cTn id="67" dur="2000" fill="hold"/>
                                        <p:tgtEl>
                                          <p:spTgt spid="624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62467">
                                            <p:txEl>
                                              <p:pRg st="7" end="7"/>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62467">
                                            <p:txEl>
                                              <p:pRg st="8" end="8"/>
                                            </p:txEl>
                                          </p:spTgt>
                                        </p:tgtEl>
                                        <p:attrNameLst>
                                          <p:attrName>style.visibility</p:attrName>
                                        </p:attrNameLst>
                                      </p:cBhvr>
                                      <p:to>
                                        <p:strVal val="visible"/>
                                      </p:to>
                                    </p:set>
                                    <p:anim calcmode="lin" valueType="num">
                                      <p:cBhvr>
                                        <p:cTn id="73" dur="2000" fill="hold"/>
                                        <p:tgtEl>
                                          <p:spTgt spid="62467">
                                            <p:txEl>
                                              <p:pRg st="8" end="8"/>
                                            </p:txEl>
                                          </p:spTgt>
                                        </p:tgtEl>
                                        <p:attrNameLst>
                                          <p:attrName>ppt_w</p:attrName>
                                        </p:attrNameLst>
                                      </p:cBhvr>
                                      <p:tavLst>
                                        <p:tav tm="0">
                                          <p:val>
                                            <p:fltVal val="0"/>
                                          </p:val>
                                        </p:tav>
                                        <p:tav tm="100000">
                                          <p:val>
                                            <p:strVal val="#ppt_w"/>
                                          </p:val>
                                        </p:tav>
                                      </p:tavLst>
                                    </p:anim>
                                    <p:anim calcmode="lin" valueType="num">
                                      <p:cBhvr>
                                        <p:cTn id="74" dur="2000" fill="hold"/>
                                        <p:tgtEl>
                                          <p:spTgt spid="62467">
                                            <p:txEl>
                                              <p:pRg st="8" end="8"/>
                                            </p:txEl>
                                          </p:spTgt>
                                        </p:tgtEl>
                                        <p:attrNameLst>
                                          <p:attrName>ppt_h</p:attrName>
                                        </p:attrNameLst>
                                      </p:cBhvr>
                                      <p:tavLst>
                                        <p:tav tm="0">
                                          <p:val>
                                            <p:fltVal val="0"/>
                                          </p:val>
                                        </p:tav>
                                        <p:tav tm="100000">
                                          <p:val>
                                            <p:strVal val="#ppt_h"/>
                                          </p:val>
                                        </p:tav>
                                      </p:tavLst>
                                    </p:anim>
                                    <p:anim calcmode="lin" valueType="num">
                                      <p:cBhvr>
                                        <p:cTn id="75" dur="2000" fill="hold"/>
                                        <p:tgtEl>
                                          <p:spTgt spid="6246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6" dur="2000" fill="hold"/>
                                        <p:tgtEl>
                                          <p:spTgt spid="62467">
                                            <p:txEl>
                                              <p:pRg st="8" end="8"/>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7" fill="hold">
                      <p:stCondLst>
                        <p:cond delay="indefinite"/>
                      </p:stCondLst>
                      <p:childTnLst>
                        <p:par>
                          <p:cTn id="78" fill="hold">
                            <p:stCondLst>
                              <p:cond delay="0"/>
                            </p:stCondLst>
                            <p:childTnLst>
                              <p:par>
                                <p:cTn id="79" presetID="15" presetClass="entr" presetSubtype="0" fill="hold" grpId="0" nodeType="clickEffect">
                                  <p:stCondLst>
                                    <p:cond delay="0"/>
                                  </p:stCondLst>
                                  <p:childTnLst>
                                    <p:set>
                                      <p:cBhvr>
                                        <p:cTn id="80" dur="1" fill="hold">
                                          <p:stCondLst>
                                            <p:cond delay="0"/>
                                          </p:stCondLst>
                                        </p:cTn>
                                        <p:tgtEl>
                                          <p:spTgt spid="62467">
                                            <p:txEl>
                                              <p:pRg st="9" end="9"/>
                                            </p:txEl>
                                          </p:spTgt>
                                        </p:tgtEl>
                                        <p:attrNameLst>
                                          <p:attrName>style.visibility</p:attrName>
                                        </p:attrNameLst>
                                      </p:cBhvr>
                                      <p:to>
                                        <p:strVal val="visible"/>
                                      </p:to>
                                    </p:set>
                                    <p:anim calcmode="lin" valueType="num">
                                      <p:cBhvr>
                                        <p:cTn id="81" dur="2000" fill="hold"/>
                                        <p:tgtEl>
                                          <p:spTgt spid="62467">
                                            <p:txEl>
                                              <p:pRg st="9" end="9"/>
                                            </p:txEl>
                                          </p:spTgt>
                                        </p:tgtEl>
                                        <p:attrNameLst>
                                          <p:attrName>ppt_w</p:attrName>
                                        </p:attrNameLst>
                                      </p:cBhvr>
                                      <p:tavLst>
                                        <p:tav tm="0">
                                          <p:val>
                                            <p:fltVal val="0"/>
                                          </p:val>
                                        </p:tav>
                                        <p:tav tm="100000">
                                          <p:val>
                                            <p:strVal val="#ppt_w"/>
                                          </p:val>
                                        </p:tav>
                                      </p:tavLst>
                                    </p:anim>
                                    <p:anim calcmode="lin" valueType="num">
                                      <p:cBhvr>
                                        <p:cTn id="82" dur="2000" fill="hold"/>
                                        <p:tgtEl>
                                          <p:spTgt spid="62467">
                                            <p:txEl>
                                              <p:pRg st="9" end="9"/>
                                            </p:txEl>
                                          </p:spTgt>
                                        </p:tgtEl>
                                        <p:attrNameLst>
                                          <p:attrName>ppt_h</p:attrName>
                                        </p:attrNameLst>
                                      </p:cBhvr>
                                      <p:tavLst>
                                        <p:tav tm="0">
                                          <p:val>
                                            <p:fltVal val="0"/>
                                          </p:val>
                                        </p:tav>
                                        <p:tav tm="100000">
                                          <p:val>
                                            <p:strVal val="#ppt_h"/>
                                          </p:val>
                                        </p:tav>
                                      </p:tavLst>
                                    </p:anim>
                                    <p:anim calcmode="lin" valueType="num">
                                      <p:cBhvr>
                                        <p:cTn id="83" dur="2000" fill="hold"/>
                                        <p:tgtEl>
                                          <p:spTgt spid="6246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4" dur="2000" fill="hold"/>
                                        <p:tgtEl>
                                          <p:spTgt spid="62467">
                                            <p:txEl>
                                              <p:pRg st="9" end="9"/>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762000" y="990600"/>
            <a:ext cx="6858000" cy="4524315"/>
          </a:xfrm>
          <a:prstGeom prst="rect">
            <a:avLst/>
          </a:prstGeom>
          <a:noFill/>
          <a:ln w="9525">
            <a:noFill/>
            <a:miter lim="800000"/>
            <a:headEnd/>
            <a:tailEnd/>
          </a:ln>
        </p:spPr>
        <p:txBody>
          <a:bodyPr>
            <a:spAutoFit/>
          </a:bodyPr>
          <a:lstStyle/>
          <a:p>
            <a:pPr marL="342900" indent="-342900"/>
            <a:endParaRPr lang="af-ZA" sz="3200" dirty="0">
              <a:solidFill>
                <a:srgbClr val="000000"/>
              </a:solidFill>
              <a:latin typeface="Arial" pitchFamily="34" charset="0"/>
            </a:endParaRPr>
          </a:p>
          <a:p>
            <a:pPr marL="342900" lvl="1" indent="-342900"/>
            <a:r>
              <a:rPr lang="af-ZA" sz="3200" dirty="0">
                <a:solidFill>
                  <a:srgbClr val="000000"/>
                </a:solidFill>
                <a:latin typeface="Arial" pitchFamily="34" charset="0"/>
              </a:rPr>
              <a:t>    a. Nomor;</a:t>
            </a:r>
          </a:p>
          <a:p>
            <a:pPr marL="342900" lvl="1" indent="-342900"/>
            <a:r>
              <a:rPr lang="af-ZA" sz="3200" dirty="0">
                <a:solidFill>
                  <a:srgbClr val="000000"/>
                </a:solidFill>
                <a:latin typeface="Arial" pitchFamily="34" charset="0"/>
              </a:rPr>
              <a:t>    b. Aktivitas;</a:t>
            </a:r>
          </a:p>
          <a:p>
            <a:pPr marL="342900" lvl="1" indent="-342900"/>
            <a:r>
              <a:rPr lang="af-ZA" sz="3200" dirty="0">
                <a:solidFill>
                  <a:srgbClr val="000000"/>
                </a:solidFill>
                <a:latin typeface="Arial" pitchFamily="34" charset="0"/>
              </a:rPr>
              <a:t>    c. Pelaksana/aktor;</a:t>
            </a:r>
          </a:p>
          <a:p>
            <a:pPr marL="342900" lvl="1" indent="-342900"/>
            <a:r>
              <a:rPr lang="af-ZA" sz="3200" dirty="0">
                <a:solidFill>
                  <a:srgbClr val="000000"/>
                </a:solidFill>
                <a:latin typeface="Arial" pitchFamily="34" charset="0"/>
              </a:rPr>
              <a:t>    d. Mutu baku berupa: </a:t>
            </a:r>
          </a:p>
          <a:p>
            <a:pPr marL="342900" lvl="1" indent="-342900"/>
            <a:r>
              <a:rPr lang="af-ZA" sz="3200" dirty="0">
                <a:solidFill>
                  <a:srgbClr val="000000"/>
                </a:solidFill>
                <a:latin typeface="Arial" pitchFamily="34" charset="0"/>
              </a:rPr>
              <a:t>        - Kelengkapan;              </a:t>
            </a:r>
          </a:p>
          <a:p>
            <a:pPr marL="342900" lvl="1" indent="-342900"/>
            <a:r>
              <a:rPr lang="af-ZA" sz="3200" dirty="0">
                <a:solidFill>
                  <a:srgbClr val="000000"/>
                </a:solidFill>
                <a:latin typeface="Arial" pitchFamily="34" charset="0"/>
              </a:rPr>
              <a:t>        - Waktu </a:t>
            </a:r>
          </a:p>
          <a:p>
            <a:pPr marL="342900" lvl="1" indent="-342900"/>
            <a:r>
              <a:rPr lang="af-ZA" sz="3200" dirty="0">
                <a:solidFill>
                  <a:srgbClr val="000000"/>
                </a:solidFill>
                <a:latin typeface="Arial" pitchFamily="34" charset="0"/>
              </a:rPr>
              <a:t>        - Output;</a:t>
            </a:r>
          </a:p>
          <a:p>
            <a:pPr marL="342900" lvl="1" indent="-342900"/>
            <a:r>
              <a:rPr lang="af-ZA" sz="3200" dirty="0">
                <a:solidFill>
                  <a:srgbClr val="000000"/>
                </a:solidFill>
                <a:latin typeface="Arial" pitchFamily="34" charset="0"/>
              </a:rPr>
              <a:t>    e. Keterangan.</a:t>
            </a:r>
            <a:endParaRPr lang="en-US" sz="3200" dirty="0">
              <a:solidFill>
                <a:srgbClr val="000000"/>
              </a:solidFill>
              <a:latin typeface="Arial" pitchFamily="34" charset="0"/>
            </a:endParaRPr>
          </a:p>
        </p:txBody>
      </p:sp>
      <p:sp>
        <p:nvSpPr>
          <p:cNvPr id="36867" name="Text Box 6"/>
          <p:cNvSpPr txBox="1">
            <a:spLocks noChangeArrowheads="1"/>
          </p:cNvSpPr>
          <p:nvPr/>
        </p:nvSpPr>
        <p:spPr bwMode="auto">
          <a:xfrm>
            <a:off x="2019300" y="457200"/>
            <a:ext cx="3200400" cy="457200"/>
          </a:xfrm>
          <a:prstGeom prst="rect">
            <a:avLst/>
          </a:prstGeom>
          <a:noFill/>
          <a:ln w="9525">
            <a:noFill/>
            <a:miter lim="800000"/>
            <a:headEnd/>
            <a:tailEnd/>
          </a:ln>
        </p:spPr>
        <p:txBody>
          <a:bodyPr>
            <a:spAutoFit/>
          </a:bodyPr>
          <a:lstStyle/>
          <a:p>
            <a:pPr>
              <a:spcBef>
                <a:spcPct val="50000"/>
              </a:spcBef>
            </a:pPr>
            <a:r>
              <a:rPr lang="af-ZA" b="1" dirty="0">
                <a:solidFill>
                  <a:srgbClr val="000000"/>
                </a:solidFill>
                <a:latin typeface="Arial" pitchFamily="34" charset="0"/>
              </a:rPr>
              <a:t>3. FLOWCHARTS</a:t>
            </a:r>
            <a:endParaRPr lang="en-US" b="1" dirty="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0"/>
          <p:cNvSpPr txBox="1">
            <a:spLocks noChangeArrowheads="1"/>
          </p:cNvSpPr>
          <p:nvPr/>
        </p:nvSpPr>
        <p:spPr bwMode="auto">
          <a:xfrm>
            <a:off x="2235200" y="1195388"/>
            <a:ext cx="5122863" cy="369887"/>
          </a:xfrm>
          <a:prstGeom prst="rect">
            <a:avLst/>
          </a:prstGeom>
          <a:noFill/>
          <a:ln w="9525">
            <a:noFill/>
            <a:miter lim="800000"/>
            <a:headEnd/>
            <a:tailEnd/>
          </a:ln>
        </p:spPr>
        <p:txBody>
          <a:bodyPr lIns="0" tIns="0" rIns="0" bIns="0">
            <a:spAutoFit/>
          </a:bodyPr>
          <a:lstStyle/>
          <a:p>
            <a:r>
              <a:rPr lang="en-US" b="1">
                <a:solidFill>
                  <a:srgbClr val="000000"/>
                </a:solidFill>
                <a:latin typeface="Arial" pitchFamily="34" charset="0"/>
              </a:rPr>
              <a:t>Pembuatan Laporan Konsinyering</a:t>
            </a:r>
          </a:p>
        </p:txBody>
      </p:sp>
      <p:sp>
        <p:nvSpPr>
          <p:cNvPr id="37891" name="Text Box 12"/>
          <p:cNvSpPr txBox="1">
            <a:spLocks noChangeArrowheads="1"/>
          </p:cNvSpPr>
          <p:nvPr/>
        </p:nvSpPr>
        <p:spPr bwMode="auto">
          <a:xfrm>
            <a:off x="1524000" y="381000"/>
            <a:ext cx="5476875" cy="461963"/>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pitchFamily="34" charset="0"/>
              </a:rPr>
              <a:t>Contoh Format Flowchart SOP AP</a:t>
            </a:r>
          </a:p>
        </p:txBody>
      </p:sp>
      <p:pic>
        <p:nvPicPr>
          <p:cNvPr id="37892" name="Picture 1"/>
          <p:cNvPicPr>
            <a:picLocks noChangeAspect="1" noChangeArrowheads="1"/>
          </p:cNvPicPr>
          <p:nvPr/>
        </p:nvPicPr>
        <p:blipFill>
          <a:blip r:embed="rId2"/>
          <a:srcRect/>
          <a:stretch>
            <a:fillRect/>
          </a:stretch>
        </p:blipFill>
        <p:spPr bwMode="auto">
          <a:xfrm>
            <a:off x="357188" y="1643063"/>
            <a:ext cx="8543925"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1865313" y="762000"/>
            <a:ext cx="7315200" cy="946150"/>
          </a:xfrm>
          <a:prstGeom prst="rect">
            <a:avLst/>
          </a:prstGeom>
          <a:noFill/>
          <a:ln w="9525">
            <a:noFill/>
            <a:miter lim="800000"/>
            <a:headEnd/>
            <a:tailEnd/>
          </a:ln>
        </p:spPr>
        <p:txBody>
          <a:bodyPr>
            <a:spAutoFit/>
          </a:bodyPr>
          <a:lstStyle/>
          <a:p>
            <a:r>
              <a:rPr lang="af-ZA" sz="2800" b="1">
                <a:latin typeface="Arial" pitchFamily="34" charset="0"/>
              </a:rPr>
              <a:t>LANGKAH TEKNIS PENYUSUNAN SOP ADMINISTRASI PEMERINTAHAN</a:t>
            </a:r>
            <a:r>
              <a:rPr lang="af-ZA">
                <a:latin typeface="Arial" pitchFamily="34" charset="0"/>
              </a:rPr>
              <a:t>     </a:t>
            </a:r>
            <a:endParaRPr lang="en-US">
              <a:latin typeface="Arial" pitchFamily="34" charset="0"/>
            </a:endParaRPr>
          </a:p>
        </p:txBody>
      </p:sp>
      <p:sp>
        <p:nvSpPr>
          <p:cNvPr id="38915" name="Text Box 6"/>
          <p:cNvSpPr txBox="1">
            <a:spLocks noChangeArrowheads="1"/>
          </p:cNvSpPr>
          <p:nvPr/>
        </p:nvSpPr>
        <p:spPr bwMode="auto">
          <a:xfrm>
            <a:off x="2555875" y="2997200"/>
            <a:ext cx="6337300" cy="3138488"/>
          </a:xfrm>
          <a:prstGeom prst="rect">
            <a:avLst/>
          </a:prstGeom>
          <a:noFill/>
          <a:ln w="9525">
            <a:noFill/>
            <a:miter lim="800000"/>
            <a:headEnd/>
            <a:tailEnd/>
          </a:ln>
        </p:spPr>
        <p:txBody>
          <a:bodyPr>
            <a:spAutoFit/>
          </a:bodyPr>
          <a:lstStyle/>
          <a:p>
            <a:pPr>
              <a:spcBef>
                <a:spcPct val="50000"/>
              </a:spcBef>
            </a:pPr>
            <a:r>
              <a:rPr lang="af-ZA" sz="2200">
                <a:solidFill>
                  <a:srgbClr val="000000"/>
                </a:solidFill>
                <a:latin typeface="Arial" pitchFamily="34" charset="0"/>
              </a:rPr>
              <a:t>Tim bertugas untuk melakukan identifikasi kebutuhan, mengumpulkan data, melakukan analisis prosedur, melakukan pengembangan, melakukan uji coba, melakukan sosialisasi, mengawal penerapan, memonitor dan melakukan evaluasi, melakukan penyempurnaan-penyempurnaan, menyajikan hasil-hasil pengembangan mereka kepada pimpinan SOP, dan tugas-tugas lainnya.</a:t>
            </a:r>
            <a:endParaRPr lang="en-US" sz="2200">
              <a:solidFill>
                <a:srgbClr val="000000"/>
              </a:solidFill>
              <a:latin typeface="Arial" pitchFamily="34" charset="0"/>
            </a:endParaRPr>
          </a:p>
        </p:txBody>
      </p:sp>
      <p:sp>
        <p:nvSpPr>
          <p:cNvPr id="38916" name="Text Box 7"/>
          <p:cNvSpPr txBox="1">
            <a:spLocks noChangeArrowheads="1"/>
          </p:cNvSpPr>
          <p:nvPr/>
        </p:nvSpPr>
        <p:spPr bwMode="auto">
          <a:xfrm>
            <a:off x="1835150" y="1895475"/>
            <a:ext cx="6553200" cy="457200"/>
          </a:xfrm>
          <a:prstGeom prst="rect">
            <a:avLst/>
          </a:prstGeom>
          <a:noFill/>
          <a:ln w="9525">
            <a:noFill/>
            <a:miter lim="800000"/>
            <a:headEnd/>
            <a:tailEnd/>
          </a:ln>
        </p:spPr>
        <p:txBody>
          <a:bodyPr>
            <a:spAutoFit/>
          </a:bodyPr>
          <a:lstStyle/>
          <a:p>
            <a:pPr marL="122238" lvl="1"/>
            <a:r>
              <a:rPr lang="af-ZA" b="1">
                <a:latin typeface="Arial" pitchFamily="34" charset="0"/>
              </a:rPr>
              <a:t>A. PERSIAPAN PENYUSUNAN SOP</a:t>
            </a:r>
            <a:endParaRPr lang="en-US" b="1">
              <a:latin typeface="Arial" pitchFamily="34" charset="0"/>
            </a:endParaRPr>
          </a:p>
        </p:txBody>
      </p:sp>
      <p:sp>
        <p:nvSpPr>
          <p:cNvPr id="38917" name="Text Box 8"/>
          <p:cNvSpPr txBox="1">
            <a:spLocks noChangeArrowheads="1"/>
          </p:cNvSpPr>
          <p:nvPr/>
        </p:nvSpPr>
        <p:spPr bwMode="auto">
          <a:xfrm>
            <a:off x="2224088" y="2462213"/>
            <a:ext cx="6019800" cy="427037"/>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1. MEMBENTUK TIM DAN KELENGKAPAN</a:t>
            </a:r>
            <a:endParaRPr lang="en-US" sz="2200" b="1">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035175" y="1616075"/>
            <a:ext cx="6858000" cy="2124075"/>
          </a:xfrm>
          <a:prstGeom prst="rect">
            <a:avLst/>
          </a:prstGeom>
          <a:noFill/>
          <a:ln w="9525">
            <a:noFill/>
            <a:miter lim="800000"/>
            <a:headEnd/>
            <a:tailEnd/>
          </a:ln>
        </p:spPr>
        <p:txBody>
          <a:bodyPr>
            <a:spAutoFit/>
          </a:bodyPr>
          <a:lstStyle/>
          <a:p>
            <a:r>
              <a:rPr lang="af-ZA" sz="2200">
                <a:solidFill>
                  <a:srgbClr val="000000"/>
                </a:solidFill>
                <a:latin typeface="Arial" pitchFamily="34" charset="0"/>
              </a:rPr>
              <a:t>Agar tim dapat melakukan tugasnya dengan baik, maka seluruh anggota tim harus memperoleh pembekalan yang cukup tentang bagaimana menyusun SOP. Petunjuk pelaksanaan penyusunan SOP ini menjadi panduan bagi anggota tim dalam melaksanakan tugasnya.</a:t>
            </a:r>
          </a:p>
        </p:txBody>
      </p:sp>
      <p:sp>
        <p:nvSpPr>
          <p:cNvPr id="39939" name="Text Box 6"/>
          <p:cNvSpPr txBox="1">
            <a:spLocks noChangeArrowheads="1"/>
          </p:cNvSpPr>
          <p:nvPr/>
        </p:nvSpPr>
        <p:spPr bwMode="auto">
          <a:xfrm>
            <a:off x="1738313" y="1114425"/>
            <a:ext cx="7010400" cy="430213"/>
          </a:xfrm>
          <a:prstGeom prst="rect">
            <a:avLst/>
          </a:prstGeom>
          <a:noFill/>
          <a:ln w="9525">
            <a:noFill/>
            <a:miter lim="800000"/>
            <a:headEnd/>
            <a:tailEnd/>
          </a:ln>
        </p:spPr>
        <p:txBody>
          <a:bodyPr>
            <a:spAutoFit/>
          </a:bodyPr>
          <a:lstStyle/>
          <a:p>
            <a:r>
              <a:rPr lang="af-ZA" sz="2200" b="1">
                <a:solidFill>
                  <a:srgbClr val="000000"/>
                </a:solidFill>
                <a:latin typeface="Arial" pitchFamily="34" charset="0"/>
              </a:rPr>
              <a:t>2. MEMBERIKAN PELATIHAN BAGI ANGGOTA TIM</a:t>
            </a:r>
          </a:p>
        </p:txBody>
      </p:sp>
      <p:sp>
        <p:nvSpPr>
          <p:cNvPr id="39940" name="Text Box 7"/>
          <p:cNvSpPr txBox="1">
            <a:spLocks noChangeArrowheads="1"/>
          </p:cNvSpPr>
          <p:nvPr/>
        </p:nvSpPr>
        <p:spPr bwMode="auto">
          <a:xfrm>
            <a:off x="1738313" y="3865563"/>
            <a:ext cx="7010400" cy="427037"/>
          </a:xfrm>
          <a:prstGeom prst="rect">
            <a:avLst/>
          </a:prstGeom>
          <a:noFill/>
          <a:ln w="9525">
            <a:noFill/>
            <a:miter lim="800000"/>
            <a:headEnd/>
            <a:tailEnd/>
          </a:ln>
        </p:spPr>
        <p:txBody>
          <a:bodyPr>
            <a:spAutoFit/>
          </a:bodyPr>
          <a:lstStyle/>
          <a:p>
            <a:r>
              <a:rPr lang="af-ZA" sz="2200" b="1">
                <a:solidFill>
                  <a:srgbClr val="000000"/>
                </a:solidFill>
                <a:latin typeface="Arial" pitchFamily="34" charset="0"/>
              </a:rPr>
              <a:t>3. SOSIALISASI SOP KE SELURUH UNIT</a:t>
            </a:r>
            <a:endParaRPr lang="en-US" sz="2000" b="1">
              <a:solidFill>
                <a:srgbClr val="000000"/>
              </a:solidFill>
              <a:latin typeface="Arial" pitchFamily="34" charset="0"/>
            </a:endParaRPr>
          </a:p>
        </p:txBody>
      </p:sp>
      <p:sp>
        <p:nvSpPr>
          <p:cNvPr id="39941" name="Text Box 8"/>
          <p:cNvSpPr txBox="1">
            <a:spLocks noChangeArrowheads="1"/>
          </p:cNvSpPr>
          <p:nvPr/>
        </p:nvSpPr>
        <p:spPr bwMode="auto">
          <a:xfrm>
            <a:off x="2112963" y="4365625"/>
            <a:ext cx="7067550" cy="2292350"/>
          </a:xfrm>
          <a:prstGeom prst="rect">
            <a:avLst/>
          </a:prstGeom>
          <a:noFill/>
          <a:ln w="9525">
            <a:noFill/>
            <a:miter lim="800000"/>
            <a:headEnd/>
            <a:tailEnd/>
          </a:ln>
        </p:spPr>
        <p:txBody>
          <a:bodyPr>
            <a:spAutoFit/>
          </a:bodyPr>
          <a:lstStyle/>
          <a:p>
            <a:r>
              <a:rPr lang="af-ZA" sz="2200">
                <a:solidFill>
                  <a:srgbClr val="000000"/>
                </a:solidFill>
                <a:latin typeface="Arial" pitchFamily="34" charset="0"/>
              </a:rPr>
              <a:t>Agar seluruh satuan kerja dalam organisasi mengetahui adanya perubahan yang akan dilakukan, maka pimpinan-pimpinan unit mengetahui hal ini. Peran pimpinan puncak akan sangat menentukan dalam hal ini.</a:t>
            </a:r>
            <a:endParaRPr lang="en-US" sz="2200">
              <a:solidFill>
                <a:srgbClr val="000000"/>
              </a:solidFill>
              <a:latin typeface="Arial" pitchFamily="34" charset="0"/>
            </a:endParaRPr>
          </a:p>
          <a:p>
            <a:pPr>
              <a:spcBef>
                <a:spcPct val="50000"/>
              </a:spcBef>
            </a:pP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470150" y="1701800"/>
            <a:ext cx="6278563" cy="4464050"/>
          </a:xfrm>
          <a:prstGeom prst="rect">
            <a:avLst/>
          </a:prstGeom>
          <a:noFill/>
          <a:ln w="9525">
            <a:noFill/>
            <a:miter lim="800000"/>
            <a:headEnd/>
            <a:tailEnd/>
          </a:ln>
        </p:spPr>
        <p:txBody>
          <a:bodyPr>
            <a:spAutoFit/>
          </a:bodyPr>
          <a:lstStyle/>
          <a:p>
            <a:pPr>
              <a:spcBef>
                <a:spcPts val="600"/>
              </a:spcBef>
              <a:spcAft>
                <a:spcPts val="600"/>
              </a:spcAft>
            </a:pPr>
            <a:r>
              <a:rPr lang="af-ZA" sz="2200">
                <a:solidFill>
                  <a:srgbClr val="000000"/>
                </a:solidFill>
                <a:latin typeface="Arial" pitchFamily="34" charset="0"/>
              </a:rPr>
              <a:t>Penilaian kebutuhan adalah proses awal penyusunan SOP yang dilakukan untuk mengidentifikasi kebutuhan SOP yang akan disusun.</a:t>
            </a:r>
          </a:p>
          <a:p>
            <a:pPr>
              <a:spcBef>
                <a:spcPts val="600"/>
              </a:spcBef>
              <a:spcAft>
                <a:spcPts val="600"/>
              </a:spcAft>
            </a:pPr>
            <a:r>
              <a:rPr lang="af-ZA" sz="2200">
                <a:solidFill>
                  <a:srgbClr val="000000"/>
                </a:solidFill>
                <a:latin typeface="Arial" pitchFamily="34" charset="0"/>
              </a:rPr>
              <a:t>Bagi organisasi yang sudah memiliki SOP, maka tahapan ini merupakan tahapan untuk melihat kembali SOP yang sudah dimilikinya dan mengidentifikasi perubahan-perubahan yang diperlukan.</a:t>
            </a:r>
          </a:p>
          <a:p>
            <a:pPr>
              <a:spcBef>
                <a:spcPts val="600"/>
              </a:spcBef>
              <a:spcAft>
                <a:spcPts val="600"/>
              </a:spcAft>
            </a:pPr>
            <a:r>
              <a:rPr lang="af-ZA" sz="2200">
                <a:solidFill>
                  <a:srgbClr val="000000"/>
                </a:solidFill>
                <a:latin typeface="Arial" pitchFamily="34" charset="0"/>
              </a:rPr>
              <a:t>Bagi organisasi yang sama sekali belum memiliki SOP, maka proses ini murni merupakan proses mengidentifikasi kebutuhan SOP.</a:t>
            </a:r>
            <a:endParaRPr lang="en-US" sz="2200">
              <a:solidFill>
                <a:srgbClr val="000000"/>
              </a:solidFill>
              <a:latin typeface="Arial" pitchFamily="34" charset="0"/>
            </a:endParaRPr>
          </a:p>
        </p:txBody>
      </p:sp>
      <p:sp>
        <p:nvSpPr>
          <p:cNvPr id="40963" name="Text Box 5"/>
          <p:cNvSpPr txBox="1">
            <a:spLocks noChangeArrowheads="1"/>
          </p:cNvSpPr>
          <p:nvPr/>
        </p:nvSpPr>
        <p:spPr bwMode="auto">
          <a:xfrm>
            <a:off x="1990725" y="1012825"/>
            <a:ext cx="5029200" cy="457200"/>
          </a:xfrm>
          <a:prstGeom prst="rect">
            <a:avLst/>
          </a:prstGeom>
          <a:noFill/>
          <a:ln w="9525">
            <a:noFill/>
            <a:miter lim="800000"/>
            <a:headEnd/>
            <a:tailEnd/>
          </a:ln>
        </p:spPr>
        <p:txBody>
          <a:bodyPr>
            <a:spAutoFit/>
          </a:bodyPr>
          <a:lstStyle/>
          <a:p>
            <a:pPr>
              <a:spcBef>
                <a:spcPct val="50000"/>
              </a:spcBef>
            </a:pPr>
            <a:r>
              <a:rPr lang="en-US" b="1">
                <a:latin typeface="Arial" pitchFamily="34" charset="0"/>
              </a:rPr>
              <a:t>B. </a:t>
            </a:r>
            <a:r>
              <a:rPr lang="af-ZA" b="1">
                <a:latin typeface="Arial" pitchFamily="34" charset="0"/>
              </a:rPr>
              <a:t>PENILAIAN KEBUTUHAN SOP</a:t>
            </a:r>
            <a:endParaRPr lang="en-US" b="1">
              <a:latin typeface="Arial" pitchFamily="3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767013" y="3213100"/>
            <a:ext cx="5981700" cy="3138488"/>
          </a:xfrm>
          <a:prstGeom prst="rect">
            <a:avLst/>
          </a:prstGeom>
          <a:noFill/>
          <a:ln w="9525">
            <a:noFill/>
            <a:miter lim="800000"/>
            <a:headEnd/>
            <a:tailEnd/>
          </a:ln>
        </p:spPr>
        <p:txBody>
          <a:bodyPr>
            <a:spAutoFit/>
          </a:bodyPr>
          <a:lstStyle/>
          <a:p>
            <a:r>
              <a:rPr lang="af-ZA" sz="2200">
                <a:solidFill>
                  <a:srgbClr val="000000"/>
                </a:solidFill>
                <a:latin typeface="Arial" pitchFamily="34" charset="0"/>
              </a:rPr>
              <a:t>Tim dalam mengembangkan SOP setelah melakukan penilaian kebutuhan (</a:t>
            </a:r>
            <a:r>
              <a:rPr lang="af-ZA" sz="2200" i="1">
                <a:solidFill>
                  <a:srgbClr val="000000"/>
                </a:solidFill>
                <a:latin typeface="Arial" pitchFamily="34" charset="0"/>
              </a:rPr>
              <a:t>need assessment</a:t>
            </a:r>
            <a:r>
              <a:rPr lang="af-ZA" sz="2200">
                <a:solidFill>
                  <a:srgbClr val="000000"/>
                </a:solidFill>
                <a:latin typeface="Arial" pitchFamily="34" charset="0"/>
              </a:rPr>
              <a:t>) adalah mengumpulkan berbagai informasi yang diperlukan untuk menyusun SOP. Identifikasi informasi dapat dilakukan dengan teknik pengumpulan data seperti brainstorming, focus group discussion, wawancara, survey, </a:t>
            </a:r>
            <a:r>
              <a:rPr lang="af-ZA" sz="2200" i="1">
                <a:solidFill>
                  <a:srgbClr val="000000"/>
                </a:solidFill>
                <a:latin typeface="Arial" pitchFamily="34" charset="0"/>
              </a:rPr>
              <a:t>benchmark</a:t>
            </a:r>
            <a:r>
              <a:rPr lang="af-ZA" sz="2200">
                <a:solidFill>
                  <a:srgbClr val="000000"/>
                </a:solidFill>
                <a:latin typeface="Arial" pitchFamily="34" charset="0"/>
              </a:rPr>
              <a:t>, dan telaahan dokumen.</a:t>
            </a:r>
            <a:endParaRPr lang="en-US" sz="2200">
              <a:solidFill>
                <a:srgbClr val="000000"/>
              </a:solidFill>
              <a:latin typeface="Arial" pitchFamily="34" charset="0"/>
            </a:endParaRPr>
          </a:p>
        </p:txBody>
      </p:sp>
      <p:sp>
        <p:nvSpPr>
          <p:cNvPr id="41987" name="Text Box 5"/>
          <p:cNvSpPr txBox="1">
            <a:spLocks noChangeArrowheads="1"/>
          </p:cNvSpPr>
          <p:nvPr/>
        </p:nvSpPr>
        <p:spPr bwMode="auto">
          <a:xfrm>
            <a:off x="1403350" y="609600"/>
            <a:ext cx="5638800" cy="457200"/>
          </a:xfrm>
          <a:prstGeom prst="rect">
            <a:avLst/>
          </a:prstGeom>
          <a:noFill/>
          <a:ln w="9525">
            <a:noFill/>
            <a:miter lim="800000"/>
            <a:headEnd/>
            <a:tailEnd/>
          </a:ln>
        </p:spPr>
        <p:txBody>
          <a:bodyPr>
            <a:spAutoFit/>
          </a:bodyPr>
          <a:lstStyle/>
          <a:p>
            <a:pPr lvl="1"/>
            <a:r>
              <a:rPr lang="af-ZA" b="1">
                <a:latin typeface="Arial" pitchFamily="34" charset="0"/>
              </a:rPr>
              <a:t>C. PENGEMBANGAN SOP</a:t>
            </a:r>
            <a:endParaRPr lang="en-US" b="1">
              <a:latin typeface="Arial" pitchFamily="34" charset="0"/>
            </a:endParaRPr>
          </a:p>
        </p:txBody>
      </p:sp>
      <p:sp>
        <p:nvSpPr>
          <p:cNvPr id="41988" name="Text Box 6"/>
          <p:cNvSpPr txBox="1">
            <a:spLocks noChangeArrowheads="1"/>
          </p:cNvSpPr>
          <p:nvPr/>
        </p:nvSpPr>
        <p:spPr bwMode="auto">
          <a:xfrm>
            <a:off x="2222500" y="2306638"/>
            <a:ext cx="6813550" cy="762000"/>
          </a:xfrm>
          <a:prstGeom prst="rect">
            <a:avLst/>
          </a:prstGeom>
          <a:noFill/>
          <a:ln w="9525">
            <a:noFill/>
            <a:miter lim="800000"/>
            <a:headEnd/>
            <a:tailEnd/>
          </a:ln>
        </p:spPr>
        <p:txBody>
          <a:bodyPr>
            <a:spAutoFit/>
          </a:bodyPr>
          <a:lstStyle/>
          <a:p>
            <a:pPr marL="457200" indent="-457200">
              <a:spcBef>
                <a:spcPct val="50000"/>
              </a:spcBef>
            </a:pPr>
            <a:r>
              <a:rPr lang="af-ZA" sz="2200" b="1">
                <a:solidFill>
                  <a:srgbClr val="000000"/>
                </a:solidFill>
                <a:latin typeface="Arial" pitchFamily="34" charset="0"/>
              </a:rPr>
              <a:t>1.  	PENGUMPULAN INFORMASI DAN INDENTIFIKASI ALTERNATIF</a:t>
            </a:r>
            <a:endParaRPr lang="en-US" sz="2200" b="1">
              <a:solidFill>
                <a:srgbClr val="000000"/>
              </a:solidFill>
              <a:latin typeface="Arial" pitchFamily="34" charset="0"/>
            </a:endParaRPr>
          </a:p>
        </p:txBody>
      </p:sp>
      <p:sp>
        <p:nvSpPr>
          <p:cNvPr id="41989" name="Text Box 7"/>
          <p:cNvSpPr txBox="1">
            <a:spLocks noChangeArrowheads="1"/>
          </p:cNvSpPr>
          <p:nvPr/>
        </p:nvSpPr>
        <p:spPr bwMode="auto">
          <a:xfrm>
            <a:off x="2271713" y="1066800"/>
            <a:ext cx="6477000" cy="1108075"/>
          </a:xfrm>
          <a:prstGeom prst="rect">
            <a:avLst/>
          </a:prstGeom>
          <a:noFill/>
          <a:ln w="9525">
            <a:noFill/>
            <a:miter lim="800000"/>
            <a:headEnd/>
            <a:tailEnd/>
          </a:ln>
        </p:spPr>
        <p:txBody>
          <a:bodyPr>
            <a:spAutoFit/>
          </a:bodyPr>
          <a:lstStyle/>
          <a:p>
            <a:r>
              <a:rPr lang="af-ZA" sz="2200">
                <a:solidFill>
                  <a:srgbClr val="000000"/>
                </a:solidFill>
                <a:latin typeface="Arial" pitchFamily="34" charset="0"/>
              </a:rPr>
              <a:t>Pengembangan SOP pada dasarnya meliputi lima tahapan proses kegiatan secara berurutan yang dapat dirinci sebagai berikut:</a:t>
            </a: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195513" y="1139825"/>
            <a:ext cx="6624637" cy="5818188"/>
          </a:xfrm>
          <a:prstGeom prst="rect">
            <a:avLst/>
          </a:prstGeom>
          <a:noFill/>
          <a:ln w="9525">
            <a:noFill/>
            <a:miter lim="800000"/>
            <a:headEnd/>
            <a:tailEnd/>
          </a:ln>
        </p:spPr>
        <p:txBody>
          <a:bodyPr>
            <a:spAutoFit/>
          </a:bodyPr>
          <a:lstStyle/>
          <a:p>
            <a:pPr>
              <a:spcBef>
                <a:spcPts val="600"/>
              </a:spcBef>
            </a:pPr>
            <a:r>
              <a:rPr lang="af-ZA" sz="2200">
                <a:solidFill>
                  <a:srgbClr val="000000"/>
                </a:solidFill>
                <a:latin typeface="Arial" pitchFamily="34" charset="0"/>
              </a:rPr>
              <a:t>Analisis terhadap alternatif-alternatif prosedur yang berhasil diidentifikasi untuk dibuatkan standarnya. Prinsip-prinsip penyusunan SOP dapat digunakan sebagai acuan untuk menentukan mana alternatif prosedur yang akan dipilih untuk distandarkan antara lain, yaitu:</a:t>
            </a:r>
          </a:p>
          <a:p>
            <a:pPr>
              <a:spcBef>
                <a:spcPts val="300"/>
              </a:spcBef>
              <a:buFontTx/>
              <a:buAutoNum type="alphaLcPeriod"/>
            </a:pPr>
            <a:r>
              <a:rPr lang="af-ZA" sz="2200">
                <a:solidFill>
                  <a:srgbClr val="000000"/>
                </a:solidFill>
                <a:latin typeface="Arial" pitchFamily="34" charset="0"/>
              </a:rPr>
              <a:t>Kemudahan dan kejelasan.</a:t>
            </a:r>
          </a:p>
          <a:p>
            <a:pPr>
              <a:spcBef>
                <a:spcPts val="300"/>
              </a:spcBef>
              <a:buFontTx/>
              <a:buAutoNum type="alphaLcPeriod"/>
            </a:pPr>
            <a:r>
              <a:rPr lang="af-ZA" sz="2200">
                <a:solidFill>
                  <a:srgbClr val="000000"/>
                </a:solidFill>
                <a:latin typeface="Arial" pitchFamily="34" charset="0"/>
              </a:rPr>
              <a:t>Efisiensi dan efektivitas.</a:t>
            </a:r>
          </a:p>
          <a:p>
            <a:pPr>
              <a:spcBef>
                <a:spcPts val="300"/>
              </a:spcBef>
              <a:buFontTx/>
              <a:buAutoNum type="alphaLcPeriod"/>
            </a:pPr>
            <a:r>
              <a:rPr lang="af-ZA" sz="2200">
                <a:solidFill>
                  <a:srgbClr val="000000"/>
                </a:solidFill>
                <a:latin typeface="Arial" pitchFamily="34" charset="0"/>
              </a:rPr>
              <a:t>Keselarasan.</a:t>
            </a:r>
          </a:p>
          <a:p>
            <a:pPr>
              <a:spcBef>
                <a:spcPts val="300"/>
              </a:spcBef>
              <a:buFontTx/>
              <a:buAutoNum type="alphaLcPeriod"/>
            </a:pPr>
            <a:r>
              <a:rPr lang="af-ZA" sz="2200">
                <a:solidFill>
                  <a:srgbClr val="000000"/>
                </a:solidFill>
                <a:latin typeface="Arial" pitchFamily="34" charset="0"/>
              </a:rPr>
              <a:t>Keterukuran.</a:t>
            </a:r>
          </a:p>
          <a:p>
            <a:pPr>
              <a:spcBef>
                <a:spcPts val="300"/>
              </a:spcBef>
              <a:buFontTx/>
              <a:buAutoNum type="alphaLcPeriod"/>
            </a:pPr>
            <a:r>
              <a:rPr lang="af-ZA" sz="2200">
                <a:solidFill>
                  <a:srgbClr val="000000"/>
                </a:solidFill>
                <a:latin typeface="Arial" pitchFamily="34" charset="0"/>
              </a:rPr>
              <a:t>Dinamis.</a:t>
            </a:r>
          </a:p>
          <a:p>
            <a:pPr>
              <a:spcBef>
                <a:spcPts val="300"/>
              </a:spcBef>
              <a:buFontTx/>
              <a:buAutoNum type="alphaLcPeriod"/>
            </a:pPr>
            <a:r>
              <a:rPr lang="af-ZA" sz="2200">
                <a:solidFill>
                  <a:srgbClr val="000000"/>
                </a:solidFill>
                <a:latin typeface="Arial" pitchFamily="34" charset="0"/>
              </a:rPr>
              <a:t>Berorientasi pada pengguna/mereka yang dilayani.</a:t>
            </a:r>
          </a:p>
          <a:p>
            <a:pPr>
              <a:spcBef>
                <a:spcPts val="300"/>
              </a:spcBef>
              <a:buFontTx/>
              <a:buAutoNum type="alphaLcPeriod"/>
            </a:pPr>
            <a:r>
              <a:rPr lang="af-ZA" sz="2200">
                <a:solidFill>
                  <a:srgbClr val="000000"/>
                </a:solidFill>
                <a:latin typeface="Arial" pitchFamily="34" charset="0"/>
              </a:rPr>
              <a:t>Kepatuhan hukum.</a:t>
            </a:r>
          </a:p>
          <a:p>
            <a:pPr>
              <a:spcBef>
                <a:spcPts val="300"/>
              </a:spcBef>
              <a:buFontTx/>
              <a:buAutoNum type="alphaLcPeriod"/>
            </a:pPr>
            <a:r>
              <a:rPr lang="af-ZA" sz="2200">
                <a:solidFill>
                  <a:srgbClr val="000000"/>
                </a:solidFill>
                <a:latin typeface="Arial" pitchFamily="34" charset="0"/>
              </a:rPr>
              <a:t>Kepastian hukum</a:t>
            </a:r>
          </a:p>
          <a:p>
            <a:endParaRPr lang="en-US" sz="2200">
              <a:solidFill>
                <a:srgbClr val="000000"/>
              </a:solidFill>
              <a:latin typeface="Arial" pitchFamily="34" charset="0"/>
            </a:endParaRPr>
          </a:p>
        </p:txBody>
      </p:sp>
      <p:sp>
        <p:nvSpPr>
          <p:cNvPr id="43011" name="Text Box 5"/>
          <p:cNvSpPr txBox="1">
            <a:spLocks noChangeArrowheads="1"/>
          </p:cNvSpPr>
          <p:nvPr/>
        </p:nvSpPr>
        <p:spPr bwMode="auto">
          <a:xfrm>
            <a:off x="1878013" y="685800"/>
            <a:ext cx="7086600" cy="427038"/>
          </a:xfrm>
          <a:prstGeom prst="rect">
            <a:avLst/>
          </a:prstGeom>
          <a:noFill/>
          <a:ln w="9525">
            <a:noFill/>
            <a:miter lim="800000"/>
            <a:headEnd/>
            <a:tailEnd/>
          </a:ln>
        </p:spPr>
        <p:txBody>
          <a:bodyPr>
            <a:spAutoFit/>
          </a:bodyPr>
          <a:lstStyle/>
          <a:p>
            <a:pPr>
              <a:spcBef>
                <a:spcPct val="50000"/>
              </a:spcBef>
            </a:pPr>
            <a:r>
              <a:rPr lang="en-US" sz="2200" b="1">
                <a:solidFill>
                  <a:srgbClr val="000000"/>
                </a:solidFill>
                <a:latin typeface="Arial" pitchFamily="34" charset="0"/>
              </a:rPr>
              <a:t>2. </a:t>
            </a:r>
            <a:r>
              <a:rPr lang="af-ZA" sz="2200" b="1">
                <a:solidFill>
                  <a:srgbClr val="000000"/>
                </a:solidFill>
                <a:latin typeface="Arial" pitchFamily="34" charset="0"/>
              </a:rPr>
              <a:t>ANALISIS DAN PEMILIHAN ALTERNATIF</a:t>
            </a:r>
            <a:endParaRPr lang="en-US" sz="2200" b="1">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165350" y="1679575"/>
            <a:ext cx="7086600" cy="769938"/>
          </a:xfrm>
          <a:prstGeom prst="rect">
            <a:avLst/>
          </a:prstGeom>
          <a:noFill/>
          <a:ln w="9525">
            <a:noFill/>
            <a:miter lim="800000"/>
            <a:headEnd/>
            <a:tailEnd/>
          </a:ln>
        </p:spPr>
        <p:txBody>
          <a:bodyPr>
            <a:spAutoFit/>
          </a:bodyPr>
          <a:lstStyle/>
          <a:p>
            <a:r>
              <a:rPr lang="af-ZA" sz="2200">
                <a:solidFill>
                  <a:srgbClr val="000000"/>
                </a:solidFill>
                <a:latin typeface="Arial" pitchFamily="34" charset="0"/>
              </a:rPr>
              <a:t>Beberapa aspek yang perlu diperhatikan dalam penulisan SOP, antara lain:</a:t>
            </a:r>
          </a:p>
        </p:txBody>
      </p:sp>
      <p:sp>
        <p:nvSpPr>
          <p:cNvPr id="44035" name="Text Box 5"/>
          <p:cNvSpPr txBox="1">
            <a:spLocks noChangeArrowheads="1"/>
          </p:cNvSpPr>
          <p:nvPr/>
        </p:nvSpPr>
        <p:spPr bwMode="auto">
          <a:xfrm>
            <a:off x="1304925" y="1076325"/>
            <a:ext cx="5715000" cy="457200"/>
          </a:xfrm>
          <a:prstGeom prst="rect">
            <a:avLst/>
          </a:prstGeom>
          <a:noFill/>
          <a:ln w="9525">
            <a:noFill/>
            <a:miter lim="800000"/>
            <a:headEnd/>
            <a:tailEnd/>
          </a:ln>
        </p:spPr>
        <p:txBody>
          <a:bodyPr>
            <a:spAutoFit/>
          </a:bodyPr>
          <a:lstStyle/>
          <a:p>
            <a:pPr lvl="1"/>
            <a:r>
              <a:rPr lang="af-ZA" b="1">
                <a:solidFill>
                  <a:srgbClr val="000000"/>
                </a:solidFill>
                <a:latin typeface="Arial" pitchFamily="34" charset="0"/>
              </a:rPr>
              <a:t>3. PENULISAN SOP</a:t>
            </a:r>
            <a:endParaRPr lang="en-US" b="1">
              <a:solidFill>
                <a:srgbClr val="000000"/>
              </a:solidFill>
              <a:latin typeface="Arial" pitchFamily="34" charset="0"/>
            </a:endParaRPr>
          </a:p>
        </p:txBody>
      </p:sp>
      <p:sp>
        <p:nvSpPr>
          <p:cNvPr id="44036" name="Text Box 6"/>
          <p:cNvSpPr txBox="1">
            <a:spLocks noChangeArrowheads="1"/>
          </p:cNvSpPr>
          <p:nvPr/>
        </p:nvSpPr>
        <p:spPr bwMode="auto">
          <a:xfrm>
            <a:off x="2174875" y="2565400"/>
            <a:ext cx="3260725" cy="431800"/>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a. Tipe SOP</a:t>
            </a:r>
            <a:endParaRPr lang="en-US" sz="2200" b="1">
              <a:solidFill>
                <a:srgbClr val="000000"/>
              </a:solidFill>
              <a:latin typeface="Arial" pitchFamily="34" charset="0"/>
            </a:endParaRPr>
          </a:p>
        </p:txBody>
      </p:sp>
      <p:sp>
        <p:nvSpPr>
          <p:cNvPr id="44037" name="Text Box 7"/>
          <p:cNvSpPr txBox="1">
            <a:spLocks noChangeArrowheads="1"/>
          </p:cNvSpPr>
          <p:nvPr/>
        </p:nvSpPr>
        <p:spPr bwMode="auto">
          <a:xfrm>
            <a:off x="2559050" y="3041650"/>
            <a:ext cx="6477000" cy="1108075"/>
          </a:xfrm>
          <a:prstGeom prst="rect">
            <a:avLst/>
          </a:prstGeom>
          <a:noFill/>
          <a:ln w="9525">
            <a:noFill/>
            <a:miter lim="800000"/>
            <a:headEnd/>
            <a:tailEnd/>
          </a:ln>
        </p:spPr>
        <p:txBody>
          <a:bodyPr>
            <a:spAutoFit/>
          </a:bodyPr>
          <a:lstStyle/>
          <a:p>
            <a:r>
              <a:rPr lang="af-ZA" sz="2200">
                <a:solidFill>
                  <a:srgbClr val="000000"/>
                </a:solidFill>
                <a:latin typeface="Arial" pitchFamily="34" charset="0"/>
              </a:rPr>
              <a:t>Terdapat dua tipe SOP yang dapat digunakan, yaitu </a:t>
            </a:r>
            <a:r>
              <a:rPr lang="af-ZA" sz="2200" i="1">
                <a:solidFill>
                  <a:srgbClr val="000000"/>
                </a:solidFill>
                <a:latin typeface="Arial" pitchFamily="34" charset="0"/>
              </a:rPr>
              <a:t>technical SOP </a:t>
            </a:r>
            <a:r>
              <a:rPr lang="af-ZA" sz="2200">
                <a:solidFill>
                  <a:srgbClr val="000000"/>
                </a:solidFill>
                <a:latin typeface="Arial" pitchFamily="34" charset="0"/>
              </a:rPr>
              <a:t>(Teknis) atau </a:t>
            </a:r>
            <a:r>
              <a:rPr lang="af-ZA" sz="2200" i="1">
                <a:solidFill>
                  <a:srgbClr val="000000"/>
                </a:solidFill>
                <a:latin typeface="Arial" pitchFamily="34" charset="0"/>
              </a:rPr>
              <a:t>administrative SOP </a:t>
            </a:r>
            <a:r>
              <a:rPr lang="af-ZA" sz="2200">
                <a:solidFill>
                  <a:srgbClr val="000000"/>
                </a:solidFill>
                <a:latin typeface="Arial" pitchFamily="34" charset="0"/>
              </a:rPr>
              <a:t>(Administratif).</a:t>
            </a:r>
            <a:endParaRPr lang="en-US" sz="2200">
              <a:solidFill>
                <a:srgbClr val="000000"/>
              </a:solidFill>
              <a:latin typeface="Arial" pitchFamily="34" charset="0"/>
            </a:endParaRPr>
          </a:p>
        </p:txBody>
      </p:sp>
      <p:sp>
        <p:nvSpPr>
          <p:cNvPr id="44038" name="Text Box 8"/>
          <p:cNvSpPr txBox="1">
            <a:spLocks noChangeArrowheads="1"/>
          </p:cNvSpPr>
          <p:nvPr/>
        </p:nvSpPr>
        <p:spPr bwMode="auto">
          <a:xfrm>
            <a:off x="2293938" y="4286250"/>
            <a:ext cx="2709862" cy="430213"/>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b. Format SOP</a:t>
            </a:r>
            <a:endParaRPr lang="en-US" sz="2200" b="1">
              <a:solidFill>
                <a:srgbClr val="000000"/>
              </a:solidFill>
              <a:latin typeface="Arial" pitchFamily="34" charset="0"/>
            </a:endParaRPr>
          </a:p>
        </p:txBody>
      </p:sp>
      <p:sp>
        <p:nvSpPr>
          <p:cNvPr id="44039" name="Text Box 9"/>
          <p:cNvSpPr txBox="1">
            <a:spLocks noChangeArrowheads="1"/>
          </p:cNvSpPr>
          <p:nvPr/>
        </p:nvSpPr>
        <p:spPr bwMode="auto">
          <a:xfrm>
            <a:off x="2627313" y="4740275"/>
            <a:ext cx="6553200" cy="1784350"/>
          </a:xfrm>
          <a:prstGeom prst="rect">
            <a:avLst/>
          </a:prstGeom>
          <a:noFill/>
          <a:ln w="9525">
            <a:noFill/>
            <a:miter lim="800000"/>
            <a:headEnd/>
            <a:tailEnd/>
          </a:ln>
        </p:spPr>
        <p:txBody>
          <a:bodyPr>
            <a:spAutoFit/>
          </a:bodyPr>
          <a:lstStyle/>
          <a:p>
            <a:pPr>
              <a:spcBef>
                <a:spcPct val="50000"/>
              </a:spcBef>
            </a:pPr>
            <a:r>
              <a:rPr lang="af-ZA" sz="2200">
                <a:solidFill>
                  <a:srgbClr val="000000"/>
                </a:solidFill>
                <a:latin typeface="Arial" pitchFamily="34" charset="0"/>
              </a:rPr>
              <a:t>Format  SOP yang dapat digunakan meliputi: </a:t>
            </a:r>
            <a:r>
              <a:rPr lang="af-ZA" sz="2200" i="1">
                <a:solidFill>
                  <a:srgbClr val="000000"/>
                </a:solidFill>
                <a:latin typeface="Arial" pitchFamily="34" charset="0"/>
              </a:rPr>
              <a:t>Simple steps</a:t>
            </a:r>
            <a:r>
              <a:rPr lang="af-ZA" sz="2200">
                <a:solidFill>
                  <a:srgbClr val="000000"/>
                </a:solidFill>
                <a:latin typeface="Arial" pitchFamily="34" charset="0"/>
              </a:rPr>
              <a:t>, </a:t>
            </a:r>
            <a:r>
              <a:rPr lang="af-ZA" sz="2200" i="1">
                <a:solidFill>
                  <a:srgbClr val="000000"/>
                </a:solidFill>
                <a:latin typeface="Arial" pitchFamily="34" charset="0"/>
              </a:rPr>
              <a:t>Hierarchical steps</a:t>
            </a:r>
            <a:r>
              <a:rPr lang="af-ZA" sz="2200">
                <a:solidFill>
                  <a:srgbClr val="000000"/>
                </a:solidFill>
                <a:latin typeface="Arial" pitchFamily="34" charset="0"/>
              </a:rPr>
              <a:t>, </a:t>
            </a:r>
            <a:r>
              <a:rPr lang="af-ZA" sz="2200" i="1">
                <a:solidFill>
                  <a:srgbClr val="000000"/>
                </a:solidFill>
                <a:latin typeface="Arial" pitchFamily="34" charset="0"/>
              </a:rPr>
              <a:t>Graphic</a:t>
            </a:r>
            <a:r>
              <a:rPr lang="af-ZA" sz="2200">
                <a:solidFill>
                  <a:srgbClr val="000000"/>
                </a:solidFill>
                <a:latin typeface="Arial" pitchFamily="34" charset="0"/>
              </a:rPr>
              <a:t>, dan </a:t>
            </a:r>
            <a:r>
              <a:rPr lang="af-ZA" sz="2200" i="1">
                <a:solidFill>
                  <a:srgbClr val="000000"/>
                </a:solidFill>
                <a:latin typeface="Arial" pitchFamily="34" charset="0"/>
              </a:rPr>
              <a:t>Flowcharts</a:t>
            </a:r>
            <a:r>
              <a:rPr lang="af-ZA" sz="2200">
                <a:solidFill>
                  <a:srgbClr val="000000"/>
                </a:solidFill>
                <a:latin typeface="Arial" pitchFamily="34" charset="0"/>
              </a:rPr>
              <a:t>. Untuk SOP Administrasi Pemerintahan distandarkan menggunakan format </a:t>
            </a:r>
            <a:r>
              <a:rPr lang="af-ZA" sz="2200" i="1">
                <a:solidFill>
                  <a:srgbClr val="000000"/>
                </a:solidFill>
                <a:latin typeface="Arial" pitchFamily="34" charset="0"/>
              </a:rPr>
              <a:t>Branching Flowcharts</a:t>
            </a:r>
            <a:r>
              <a:rPr lang="af-ZA" sz="2200">
                <a:solidFill>
                  <a:srgbClr val="000000"/>
                </a:solidFill>
                <a:latin typeface="Arial" pitchFamily="34" charset="0"/>
              </a:rPr>
              <a:t>.</a:t>
            </a: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698625" y="838200"/>
            <a:ext cx="4191000" cy="430213"/>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c. Tingkatan kerincian/detail</a:t>
            </a:r>
            <a:endParaRPr lang="en-US" sz="2200" b="1">
              <a:solidFill>
                <a:srgbClr val="000000"/>
              </a:solidFill>
              <a:latin typeface="Arial" pitchFamily="34" charset="0"/>
            </a:endParaRPr>
          </a:p>
        </p:txBody>
      </p:sp>
      <p:sp>
        <p:nvSpPr>
          <p:cNvPr id="45059" name="Text Box 5"/>
          <p:cNvSpPr txBox="1">
            <a:spLocks noChangeArrowheads="1"/>
          </p:cNvSpPr>
          <p:nvPr/>
        </p:nvSpPr>
        <p:spPr bwMode="auto">
          <a:xfrm>
            <a:off x="1958975" y="1341438"/>
            <a:ext cx="6934200" cy="1276350"/>
          </a:xfrm>
          <a:prstGeom prst="rect">
            <a:avLst/>
          </a:prstGeom>
          <a:noFill/>
          <a:ln w="9525">
            <a:noFill/>
            <a:miter lim="800000"/>
            <a:headEnd/>
            <a:tailEnd/>
          </a:ln>
        </p:spPr>
        <p:txBody>
          <a:bodyPr>
            <a:spAutoFit/>
          </a:bodyPr>
          <a:lstStyle/>
          <a:p>
            <a:pPr marL="114300" lvl="1"/>
            <a:r>
              <a:rPr lang="af-ZA" sz="2200">
                <a:solidFill>
                  <a:srgbClr val="000000"/>
                </a:solidFill>
                <a:latin typeface="Arial" pitchFamily="34" charset="0"/>
              </a:rPr>
              <a:t>Jenis pekerjaan akan memberikan pengaruh pada tingkatan kerincian SOP yang akan dibuat.</a:t>
            </a:r>
          </a:p>
          <a:p>
            <a:pPr>
              <a:spcBef>
                <a:spcPct val="50000"/>
              </a:spcBef>
            </a:pPr>
            <a:endParaRPr lang="en-US" sz="2200">
              <a:solidFill>
                <a:srgbClr val="000000"/>
              </a:solidFill>
              <a:latin typeface="Arial" pitchFamily="34" charset="0"/>
            </a:endParaRPr>
          </a:p>
        </p:txBody>
      </p:sp>
      <p:sp>
        <p:nvSpPr>
          <p:cNvPr id="45060" name="Text Box 6"/>
          <p:cNvSpPr txBox="1">
            <a:spLocks noChangeArrowheads="1"/>
          </p:cNvSpPr>
          <p:nvPr/>
        </p:nvSpPr>
        <p:spPr bwMode="auto">
          <a:xfrm>
            <a:off x="1770063" y="2276475"/>
            <a:ext cx="6186487" cy="431800"/>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d. Prinsip-prinsip penyusunan SOP</a:t>
            </a:r>
            <a:endParaRPr lang="en-US" sz="2200" b="1">
              <a:solidFill>
                <a:srgbClr val="000000"/>
              </a:solidFill>
              <a:latin typeface="Arial" pitchFamily="34" charset="0"/>
            </a:endParaRPr>
          </a:p>
        </p:txBody>
      </p:sp>
      <p:sp>
        <p:nvSpPr>
          <p:cNvPr id="45061" name="Text Box 7"/>
          <p:cNvSpPr txBox="1">
            <a:spLocks noChangeArrowheads="1"/>
          </p:cNvSpPr>
          <p:nvPr/>
        </p:nvSpPr>
        <p:spPr bwMode="auto">
          <a:xfrm>
            <a:off x="2009775" y="2832100"/>
            <a:ext cx="6883400" cy="1784350"/>
          </a:xfrm>
          <a:prstGeom prst="rect">
            <a:avLst/>
          </a:prstGeom>
          <a:noFill/>
          <a:ln w="9525">
            <a:noFill/>
            <a:miter lim="800000"/>
            <a:headEnd/>
            <a:tailEnd/>
          </a:ln>
        </p:spPr>
        <p:txBody>
          <a:bodyPr>
            <a:spAutoFit/>
          </a:bodyPr>
          <a:lstStyle/>
          <a:p>
            <a:pPr marL="114300" lvl="1"/>
            <a:r>
              <a:rPr lang="af-ZA" sz="2200">
                <a:solidFill>
                  <a:srgbClr val="000000"/>
                </a:solidFill>
                <a:latin typeface="Arial" pitchFamily="34" charset="0"/>
              </a:rPr>
              <a:t>SOP harus dirumuskan dengan memenuhi prinsip-prinsip: Kemudahan dan kejelasan; Efisiensi dan efektivitas.; Keselarasan; Keterukuran; Dinamis; Berorientasi pada pengguna (mereka yang dilayanl); Kepatuhan hukum; dan Kepastian hukum.</a:t>
            </a:r>
            <a:endParaRPr lang="en-US" sz="2200">
              <a:solidFill>
                <a:srgbClr val="000000"/>
              </a:solidFill>
              <a:latin typeface="Arial" pitchFamily="34" charset="0"/>
            </a:endParaRPr>
          </a:p>
        </p:txBody>
      </p:sp>
      <p:sp>
        <p:nvSpPr>
          <p:cNvPr id="45062" name="Text Box 8"/>
          <p:cNvSpPr txBox="1">
            <a:spLocks noChangeArrowheads="1"/>
          </p:cNvSpPr>
          <p:nvPr/>
        </p:nvSpPr>
        <p:spPr bwMode="auto">
          <a:xfrm>
            <a:off x="1827213" y="4797425"/>
            <a:ext cx="6921500" cy="430213"/>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e.  Anatomi SOP dan pendokumentasian SOP</a:t>
            </a:r>
            <a:endParaRPr lang="en-US" sz="2200">
              <a:solidFill>
                <a:srgbClr val="000000"/>
              </a:solidFill>
              <a:latin typeface="Arial" pitchFamily="34" charset="0"/>
            </a:endParaRPr>
          </a:p>
        </p:txBody>
      </p:sp>
      <p:sp>
        <p:nvSpPr>
          <p:cNvPr id="45063" name="Text Box 5"/>
          <p:cNvSpPr txBox="1">
            <a:spLocks noChangeArrowheads="1"/>
          </p:cNvSpPr>
          <p:nvPr/>
        </p:nvSpPr>
        <p:spPr bwMode="auto">
          <a:xfrm>
            <a:off x="1979613" y="5319713"/>
            <a:ext cx="6934200" cy="769937"/>
          </a:xfrm>
          <a:prstGeom prst="rect">
            <a:avLst/>
          </a:prstGeom>
          <a:noFill/>
          <a:ln w="9525">
            <a:noFill/>
            <a:miter lim="800000"/>
            <a:headEnd/>
            <a:tailEnd/>
          </a:ln>
        </p:spPr>
        <p:txBody>
          <a:bodyPr>
            <a:spAutoFit/>
          </a:bodyPr>
          <a:lstStyle/>
          <a:p>
            <a:pPr marL="114300" lvl="1"/>
            <a:r>
              <a:rPr lang="af-ZA" sz="2200">
                <a:solidFill>
                  <a:srgbClr val="000000"/>
                </a:solidFill>
                <a:latin typeface="Arial" pitchFamily="34" charset="0"/>
              </a:rPr>
              <a:t>Anatomi dan Pendokumentasian disesuaikan dengan ketentuan SOP yang berlaku.</a:t>
            </a: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881188" y="1371600"/>
            <a:ext cx="4419600" cy="427038"/>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4. PENGUJIAN DAN REVIU SOP</a:t>
            </a:r>
            <a:endParaRPr lang="en-US" sz="2200" b="1">
              <a:solidFill>
                <a:srgbClr val="000000"/>
              </a:solidFill>
              <a:latin typeface="Arial" pitchFamily="34" charset="0"/>
            </a:endParaRPr>
          </a:p>
        </p:txBody>
      </p:sp>
      <p:sp>
        <p:nvSpPr>
          <p:cNvPr id="46083" name="Text Box 6"/>
          <p:cNvSpPr txBox="1">
            <a:spLocks noChangeArrowheads="1"/>
          </p:cNvSpPr>
          <p:nvPr/>
        </p:nvSpPr>
        <p:spPr bwMode="auto">
          <a:xfrm>
            <a:off x="1773238" y="1949450"/>
            <a:ext cx="6562725" cy="3448050"/>
          </a:xfrm>
          <a:prstGeom prst="rect">
            <a:avLst/>
          </a:prstGeom>
          <a:noFill/>
          <a:ln w="9525">
            <a:noFill/>
            <a:miter lim="800000"/>
            <a:headEnd/>
            <a:tailEnd/>
          </a:ln>
        </p:spPr>
        <p:txBody>
          <a:bodyPr>
            <a:spAutoFit/>
          </a:bodyPr>
          <a:lstStyle/>
          <a:p>
            <a:pPr lvl="1">
              <a:spcBef>
                <a:spcPts val="600"/>
              </a:spcBef>
              <a:spcAft>
                <a:spcPts val="600"/>
              </a:spcAft>
            </a:pPr>
            <a:r>
              <a:rPr lang="af-ZA" sz="2200">
                <a:solidFill>
                  <a:srgbClr val="000000"/>
                </a:solidFill>
                <a:latin typeface="Arial" pitchFamily="34" charset="0"/>
              </a:rPr>
              <a:t>SOP yang telah dirumuskan oleh tim SOP harus melalui tahapan pengujian dan reviu. </a:t>
            </a:r>
          </a:p>
          <a:p>
            <a:pPr lvl="1">
              <a:spcBef>
                <a:spcPts val="600"/>
              </a:spcBef>
              <a:spcAft>
                <a:spcPts val="600"/>
              </a:spcAft>
            </a:pPr>
            <a:r>
              <a:rPr lang="af-ZA" sz="2200">
                <a:solidFill>
                  <a:srgbClr val="000000"/>
                </a:solidFill>
                <a:latin typeface="Arial" pitchFamily="34" charset="0"/>
              </a:rPr>
              <a:t>Proses pengujian dan reviu kemungkinan akan memaksa tim untuk kembali pada proses-proses pengumpulan data dan analisis, karena masih memerlukan informasi-informasi terbaru/tambahan yang tidak terpikirkan sebelumnya.</a:t>
            </a:r>
            <a:endParaRPr lang="en-US" sz="2200">
              <a:solidFill>
                <a:srgbClr val="000000"/>
              </a:solidFill>
              <a:latin typeface="Arial" pitchFamily="34" charset="0"/>
            </a:endParaRPr>
          </a:p>
          <a:p>
            <a:pPr lvl="1">
              <a:spcBef>
                <a:spcPts val="600"/>
              </a:spcBef>
              <a:spcAft>
                <a:spcPts val="600"/>
              </a:spcAft>
            </a:pP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BCDABFE7-D957-43ED-B7E4-EBFFF74A7545}" type="slidenum">
              <a:rPr lang="en-US"/>
              <a:pPr>
                <a:defRPr/>
              </a:pPr>
              <a:t>11</a:t>
            </a:fld>
            <a:endParaRPr lang="en-US"/>
          </a:p>
        </p:txBody>
      </p:sp>
      <p:sp>
        <p:nvSpPr>
          <p:cNvPr id="63490" name="Rectangle 2"/>
          <p:cNvSpPr>
            <a:spLocks noGrp="1" noChangeArrowheads="1"/>
          </p:cNvSpPr>
          <p:nvPr>
            <p:ph type="title"/>
          </p:nvPr>
        </p:nvSpPr>
        <p:spPr>
          <a:xfrm>
            <a:off x="457200" y="277813"/>
            <a:ext cx="8229600" cy="1063625"/>
          </a:xfrm>
        </p:spPr>
        <p:txBody>
          <a:bodyPr/>
          <a:lstStyle/>
          <a:p>
            <a:pPr eaLnBrk="1" hangingPunct="1">
              <a:defRPr/>
            </a:pPr>
            <a:r>
              <a:rPr lang="en-US" sz="3200" b="1" smtClean="0"/>
              <a:t>LANDASAN HUKUM PENJAMINAN MUTU PENDIDIKAN TINGGI [2]</a:t>
            </a:r>
          </a:p>
        </p:txBody>
      </p:sp>
      <p:sp>
        <p:nvSpPr>
          <p:cNvPr id="63491" name="Rectangle 3"/>
          <p:cNvSpPr>
            <a:spLocks noGrp="1" noChangeArrowheads="1"/>
          </p:cNvSpPr>
          <p:nvPr>
            <p:ph type="body" idx="1"/>
          </p:nvPr>
        </p:nvSpPr>
        <p:spPr>
          <a:xfrm>
            <a:off x="457200" y="1341438"/>
            <a:ext cx="8362950" cy="5040312"/>
          </a:xfrm>
        </p:spPr>
        <p:txBody>
          <a:bodyPr/>
          <a:lstStyle/>
          <a:p>
            <a:pPr eaLnBrk="1" hangingPunct="1">
              <a:lnSpc>
                <a:spcPct val="90000"/>
              </a:lnSpc>
              <a:defRPr/>
            </a:pPr>
            <a:r>
              <a:rPr lang="id-ID" i="1" dirty="0" smtClean="0">
                <a:latin typeface="Arial Narrow" pitchFamily="34" charset="0"/>
              </a:rPr>
              <a:t>Higher Education Long Term Strategy 2003-2010.</a:t>
            </a:r>
          </a:p>
          <a:p>
            <a:pPr eaLnBrk="1" hangingPunct="1">
              <a:lnSpc>
                <a:spcPct val="90000"/>
              </a:lnSpc>
              <a:buFont typeface="Wingdings" pitchFamily="2" charset="2"/>
              <a:buNone/>
              <a:defRPr/>
            </a:pPr>
            <a:r>
              <a:rPr lang="id-ID" sz="2800" dirty="0" smtClean="0">
                <a:latin typeface="Arial Narrow" pitchFamily="34" charset="0"/>
              </a:rPr>
              <a:t>	“</a:t>
            </a:r>
            <a:r>
              <a:rPr lang="id-ID" sz="2800" i="1" dirty="0" smtClean="0">
                <a:latin typeface="Arial Narrow" pitchFamily="34" charset="0"/>
              </a:rPr>
              <a:t>In a healthy organization, a continuous quality improvement should become its primary concern.  Quality Assurance should be internally driven …….”</a:t>
            </a:r>
            <a:endParaRPr lang="id-ID" sz="2800" dirty="0" smtClean="0">
              <a:latin typeface="Arial Narrow" pitchFamily="34" charset="0"/>
            </a:endParaRPr>
          </a:p>
          <a:p>
            <a:pPr eaLnBrk="1" hangingPunct="1">
              <a:lnSpc>
                <a:spcPct val="90000"/>
              </a:lnSpc>
              <a:defRPr/>
            </a:pPr>
            <a:r>
              <a:rPr lang="id-ID" dirty="0" smtClean="0">
                <a:latin typeface="Arial Narrow" pitchFamily="34" charset="0"/>
              </a:rPr>
              <a:t>Pokja Penjaminan Mutu (</a:t>
            </a:r>
            <a:r>
              <a:rPr lang="id-ID" i="1" dirty="0" smtClean="0">
                <a:latin typeface="Arial Narrow" pitchFamily="34" charset="0"/>
              </a:rPr>
              <a:t>Quality Assurance</a:t>
            </a:r>
            <a:r>
              <a:rPr lang="id-ID" dirty="0" smtClean="0">
                <a:latin typeface="Arial Narrow" pitchFamily="34" charset="0"/>
              </a:rPr>
              <a:t>), Ditjen Dikti, 2003.</a:t>
            </a:r>
          </a:p>
          <a:p>
            <a:pPr eaLnBrk="1" hangingPunct="1">
              <a:lnSpc>
                <a:spcPct val="90000"/>
              </a:lnSpc>
              <a:buFont typeface="Wingdings" pitchFamily="2" charset="2"/>
              <a:buNone/>
              <a:defRPr/>
            </a:pPr>
            <a:r>
              <a:rPr lang="id-ID" sz="2800" dirty="0" smtClean="0">
                <a:latin typeface="Arial Narrow" pitchFamily="34" charset="0"/>
              </a:rPr>
              <a:t>	Penetapan standar dan mekanisme penjaminan mutu adalah otoritas perguruan tinggi, yang penting adalah upaya </a:t>
            </a:r>
            <a:r>
              <a:rPr lang="id-ID" sz="2800" i="1" dirty="0" smtClean="0">
                <a:latin typeface="Arial Narrow" pitchFamily="34" charset="0"/>
              </a:rPr>
              <a:t>benchmarking</a:t>
            </a:r>
            <a:r>
              <a:rPr lang="id-ID" sz="2800" dirty="0" smtClean="0">
                <a:latin typeface="Arial Narrow" pitchFamily="34" charset="0"/>
              </a:rPr>
              <a:t>mutu pendidikan tinggi berkelanjutan.</a:t>
            </a:r>
          </a:p>
          <a:p>
            <a:pPr eaLnBrk="1" hangingPunct="1">
              <a:lnSpc>
                <a:spcPct val="90000"/>
              </a:lnSpc>
              <a:defRPr/>
            </a:pPr>
            <a:r>
              <a:rPr lang="id-ID" dirty="0" smtClean="0">
                <a:latin typeface="Arial Narrow" pitchFamily="34" charset="0"/>
              </a:rPr>
              <a:t>Kesepakatan Rakernas DIKTI di Surabaya, 29 November – 1 Desember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ppt_w/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 calcmode="lin" valueType="num">
                                      <p:cBhvr>
                                        <p:cTn id="9" dur="1000" fill="hold"/>
                                        <p:tgtEl>
                                          <p:spTgt spid="63490"/>
                                        </p:tgtEl>
                                        <p:attrNameLst>
                                          <p:attrName>ppt_w</p:attrName>
                                        </p:attrNameLst>
                                      </p:cBhvr>
                                      <p:tavLst>
                                        <p:tav tm="0">
                                          <p:val>
                                            <p:fltVal val="0"/>
                                          </p:val>
                                        </p:tav>
                                        <p:tav tm="100000">
                                          <p:val>
                                            <p:strVal val="#ppt_w"/>
                                          </p:val>
                                        </p:tav>
                                      </p:tavLst>
                                    </p:anim>
                                    <p:anim calcmode="lin" valueType="num">
                                      <p:cBhvr>
                                        <p:cTn id="10" dur="1000" fill="hold"/>
                                        <p:tgtEl>
                                          <p:spTgt spid="6349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anim from="(-#ppt_w/2)" to="(#ppt_x)" calcmode="lin" valueType="num">
                                      <p:cBhvr>
                                        <p:cTn id="15" dur="1200" fill="hold">
                                          <p:stCondLst>
                                            <p:cond delay="0"/>
                                          </p:stCondLst>
                                        </p:cTn>
                                        <p:tgtEl>
                                          <p:spTgt spid="63491">
                                            <p:txEl>
                                              <p:pRg st="0" end="0"/>
                                            </p:txEl>
                                          </p:spTgt>
                                        </p:tgtEl>
                                        <p:attrNameLst>
                                          <p:attrName>ppt_x</p:attrName>
                                        </p:attrNameLst>
                                      </p:cBhvr>
                                    </p:anim>
                                    <p:anim from="0" to="-1.0" calcmode="lin" valueType="num">
                                      <p:cBhvr>
                                        <p:cTn id="16" dur="400" decel="50000" autoRev="1" fill="hold">
                                          <p:stCondLst>
                                            <p:cond delay="1200"/>
                                          </p:stCondLst>
                                        </p:cTn>
                                        <p:tgtEl>
                                          <p:spTgt spid="63491">
                                            <p:txEl>
                                              <p:pRg st="0" end="0"/>
                                            </p:txEl>
                                          </p:spTgt>
                                        </p:tgtEl>
                                        <p:attrNameLst>
                                          <p:attrName>xshear</p:attrName>
                                        </p:attrNameLst>
                                      </p:cBhvr>
                                    </p:anim>
                                    <p:animScale>
                                      <p:cBhvr>
                                        <p:cTn id="17" dur="400" decel="100000" autoRev="1" fill="hold">
                                          <p:stCondLst>
                                            <p:cond delay="1200"/>
                                          </p:stCondLst>
                                        </p:cTn>
                                        <p:tgtEl>
                                          <p:spTgt spid="63491">
                                            <p:txEl>
                                              <p:pRg st="0" end="0"/>
                                            </p:txEl>
                                          </p:spTgt>
                                        </p:tgtEl>
                                      </p:cBhvr>
                                      <p:from x="100000" y="100000"/>
                                      <p:to x="80000" y="100000"/>
                                    </p:animScale>
                                    <p:anim by="(#ppt_h/3+#ppt_w*0.1)" calcmode="lin" valueType="num">
                                      <p:cBhvr additive="sum">
                                        <p:cTn id="18" dur="400" decel="100000" autoRev="1" fill="hold">
                                          <p:stCondLst>
                                            <p:cond delay="1200"/>
                                          </p:stCondLst>
                                        </p:cTn>
                                        <p:tgtEl>
                                          <p:spTgt spid="63491">
                                            <p:txEl>
                                              <p:pRg st="0" end="0"/>
                                            </p:txEl>
                                          </p:spTgt>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3491">
                                            <p:txEl>
                                              <p:pRg st="1" end="1"/>
                                            </p:txEl>
                                          </p:spTgt>
                                        </p:tgtEl>
                                        <p:attrNameLst>
                                          <p:attrName>style.visibility</p:attrName>
                                        </p:attrNameLst>
                                      </p:cBhvr>
                                      <p:to>
                                        <p:strVal val="visible"/>
                                      </p:to>
                                    </p:set>
                                    <p:anim from="(-#ppt_w/2)" to="(#ppt_x)" calcmode="lin" valueType="num">
                                      <p:cBhvr>
                                        <p:cTn id="23" dur="1200" fill="hold">
                                          <p:stCondLst>
                                            <p:cond delay="0"/>
                                          </p:stCondLst>
                                        </p:cTn>
                                        <p:tgtEl>
                                          <p:spTgt spid="63491">
                                            <p:txEl>
                                              <p:pRg st="1" end="1"/>
                                            </p:txEl>
                                          </p:spTgt>
                                        </p:tgtEl>
                                        <p:attrNameLst>
                                          <p:attrName>ppt_x</p:attrName>
                                        </p:attrNameLst>
                                      </p:cBhvr>
                                    </p:anim>
                                    <p:anim from="0" to="-1.0" calcmode="lin" valueType="num">
                                      <p:cBhvr>
                                        <p:cTn id="24" dur="400" decel="50000" autoRev="1" fill="hold">
                                          <p:stCondLst>
                                            <p:cond delay="1200"/>
                                          </p:stCondLst>
                                        </p:cTn>
                                        <p:tgtEl>
                                          <p:spTgt spid="63491">
                                            <p:txEl>
                                              <p:pRg st="1" end="1"/>
                                            </p:txEl>
                                          </p:spTgt>
                                        </p:tgtEl>
                                        <p:attrNameLst>
                                          <p:attrName>xshear</p:attrName>
                                        </p:attrNameLst>
                                      </p:cBhvr>
                                    </p:anim>
                                    <p:animScale>
                                      <p:cBhvr>
                                        <p:cTn id="25" dur="400" decel="100000" autoRev="1" fill="hold">
                                          <p:stCondLst>
                                            <p:cond delay="1200"/>
                                          </p:stCondLst>
                                        </p:cTn>
                                        <p:tgtEl>
                                          <p:spTgt spid="63491">
                                            <p:txEl>
                                              <p:pRg st="1" end="1"/>
                                            </p:txEl>
                                          </p:spTgt>
                                        </p:tgtEl>
                                      </p:cBhvr>
                                      <p:from x="100000" y="100000"/>
                                      <p:to x="80000" y="100000"/>
                                    </p:animScale>
                                    <p:anim by="(#ppt_h/3+#ppt_w*0.1)" calcmode="lin" valueType="num">
                                      <p:cBhvr additive="sum">
                                        <p:cTn id="26" dur="400" decel="100000" autoRev="1" fill="hold">
                                          <p:stCondLst>
                                            <p:cond delay="1200"/>
                                          </p:stCondLst>
                                        </p:cTn>
                                        <p:tgtEl>
                                          <p:spTgt spid="63491">
                                            <p:txEl>
                                              <p:pRg st="1" end="1"/>
                                            </p:txEl>
                                          </p:spTgt>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63491">
                                            <p:txEl>
                                              <p:pRg st="2" end="2"/>
                                            </p:txEl>
                                          </p:spTgt>
                                        </p:tgtEl>
                                        <p:attrNameLst>
                                          <p:attrName>style.visibility</p:attrName>
                                        </p:attrNameLst>
                                      </p:cBhvr>
                                      <p:to>
                                        <p:strVal val="visible"/>
                                      </p:to>
                                    </p:set>
                                    <p:anim from="(-#ppt_w/2)" to="(#ppt_x)" calcmode="lin" valueType="num">
                                      <p:cBhvr>
                                        <p:cTn id="31" dur="1200" fill="hold">
                                          <p:stCondLst>
                                            <p:cond delay="0"/>
                                          </p:stCondLst>
                                        </p:cTn>
                                        <p:tgtEl>
                                          <p:spTgt spid="63491">
                                            <p:txEl>
                                              <p:pRg st="2" end="2"/>
                                            </p:txEl>
                                          </p:spTgt>
                                        </p:tgtEl>
                                        <p:attrNameLst>
                                          <p:attrName>ppt_x</p:attrName>
                                        </p:attrNameLst>
                                      </p:cBhvr>
                                    </p:anim>
                                    <p:anim from="0" to="-1.0" calcmode="lin" valueType="num">
                                      <p:cBhvr>
                                        <p:cTn id="32" dur="400" decel="50000" autoRev="1" fill="hold">
                                          <p:stCondLst>
                                            <p:cond delay="1200"/>
                                          </p:stCondLst>
                                        </p:cTn>
                                        <p:tgtEl>
                                          <p:spTgt spid="63491">
                                            <p:txEl>
                                              <p:pRg st="2" end="2"/>
                                            </p:txEl>
                                          </p:spTgt>
                                        </p:tgtEl>
                                        <p:attrNameLst>
                                          <p:attrName>xshear</p:attrName>
                                        </p:attrNameLst>
                                      </p:cBhvr>
                                    </p:anim>
                                    <p:animScale>
                                      <p:cBhvr>
                                        <p:cTn id="33" dur="400" decel="100000" autoRev="1" fill="hold">
                                          <p:stCondLst>
                                            <p:cond delay="1200"/>
                                          </p:stCondLst>
                                        </p:cTn>
                                        <p:tgtEl>
                                          <p:spTgt spid="63491">
                                            <p:txEl>
                                              <p:pRg st="2" end="2"/>
                                            </p:txEl>
                                          </p:spTgt>
                                        </p:tgtEl>
                                      </p:cBhvr>
                                      <p:from x="100000" y="100000"/>
                                      <p:to x="80000" y="100000"/>
                                    </p:animScale>
                                    <p:anim by="(#ppt_h/3+#ppt_w*0.1)" calcmode="lin" valueType="num">
                                      <p:cBhvr additive="sum">
                                        <p:cTn id="34" dur="400" decel="100000" autoRev="1" fill="hold">
                                          <p:stCondLst>
                                            <p:cond delay="1200"/>
                                          </p:stCondLst>
                                        </p:cTn>
                                        <p:tgtEl>
                                          <p:spTgt spid="63491">
                                            <p:txEl>
                                              <p:pRg st="2" end="2"/>
                                            </p:txEl>
                                          </p:spTgt>
                                        </p:tgtEl>
                                        <p:attrNameLst>
                                          <p:attrName>ppt_x</p:attrName>
                                        </p:attrNameLst>
                                      </p:cBhvr>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63491">
                                            <p:txEl>
                                              <p:pRg st="3" end="3"/>
                                            </p:txEl>
                                          </p:spTgt>
                                        </p:tgtEl>
                                        <p:attrNameLst>
                                          <p:attrName>style.visibility</p:attrName>
                                        </p:attrNameLst>
                                      </p:cBhvr>
                                      <p:to>
                                        <p:strVal val="visible"/>
                                      </p:to>
                                    </p:set>
                                    <p:anim from="(-#ppt_w/2)" to="(#ppt_x)" calcmode="lin" valueType="num">
                                      <p:cBhvr>
                                        <p:cTn id="39" dur="1200" fill="hold">
                                          <p:stCondLst>
                                            <p:cond delay="0"/>
                                          </p:stCondLst>
                                        </p:cTn>
                                        <p:tgtEl>
                                          <p:spTgt spid="63491">
                                            <p:txEl>
                                              <p:pRg st="3" end="3"/>
                                            </p:txEl>
                                          </p:spTgt>
                                        </p:tgtEl>
                                        <p:attrNameLst>
                                          <p:attrName>ppt_x</p:attrName>
                                        </p:attrNameLst>
                                      </p:cBhvr>
                                    </p:anim>
                                    <p:anim from="0" to="-1.0" calcmode="lin" valueType="num">
                                      <p:cBhvr>
                                        <p:cTn id="40" dur="400" decel="50000" autoRev="1" fill="hold">
                                          <p:stCondLst>
                                            <p:cond delay="1200"/>
                                          </p:stCondLst>
                                        </p:cTn>
                                        <p:tgtEl>
                                          <p:spTgt spid="63491">
                                            <p:txEl>
                                              <p:pRg st="3" end="3"/>
                                            </p:txEl>
                                          </p:spTgt>
                                        </p:tgtEl>
                                        <p:attrNameLst>
                                          <p:attrName>xshear</p:attrName>
                                        </p:attrNameLst>
                                      </p:cBhvr>
                                    </p:anim>
                                    <p:animScale>
                                      <p:cBhvr>
                                        <p:cTn id="41" dur="400" decel="100000" autoRev="1" fill="hold">
                                          <p:stCondLst>
                                            <p:cond delay="1200"/>
                                          </p:stCondLst>
                                        </p:cTn>
                                        <p:tgtEl>
                                          <p:spTgt spid="63491">
                                            <p:txEl>
                                              <p:pRg st="3" end="3"/>
                                            </p:txEl>
                                          </p:spTgt>
                                        </p:tgtEl>
                                      </p:cBhvr>
                                      <p:from x="100000" y="100000"/>
                                      <p:to x="80000" y="100000"/>
                                    </p:animScale>
                                    <p:anim by="(#ppt_h/3+#ppt_w*0.1)" calcmode="lin" valueType="num">
                                      <p:cBhvr additive="sum">
                                        <p:cTn id="42" dur="400" decel="100000" autoRev="1" fill="hold">
                                          <p:stCondLst>
                                            <p:cond delay="1200"/>
                                          </p:stCondLst>
                                        </p:cTn>
                                        <p:tgtEl>
                                          <p:spTgt spid="63491">
                                            <p:txEl>
                                              <p:pRg st="3" end="3"/>
                                            </p:txEl>
                                          </p:spTgt>
                                        </p:tgtEl>
                                        <p:attrNameLst>
                                          <p:attrName>ppt_x</p:attrName>
                                        </p:attrNameLst>
                                      </p:cBhvr>
                                    </p:anim>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63491">
                                            <p:txEl>
                                              <p:pRg st="4" end="4"/>
                                            </p:txEl>
                                          </p:spTgt>
                                        </p:tgtEl>
                                        <p:attrNameLst>
                                          <p:attrName>style.visibility</p:attrName>
                                        </p:attrNameLst>
                                      </p:cBhvr>
                                      <p:to>
                                        <p:strVal val="visible"/>
                                      </p:to>
                                    </p:set>
                                    <p:anim from="(-#ppt_w/2)" to="(#ppt_x)" calcmode="lin" valueType="num">
                                      <p:cBhvr>
                                        <p:cTn id="47" dur="1200" fill="hold">
                                          <p:stCondLst>
                                            <p:cond delay="0"/>
                                          </p:stCondLst>
                                        </p:cTn>
                                        <p:tgtEl>
                                          <p:spTgt spid="63491">
                                            <p:txEl>
                                              <p:pRg st="4" end="4"/>
                                            </p:txEl>
                                          </p:spTgt>
                                        </p:tgtEl>
                                        <p:attrNameLst>
                                          <p:attrName>ppt_x</p:attrName>
                                        </p:attrNameLst>
                                      </p:cBhvr>
                                    </p:anim>
                                    <p:anim from="0" to="-1.0" calcmode="lin" valueType="num">
                                      <p:cBhvr>
                                        <p:cTn id="48" dur="400" decel="50000" autoRev="1" fill="hold">
                                          <p:stCondLst>
                                            <p:cond delay="1200"/>
                                          </p:stCondLst>
                                        </p:cTn>
                                        <p:tgtEl>
                                          <p:spTgt spid="63491">
                                            <p:txEl>
                                              <p:pRg st="4" end="4"/>
                                            </p:txEl>
                                          </p:spTgt>
                                        </p:tgtEl>
                                        <p:attrNameLst>
                                          <p:attrName>xshear</p:attrName>
                                        </p:attrNameLst>
                                      </p:cBhvr>
                                    </p:anim>
                                    <p:animScale>
                                      <p:cBhvr>
                                        <p:cTn id="49" dur="400" decel="100000" autoRev="1" fill="hold">
                                          <p:stCondLst>
                                            <p:cond delay="1200"/>
                                          </p:stCondLst>
                                        </p:cTn>
                                        <p:tgtEl>
                                          <p:spTgt spid="63491">
                                            <p:txEl>
                                              <p:pRg st="4" end="4"/>
                                            </p:txEl>
                                          </p:spTgt>
                                        </p:tgtEl>
                                      </p:cBhvr>
                                      <p:from x="100000" y="100000"/>
                                      <p:to x="80000" y="100000"/>
                                    </p:animScale>
                                    <p:anim by="(#ppt_h/3+#ppt_w*0.1)" calcmode="lin" valueType="num">
                                      <p:cBhvr additive="sum">
                                        <p:cTn id="50" dur="400" decel="100000" autoRev="1" fill="hold">
                                          <p:stCondLst>
                                            <p:cond delay="1200"/>
                                          </p:stCondLst>
                                        </p:cTn>
                                        <p:tgtEl>
                                          <p:spTgt spid="63491">
                                            <p:txEl>
                                              <p:pRg st="4" end="4"/>
                                            </p:txEl>
                                          </p:spTgt>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195513" y="1565275"/>
            <a:ext cx="6223000" cy="4308475"/>
          </a:xfrm>
          <a:prstGeom prst="rect">
            <a:avLst/>
          </a:prstGeom>
          <a:noFill/>
          <a:ln w="9525">
            <a:noFill/>
            <a:miter lim="800000"/>
            <a:headEnd/>
            <a:tailEnd/>
          </a:ln>
        </p:spPr>
        <p:txBody>
          <a:bodyPr>
            <a:spAutoFit/>
          </a:bodyPr>
          <a:lstStyle/>
          <a:p>
            <a:pPr marL="114300" lvl="1">
              <a:spcBef>
                <a:spcPts val="600"/>
              </a:spcBef>
              <a:spcAft>
                <a:spcPts val="600"/>
              </a:spcAft>
            </a:pPr>
            <a:r>
              <a:rPr lang="af-ZA" sz="2200">
                <a:solidFill>
                  <a:srgbClr val="000000"/>
                </a:solidFill>
                <a:latin typeface="Arial" pitchFamily="34" charset="0"/>
              </a:rPr>
              <a:t>Proses pengesahan dokumen SOP, merupakan tindakan pengambilan keputusan oleh pimpinan K/L/Pemda. </a:t>
            </a:r>
          </a:p>
          <a:p>
            <a:pPr marL="114300" lvl="1">
              <a:spcBef>
                <a:spcPts val="600"/>
              </a:spcBef>
              <a:spcAft>
                <a:spcPts val="600"/>
              </a:spcAft>
            </a:pPr>
            <a:r>
              <a:rPr lang="af-ZA" sz="2200">
                <a:solidFill>
                  <a:srgbClr val="000000"/>
                </a:solidFill>
                <a:latin typeface="Arial" pitchFamily="34" charset="0"/>
              </a:rPr>
              <a:t>Efektivitas kerja tim sangat tergantung dari tingkat keterlibatan pimpinan. Keterlibatan pimpinan dalam memberikan arahan kepada tim sejak permulaan tim dibentuk, akan sangat memudahkan proses pengesahan. Jika keterlibatan pimpinan sangat terbatas, maka tim harus secara aktif membenkan informasi kemajuan sampai akhirnya informasi mengenai hasil final yang telah diperoleh tim.</a:t>
            </a:r>
            <a:endParaRPr lang="en-US" sz="2200">
              <a:solidFill>
                <a:srgbClr val="000000"/>
              </a:solidFill>
              <a:latin typeface="Arial" pitchFamily="34" charset="0"/>
            </a:endParaRPr>
          </a:p>
        </p:txBody>
      </p:sp>
      <p:sp>
        <p:nvSpPr>
          <p:cNvPr id="47107" name="Text Box 5"/>
          <p:cNvSpPr txBox="1">
            <a:spLocks noChangeArrowheads="1"/>
          </p:cNvSpPr>
          <p:nvPr/>
        </p:nvSpPr>
        <p:spPr bwMode="auto">
          <a:xfrm>
            <a:off x="1939925" y="990600"/>
            <a:ext cx="3352800" cy="427038"/>
          </a:xfrm>
          <a:prstGeom prst="rect">
            <a:avLst/>
          </a:prstGeom>
          <a:noFill/>
          <a:ln w="9525">
            <a:noFill/>
            <a:miter lim="800000"/>
            <a:headEnd/>
            <a:tailEnd/>
          </a:ln>
        </p:spPr>
        <p:txBody>
          <a:bodyPr>
            <a:spAutoFit/>
          </a:bodyPr>
          <a:lstStyle/>
          <a:p>
            <a:pPr>
              <a:spcBef>
                <a:spcPct val="50000"/>
              </a:spcBef>
            </a:pPr>
            <a:r>
              <a:rPr lang="af-ZA" sz="2200" b="1">
                <a:solidFill>
                  <a:srgbClr val="000000"/>
                </a:solidFill>
                <a:latin typeface="Arial" pitchFamily="34" charset="0"/>
              </a:rPr>
              <a:t>5. PENGESAHAN SOP</a:t>
            </a:r>
            <a:endParaRPr lang="en-US" sz="2200" b="1">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263775" y="2106613"/>
            <a:ext cx="6629400" cy="3970337"/>
          </a:xfrm>
          <a:prstGeom prst="rect">
            <a:avLst/>
          </a:prstGeom>
          <a:noFill/>
          <a:ln w="9525">
            <a:noFill/>
            <a:miter lim="800000"/>
            <a:headEnd/>
            <a:tailEnd/>
          </a:ln>
        </p:spPr>
        <p:txBody>
          <a:bodyPr>
            <a:spAutoFit/>
          </a:bodyPr>
          <a:lstStyle/>
          <a:p>
            <a:pPr>
              <a:spcBef>
                <a:spcPts val="600"/>
              </a:spcBef>
              <a:spcAft>
                <a:spcPts val="600"/>
              </a:spcAft>
            </a:pPr>
            <a:r>
              <a:rPr lang="af-ZA" sz="2200">
                <a:solidFill>
                  <a:srgbClr val="000000"/>
                </a:solidFill>
                <a:latin typeface="Arial" pitchFamily="34" charset="0"/>
              </a:rPr>
              <a:t>Penerapan SOP dalam praktek penyelenggaraan tugas dan fungsi organisasi merupakan langkah selanjutnya pada siklus SOP setelah pengembangan SOP yang menghasilkan rumusan SOP yang secara formal ditetapkan oleh pihak pimpinan organisasi.</a:t>
            </a:r>
          </a:p>
          <a:p>
            <a:pPr>
              <a:spcBef>
                <a:spcPts val="600"/>
              </a:spcBef>
              <a:spcAft>
                <a:spcPts val="600"/>
              </a:spcAft>
            </a:pPr>
            <a:r>
              <a:rPr lang="af-ZA" sz="2200">
                <a:solidFill>
                  <a:srgbClr val="000000"/>
                </a:solidFill>
                <a:latin typeface="Arial" pitchFamily="34" charset="0"/>
              </a:rPr>
              <a:t>Penerapan SOP meliputi tahapan-tahapan sistematis dimulai dari langkah memperkenalkan SOP sampai pada pengintegrasiaan SOP dalam pelaksanaan prosedur-prosedur keseharian organisasi.</a:t>
            </a:r>
            <a:endParaRPr lang="en-US" sz="2200">
              <a:solidFill>
                <a:srgbClr val="000000"/>
              </a:solidFill>
              <a:latin typeface="Arial" pitchFamily="34" charset="0"/>
            </a:endParaRPr>
          </a:p>
        </p:txBody>
      </p:sp>
      <p:sp>
        <p:nvSpPr>
          <p:cNvPr id="48131" name="Text Box 5"/>
          <p:cNvSpPr txBox="1">
            <a:spLocks noChangeArrowheads="1"/>
          </p:cNvSpPr>
          <p:nvPr/>
        </p:nvSpPr>
        <p:spPr bwMode="auto">
          <a:xfrm>
            <a:off x="1395413" y="1447800"/>
            <a:ext cx="6705600" cy="457200"/>
          </a:xfrm>
          <a:prstGeom prst="rect">
            <a:avLst/>
          </a:prstGeom>
          <a:noFill/>
          <a:ln w="9525">
            <a:noFill/>
            <a:miter lim="800000"/>
            <a:headEnd/>
            <a:tailEnd/>
          </a:ln>
        </p:spPr>
        <p:txBody>
          <a:bodyPr>
            <a:spAutoFit/>
          </a:bodyPr>
          <a:lstStyle/>
          <a:p>
            <a:pPr lvl="1"/>
            <a:r>
              <a:rPr lang="af-ZA" b="1">
                <a:solidFill>
                  <a:srgbClr val="262699"/>
                </a:solidFill>
                <a:latin typeface="Arial" pitchFamily="34" charset="0"/>
              </a:rPr>
              <a:t>D. INTEGRASI (PENERAPAN) SOP</a:t>
            </a:r>
            <a:endParaRPr lang="en-US" b="1">
              <a:solidFill>
                <a:srgbClr val="262699"/>
              </a:solidFill>
              <a:latin typeface="Arial" pitchFamily="3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381250" y="1371600"/>
            <a:ext cx="6151563" cy="4494213"/>
          </a:xfrm>
          <a:prstGeom prst="rect">
            <a:avLst/>
          </a:prstGeom>
          <a:noFill/>
          <a:ln w="9525">
            <a:noFill/>
            <a:miter lim="800000"/>
            <a:headEnd/>
            <a:tailEnd/>
          </a:ln>
        </p:spPr>
        <p:txBody>
          <a:bodyPr>
            <a:spAutoFit/>
          </a:bodyPr>
          <a:lstStyle/>
          <a:p>
            <a:r>
              <a:rPr lang="af-ZA" b="1">
                <a:solidFill>
                  <a:srgbClr val="000000"/>
                </a:solidFill>
                <a:latin typeface="Arial" pitchFamily="34" charset="0"/>
              </a:rPr>
              <a:t>1.  Monitoring</a:t>
            </a:r>
          </a:p>
          <a:p>
            <a:endParaRPr lang="af-ZA" sz="2200">
              <a:solidFill>
                <a:srgbClr val="000000"/>
              </a:solidFill>
              <a:latin typeface="Arial" pitchFamily="34" charset="0"/>
            </a:endParaRPr>
          </a:p>
          <a:p>
            <a:r>
              <a:rPr lang="af-ZA" sz="2200">
                <a:solidFill>
                  <a:srgbClr val="000000"/>
                </a:solidFill>
                <a:latin typeface="Arial" pitchFamily="34" charset="0"/>
              </a:rPr>
              <a:t>Sebagai bagian dari proses dalam penerapan SOP, organisasi harus mempersiapkan sebuah mekanisme monitoring kinerja dan memastikan bahwa SOP telah dilaksanakan dengan baik.</a:t>
            </a:r>
          </a:p>
          <a:p>
            <a:endParaRPr lang="af-ZA" sz="2200">
              <a:solidFill>
                <a:srgbClr val="000000"/>
              </a:solidFill>
              <a:latin typeface="Arial" pitchFamily="34" charset="0"/>
            </a:endParaRPr>
          </a:p>
          <a:p>
            <a:r>
              <a:rPr lang="af-ZA" sz="2200">
                <a:solidFill>
                  <a:srgbClr val="000000"/>
                </a:solidFill>
                <a:latin typeface="Arial" pitchFamily="34" charset="0"/>
              </a:rPr>
              <a:t>Salah satu kunci keberhasilan penerapan SOP adalah memonitor setiap pelaksana menguasai SOP yang telah ditetapkan. Tujuannya adalah agar setiap pelaksana dapat bertanggungjawab atas kinerja pelaksanaan tugasnya yang dilaksanakan dengan SOP yang berlaku.</a:t>
            </a:r>
            <a:endParaRPr lang="en-US" sz="2200">
              <a:solidFill>
                <a:srgbClr val="000000"/>
              </a:solidFill>
              <a:latin typeface="Arial" pitchFamily="34" charset="0"/>
            </a:endParaRPr>
          </a:p>
        </p:txBody>
      </p:sp>
      <p:sp>
        <p:nvSpPr>
          <p:cNvPr id="49155" name="Text Box 5"/>
          <p:cNvSpPr txBox="1">
            <a:spLocks noChangeArrowheads="1"/>
          </p:cNvSpPr>
          <p:nvPr/>
        </p:nvSpPr>
        <p:spPr bwMode="auto">
          <a:xfrm>
            <a:off x="1919288" y="685800"/>
            <a:ext cx="6324600" cy="457200"/>
          </a:xfrm>
          <a:prstGeom prst="rect">
            <a:avLst/>
          </a:prstGeom>
          <a:noFill/>
          <a:ln w="9525">
            <a:noFill/>
            <a:miter lim="800000"/>
            <a:headEnd/>
            <a:tailEnd/>
          </a:ln>
        </p:spPr>
        <p:txBody>
          <a:bodyPr>
            <a:spAutoFit/>
          </a:bodyPr>
          <a:lstStyle/>
          <a:p>
            <a:pPr>
              <a:spcBef>
                <a:spcPct val="50000"/>
              </a:spcBef>
            </a:pPr>
            <a:r>
              <a:rPr lang="en-US" b="1">
                <a:solidFill>
                  <a:srgbClr val="262699"/>
                </a:solidFill>
                <a:latin typeface="Arial" pitchFamily="34" charset="0"/>
              </a:rPr>
              <a:t>E. MONITORING DAN EVALUASI</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835150" y="476250"/>
            <a:ext cx="6837363" cy="6218238"/>
          </a:xfrm>
          <a:prstGeom prst="rect">
            <a:avLst/>
          </a:prstGeom>
          <a:noFill/>
          <a:ln w="9525">
            <a:noFill/>
            <a:miter lim="800000"/>
            <a:headEnd/>
            <a:tailEnd/>
          </a:ln>
        </p:spPr>
        <p:txBody>
          <a:bodyPr>
            <a:spAutoFit/>
          </a:bodyPr>
          <a:lstStyle/>
          <a:p>
            <a:r>
              <a:rPr lang="af-ZA" b="1">
                <a:solidFill>
                  <a:srgbClr val="000000"/>
                </a:solidFill>
                <a:latin typeface="Arial" pitchFamily="34" charset="0"/>
              </a:rPr>
              <a:t>2. Evaluasi</a:t>
            </a:r>
          </a:p>
          <a:p>
            <a:endParaRPr lang="af-ZA" sz="2200">
              <a:solidFill>
                <a:srgbClr val="000000"/>
              </a:solidFill>
              <a:latin typeface="Arial" pitchFamily="34" charset="0"/>
            </a:endParaRPr>
          </a:p>
          <a:p>
            <a:r>
              <a:rPr lang="af-ZA" sz="2200">
                <a:solidFill>
                  <a:srgbClr val="000000"/>
                </a:solidFill>
                <a:latin typeface="Arial" pitchFamily="34" charset="0"/>
              </a:rPr>
              <a:t>SOP secara substansial akan membantu organisasi menjadi lebih produktif. Dengan adanya SOP ini, maka organisasi telah melakukan sebuah komitmen jangka panjang dalam rangka membangun sebuah organisasi menjadi lebih efektif dan kohesif. Tidak selamanya sebuah SOP berlaku secara permanen, karena perubahan lingkungan organisasi selalu membawa pengaruh pada SOP yang telah ada. Oleh karena itulah SOP perlu secara terus menerus dievaluasi agar prosedur-prosedur dalam organisasi selalu merujuk pada akuntabilitas dan kinerja yang baik.</a:t>
            </a:r>
          </a:p>
          <a:p>
            <a:r>
              <a:rPr lang="af-ZA" sz="2200">
                <a:solidFill>
                  <a:srgbClr val="000000"/>
                </a:solidFill>
                <a:latin typeface="Arial" pitchFamily="34" charset="0"/>
              </a:rPr>
              <a:t>Evaluasi, sebagai langkah tindak lanjut dari tahapan monitoring, dapat meliputi substansi SOP itu sendiri atau berkaitan dengan proses penerapannya. </a:t>
            </a: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302" y="71414"/>
            <a:ext cx="4011098" cy="830997"/>
          </a:xfrm>
          <a:prstGeom prst="rect">
            <a:avLst/>
          </a:prstGeom>
          <a:noFill/>
        </p:spPr>
        <p:txBody>
          <a:bodyPr wrap="none" lIns="91440" tIns="45720" rIns="91440" bIns="45720">
            <a:spAutoFit/>
          </a:bodyPr>
          <a:lstStyle/>
          <a:p>
            <a:pPr algn="ctr"/>
            <a:r>
              <a:rPr lang="id-ID"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Terima Kasih</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p:txBody>
      </p:sp>
      <p:sp>
        <p:nvSpPr>
          <p:cNvPr id="24" name="TextBox 23"/>
          <p:cNvSpPr txBox="1"/>
          <p:nvPr/>
        </p:nvSpPr>
        <p:spPr>
          <a:xfrm>
            <a:off x="857224" y="5029200"/>
            <a:ext cx="7620000" cy="1384995"/>
          </a:xfrm>
          <a:prstGeom prst="rect">
            <a:avLst/>
          </a:prstGeom>
          <a:noFill/>
        </p:spPr>
        <p:txBody>
          <a:bodyPr wrap="square" rtlCol="0">
            <a:spAutoFit/>
          </a:bodyPr>
          <a:lstStyle/>
          <a:p>
            <a:pPr algn="ctr"/>
            <a:r>
              <a:rPr lang="id-ID" sz="2800" b="1" dirty="0" smtClean="0"/>
              <a:t>Disampaikan Oleh : M Budi Djatmiko</a:t>
            </a:r>
          </a:p>
          <a:p>
            <a:pPr algn="ctr"/>
            <a:r>
              <a:rPr lang="id-ID" sz="2800" b="1" dirty="0" smtClean="0">
                <a:hlinkClick r:id="rId2"/>
              </a:rPr>
              <a:t>Email : layanandjatmiko@yahoo.com</a:t>
            </a:r>
            <a:endParaRPr lang="id-ID" sz="2800" b="1" dirty="0" smtClean="0"/>
          </a:p>
          <a:p>
            <a:pPr algn="ctr"/>
            <a:r>
              <a:rPr lang="id-ID" sz="2800" b="1" dirty="0" smtClean="0">
                <a:solidFill>
                  <a:schemeClr val="tx1">
                    <a:lumMod val="95000"/>
                    <a:lumOff val="5000"/>
                  </a:schemeClr>
                </a:solidFill>
              </a:rPr>
              <a:t>HP: 081-6420-6520</a:t>
            </a:r>
            <a:endParaRPr lang="id-ID" sz="2800" b="1" dirty="0">
              <a:solidFill>
                <a:schemeClr val="tx1">
                  <a:lumMod val="95000"/>
                  <a:lumOff val="5000"/>
                </a:schemeClr>
              </a:solidFill>
            </a:endParaRPr>
          </a:p>
        </p:txBody>
      </p:sp>
      <p:pic>
        <p:nvPicPr>
          <p:cNvPr id="5" name="Picture 4"/>
          <p:cNvPicPr>
            <a:picLocks noChangeAspect="1" noChangeArrowheads="1"/>
          </p:cNvPicPr>
          <p:nvPr/>
        </p:nvPicPr>
        <p:blipFill>
          <a:blip r:embed="rId3"/>
          <a:srcRect/>
          <a:stretch>
            <a:fillRect/>
          </a:stretch>
        </p:blipFill>
        <p:spPr bwMode="auto">
          <a:xfrm>
            <a:off x="3286148" y="1066800"/>
            <a:ext cx="2571736" cy="38585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9107566-4F9E-4851-BEF9-591C44A74120}" type="slidenum">
              <a:rPr lang="en-US" smtClean="0"/>
              <a:pPr>
                <a:defRPr/>
              </a:pPr>
              <a:t>114</a:t>
            </a:fld>
            <a:endParaRPr lang="en-US"/>
          </a:p>
        </p:txBody>
      </p:sp>
      <p:sp>
        <p:nvSpPr>
          <p:cNvPr id="8" name="Footer Placeholder 7"/>
          <p:cNvSpPr>
            <a:spLocks noGrp="1"/>
          </p:cNvSpPr>
          <p:nvPr>
            <p:ph type="ftr" sz="quarter" idx="11"/>
          </p:nvPr>
        </p:nvSpPr>
        <p:spPr/>
        <p:txBody>
          <a:bodyPr/>
          <a:lstStyle/>
          <a:p>
            <a:pPr>
              <a:defRPr/>
            </a:pPr>
            <a:r>
              <a:rPr lang="en-US" smtClean="0"/>
              <a:t>M Budi Djatmiko</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302" y="2743200"/>
            <a:ext cx="4011098" cy="830997"/>
          </a:xfrm>
          <a:prstGeom prst="rect">
            <a:avLst/>
          </a:prstGeom>
          <a:noFill/>
        </p:spPr>
        <p:txBody>
          <a:bodyPr wrap="none" lIns="91440" tIns="45720" rIns="91440" bIns="45720">
            <a:spAutoFit/>
          </a:bodyPr>
          <a:lstStyle/>
          <a:p>
            <a:pPr algn="ctr"/>
            <a:r>
              <a:rPr lang="id-ID"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Terima Kasih</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p:txBody>
      </p:sp>
      <p:grpSp>
        <p:nvGrpSpPr>
          <p:cNvPr id="3" name="Group 6"/>
          <p:cNvGrpSpPr>
            <a:grpSpLocks/>
          </p:cNvGrpSpPr>
          <p:nvPr/>
        </p:nvGrpSpPr>
        <p:grpSpPr bwMode="auto">
          <a:xfrm>
            <a:off x="304800" y="1933575"/>
            <a:ext cx="2219325" cy="2181225"/>
            <a:chOff x="2421" y="2016"/>
            <a:chExt cx="1398" cy="1374"/>
          </a:xfrm>
        </p:grpSpPr>
        <p:sp>
          <p:nvSpPr>
            <p:cNvPr id="4" name="Text Box 7"/>
            <p:cNvSpPr txBox="1">
              <a:spLocks noChangeArrowheads="1"/>
            </p:cNvSpPr>
            <p:nvPr/>
          </p:nvSpPr>
          <p:spPr bwMode="auto">
            <a:xfrm>
              <a:off x="2489" y="2986"/>
              <a:ext cx="1246" cy="404"/>
            </a:xfrm>
            <a:prstGeom prst="rect">
              <a:avLst/>
            </a:prstGeom>
            <a:noFill/>
            <a:ln w="9525">
              <a:noFill/>
              <a:miter lim="800000"/>
              <a:headEnd/>
              <a:tailEnd/>
            </a:ln>
          </p:spPr>
          <p:txBody>
            <a:bodyPr>
              <a:spAutoFit/>
            </a:bodyPr>
            <a:lstStyle/>
            <a:p>
              <a:pPr algn="ctr">
                <a:spcBef>
                  <a:spcPct val="50000"/>
                </a:spcBef>
              </a:pPr>
              <a:r>
                <a:rPr lang="en-US" sz="3600">
                  <a:latin typeface="Bauhaus 93" pitchFamily="82" charset="0"/>
                </a:rPr>
                <a:t>BAN-PT</a:t>
              </a:r>
            </a:p>
          </p:txBody>
        </p:sp>
        <p:grpSp>
          <p:nvGrpSpPr>
            <p:cNvPr id="5" name="Group 8"/>
            <p:cNvGrpSpPr>
              <a:grpSpLocks/>
            </p:cNvGrpSpPr>
            <p:nvPr/>
          </p:nvGrpSpPr>
          <p:grpSpPr bwMode="auto">
            <a:xfrm>
              <a:off x="2421" y="2016"/>
              <a:ext cx="1398" cy="959"/>
              <a:chOff x="1961" y="1526"/>
              <a:chExt cx="1838" cy="1176"/>
            </a:xfrm>
          </p:grpSpPr>
          <p:grpSp>
            <p:nvGrpSpPr>
              <p:cNvPr id="6" name="Group 9"/>
              <p:cNvGrpSpPr>
                <a:grpSpLocks/>
              </p:cNvGrpSpPr>
              <p:nvPr/>
            </p:nvGrpSpPr>
            <p:grpSpPr bwMode="auto">
              <a:xfrm>
                <a:off x="1961" y="1679"/>
                <a:ext cx="1838" cy="1023"/>
                <a:chOff x="1961" y="1679"/>
                <a:chExt cx="1838" cy="1023"/>
              </a:xfrm>
            </p:grpSpPr>
            <p:sp>
              <p:nvSpPr>
                <p:cNvPr id="8" name="Freeform 10"/>
                <p:cNvSpPr>
                  <a:spLocks/>
                </p:cNvSpPr>
                <p:nvPr/>
              </p:nvSpPr>
              <p:spPr bwMode="auto">
                <a:xfrm>
                  <a:off x="1961" y="1679"/>
                  <a:ext cx="1838" cy="980"/>
                </a:xfrm>
                <a:custGeom>
                  <a:avLst/>
                  <a:gdLst>
                    <a:gd name="T0" fmla="*/ 751 w 2136"/>
                    <a:gd name="T1" fmla="*/ 165 h 2385"/>
                    <a:gd name="T2" fmla="*/ 852 w 2136"/>
                    <a:gd name="T3" fmla="*/ 163 h 2385"/>
                    <a:gd name="T4" fmla="*/ 946 w 2136"/>
                    <a:gd name="T5" fmla="*/ 159 h 2385"/>
                    <a:gd name="T6" fmla="*/ 1033 w 2136"/>
                    <a:gd name="T7" fmla="*/ 154 h 2385"/>
                    <a:gd name="T8" fmla="*/ 1113 w 2136"/>
                    <a:gd name="T9" fmla="*/ 147 h 2385"/>
                    <a:gd name="T10" fmla="*/ 1185 w 2136"/>
                    <a:gd name="T11" fmla="*/ 138 h 2385"/>
                    <a:gd name="T12" fmla="*/ 1244 w 2136"/>
                    <a:gd name="T13" fmla="*/ 129 h 2385"/>
                    <a:gd name="T14" fmla="*/ 1293 w 2136"/>
                    <a:gd name="T15" fmla="*/ 119 h 2385"/>
                    <a:gd name="T16" fmla="*/ 1330 w 2136"/>
                    <a:gd name="T17" fmla="*/ 107 h 2385"/>
                    <a:gd name="T18" fmla="*/ 1354 w 2136"/>
                    <a:gd name="T19" fmla="*/ 95 h 2385"/>
                    <a:gd name="T20" fmla="*/ 1361 w 2136"/>
                    <a:gd name="T21" fmla="*/ 83 h 2385"/>
                    <a:gd name="T22" fmla="*/ 1354 w 2136"/>
                    <a:gd name="T23" fmla="*/ 70 h 2385"/>
                    <a:gd name="T24" fmla="*/ 1330 w 2136"/>
                    <a:gd name="T25" fmla="*/ 58 h 2385"/>
                    <a:gd name="T26" fmla="*/ 1293 w 2136"/>
                    <a:gd name="T27" fmla="*/ 47 h 2385"/>
                    <a:gd name="T28" fmla="*/ 1244 w 2136"/>
                    <a:gd name="T29" fmla="*/ 37 h 2385"/>
                    <a:gd name="T30" fmla="*/ 1185 w 2136"/>
                    <a:gd name="T31" fmla="*/ 27 h 2385"/>
                    <a:gd name="T32" fmla="*/ 1113 w 2136"/>
                    <a:gd name="T33" fmla="*/ 19 h 2385"/>
                    <a:gd name="T34" fmla="*/ 1033 w 2136"/>
                    <a:gd name="T35" fmla="*/ 12 h 2385"/>
                    <a:gd name="T36" fmla="*/ 946 w 2136"/>
                    <a:gd name="T37" fmla="*/ 7 h 2385"/>
                    <a:gd name="T38" fmla="*/ 852 w 2136"/>
                    <a:gd name="T39" fmla="*/ 3 h 2385"/>
                    <a:gd name="T40" fmla="*/ 751 w 2136"/>
                    <a:gd name="T41" fmla="*/ 0 h 2385"/>
                    <a:gd name="T42" fmla="*/ 646 w 2136"/>
                    <a:gd name="T43" fmla="*/ 0 h 2385"/>
                    <a:gd name="T44" fmla="*/ 544 w 2136"/>
                    <a:gd name="T45" fmla="*/ 2 h 2385"/>
                    <a:gd name="T46" fmla="*/ 447 w 2136"/>
                    <a:gd name="T47" fmla="*/ 5 h 2385"/>
                    <a:gd name="T48" fmla="*/ 356 w 2136"/>
                    <a:gd name="T49" fmla="*/ 10 h 2385"/>
                    <a:gd name="T50" fmla="*/ 274 w 2136"/>
                    <a:gd name="T51" fmla="*/ 16 h 2385"/>
                    <a:gd name="T52" fmla="*/ 200 w 2136"/>
                    <a:gd name="T53" fmla="*/ 24 h 2385"/>
                    <a:gd name="T54" fmla="*/ 135 w 2136"/>
                    <a:gd name="T55" fmla="*/ 33 h 2385"/>
                    <a:gd name="T56" fmla="*/ 83 w 2136"/>
                    <a:gd name="T57" fmla="*/ 44 h 2385"/>
                    <a:gd name="T58" fmla="*/ 41 w 2136"/>
                    <a:gd name="T59" fmla="*/ 54 h 2385"/>
                    <a:gd name="T60" fmla="*/ 14 w 2136"/>
                    <a:gd name="T61" fmla="*/ 66 h 2385"/>
                    <a:gd name="T62" fmla="*/ 1 w 2136"/>
                    <a:gd name="T63" fmla="*/ 78 h 2385"/>
                    <a:gd name="T64" fmla="*/ 3 w 2136"/>
                    <a:gd name="T65" fmla="*/ 91 h 2385"/>
                    <a:gd name="T66" fmla="*/ 22 w 2136"/>
                    <a:gd name="T67" fmla="*/ 104 h 2385"/>
                    <a:gd name="T68" fmla="*/ 53 w 2136"/>
                    <a:gd name="T69" fmla="*/ 115 h 2385"/>
                    <a:gd name="T70" fmla="*/ 98 w 2136"/>
                    <a:gd name="T71" fmla="*/ 126 h 2385"/>
                    <a:gd name="T72" fmla="*/ 156 w 2136"/>
                    <a:gd name="T73" fmla="*/ 136 h 2385"/>
                    <a:gd name="T74" fmla="*/ 223 w 2136"/>
                    <a:gd name="T75" fmla="*/ 144 h 2385"/>
                    <a:gd name="T76" fmla="*/ 299 w 2136"/>
                    <a:gd name="T77" fmla="*/ 151 h 2385"/>
                    <a:gd name="T78" fmla="*/ 385 w 2136"/>
                    <a:gd name="T79" fmla="*/ 157 h 2385"/>
                    <a:gd name="T80" fmla="*/ 478 w 2136"/>
                    <a:gd name="T81" fmla="*/ 162 h 2385"/>
                    <a:gd name="T82" fmla="*/ 577 w 2136"/>
                    <a:gd name="T83" fmla="*/ 164 h 2385"/>
                    <a:gd name="T84" fmla="*/ 682 w 2136"/>
                    <a:gd name="T85" fmla="*/ 166 h 2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6"/>
                    <a:gd name="T130" fmla="*/ 0 h 2385"/>
                    <a:gd name="T131" fmla="*/ 2136 w 2136"/>
                    <a:gd name="T132" fmla="*/ 2385 h 2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000066"/>
                </a:solidFill>
                <a:ln w="9525">
                  <a:solidFill>
                    <a:srgbClr val="000066"/>
                  </a:solidFill>
                  <a:round/>
                  <a:headEnd/>
                  <a:tailEnd/>
                </a:ln>
              </p:spPr>
              <p:txBody>
                <a:bodyPr/>
                <a:lstStyle/>
                <a:p>
                  <a:endParaRPr lang="id-ID"/>
                </a:p>
              </p:txBody>
            </p:sp>
            <p:sp>
              <p:nvSpPr>
                <p:cNvPr id="9" name="Freeform 11"/>
                <p:cNvSpPr>
                  <a:spLocks/>
                </p:cNvSpPr>
                <p:nvPr/>
              </p:nvSpPr>
              <p:spPr bwMode="auto">
                <a:xfrm>
                  <a:off x="2021" y="1737"/>
                  <a:ext cx="1730" cy="857"/>
                </a:xfrm>
                <a:custGeom>
                  <a:avLst/>
                  <a:gdLst>
                    <a:gd name="T0" fmla="*/ 626 w 2136"/>
                    <a:gd name="T1" fmla="*/ 110 h 2385"/>
                    <a:gd name="T2" fmla="*/ 709 w 2136"/>
                    <a:gd name="T3" fmla="*/ 109 h 2385"/>
                    <a:gd name="T4" fmla="*/ 789 w 2136"/>
                    <a:gd name="T5" fmla="*/ 106 h 2385"/>
                    <a:gd name="T6" fmla="*/ 862 w 2136"/>
                    <a:gd name="T7" fmla="*/ 103 h 2385"/>
                    <a:gd name="T8" fmla="*/ 928 w 2136"/>
                    <a:gd name="T9" fmla="*/ 98 h 2385"/>
                    <a:gd name="T10" fmla="*/ 988 w 2136"/>
                    <a:gd name="T11" fmla="*/ 93 h 2385"/>
                    <a:gd name="T12" fmla="*/ 1038 w 2136"/>
                    <a:gd name="T13" fmla="*/ 86 h 2385"/>
                    <a:gd name="T14" fmla="*/ 1079 w 2136"/>
                    <a:gd name="T15" fmla="*/ 79 h 2385"/>
                    <a:gd name="T16" fmla="*/ 1110 w 2136"/>
                    <a:gd name="T17" fmla="*/ 72 h 2385"/>
                    <a:gd name="T18" fmla="*/ 1128 w 2136"/>
                    <a:gd name="T19" fmla="*/ 64 h 2385"/>
                    <a:gd name="T20" fmla="*/ 1135 w 2136"/>
                    <a:gd name="T21" fmla="*/ 55 h 2385"/>
                    <a:gd name="T22" fmla="*/ 1128 w 2136"/>
                    <a:gd name="T23" fmla="*/ 47 h 2385"/>
                    <a:gd name="T24" fmla="*/ 1110 w 2136"/>
                    <a:gd name="T25" fmla="*/ 39 h 2385"/>
                    <a:gd name="T26" fmla="*/ 1079 w 2136"/>
                    <a:gd name="T27" fmla="*/ 31 h 2385"/>
                    <a:gd name="T28" fmla="*/ 1038 w 2136"/>
                    <a:gd name="T29" fmla="*/ 24 h 2385"/>
                    <a:gd name="T30" fmla="*/ 988 w 2136"/>
                    <a:gd name="T31" fmla="*/ 18 h 2385"/>
                    <a:gd name="T32" fmla="*/ 928 w 2136"/>
                    <a:gd name="T33" fmla="*/ 13 h 2385"/>
                    <a:gd name="T34" fmla="*/ 862 w 2136"/>
                    <a:gd name="T35" fmla="*/ 8 h 2385"/>
                    <a:gd name="T36" fmla="*/ 789 w 2136"/>
                    <a:gd name="T37" fmla="*/ 4 h 2385"/>
                    <a:gd name="T38" fmla="*/ 709 w 2136"/>
                    <a:gd name="T39" fmla="*/ 2 h 2385"/>
                    <a:gd name="T40" fmla="*/ 626 w 2136"/>
                    <a:gd name="T41" fmla="*/ 0 h 2385"/>
                    <a:gd name="T42" fmla="*/ 539 w 2136"/>
                    <a:gd name="T43" fmla="*/ 0 h 2385"/>
                    <a:gd name="T44" fmla="*/ 454 w 2136"/>
                    <a:gd name="T45" fmla="*/ 1 h 2385"/>
                    <a:gd name="T46" fmla="*/ 373 w 2136"/>
                    <a:gd name="T47" fmla="*/ 3 h 2385"/>
                    <a:gd name="T48" fmla="*/ 297 w 2136"/>
                    <a:gd name="T49" fmla="*/ 7 h 2385"/>
                    <a:gd name="T50" fmla="*/ 228 w 2136"/>
                    <a:gd name="T51" fmla="*/ 11 h 2385"/>
                    <a:gd name="T52" fmla="*/ 167 w 2136"/>
                    <a:gd name="T53" fmla="*/ 16 h 2385"/>
                    <a:gd name="T54" fmla="*/ 113 w 2136"/>
                    <a:gd name="T55" fmla="*/ 22 h 2385"/>
                    <a:gd name="T56" fmla="*/ 68 w 2136"/>
                    <a:gd name="T57" fmla="*/ 29 h 2385"/>
                    <a:gd name="T58" fmla="*/ 35 w 2136"/>
                    <a:gd name="T59" fmla="*/ 36 h 2385"/>
                    <a:gd name="T60" fmla="*/ 12 w 2136"/>
                    <a:gd name="T61" fmla="*/ 44 h 2385"/>
                    <a:gd name="T62" fmla="*/ 1 w 2136"/>
                    <a:gd name="T63" fmla="*/ 52 h 2385"/>
                    <a:gd name="T64" fmla="*/ 3 w 2136"/>
                    <a:gd name="T65" fmla="*/ 61 h 2385"/>
                    <a:gd name="T66" fmla="*/ 19 w 2136"/>
                    <a:gd name="T67" fmla="*/ 69 h 2385"/>
                    <a:gd name="T68" fmla="*/ 45 w 2136"/>
                    <a:gd name="T69" fmla="*/ 77 h 2385"/>
                    <a:gd name="T70" fmla="*/ 83 w 2136"/>
                    <a:gd name="T71" fmla="*/ 84 h 2385"/>
                    <a:gd name="T72" fmla="*/ 130 w 2136"/>
                    <a:gd name="T73" fmla="*/ 91 h 2385"/>
                    <a:gd name="T74" fmla="*/ 185 w 2136"/>
                    <a:gd name="T75" fmla="*/ 96 h 2385"/>
                    <a:gd name="T76" fmla="*/ 250 w 2136"/>
                    <a:gd name="T77" fmla="*/ 101 h 2385"/>
                    <a:gd name="T78" fmla="*/ 322 w 2136"/>
                    <a:gd name="T79" fmla="*/ 105 h 2385"/>
                    <a:gd name="T80" fmla="*/ 398 w 2136"/>
                    <a:gd name="T81" fmla="*/ 108 h 2385"/>
                    <a:gd name="T82" fmla="*/ 481 w 2136"/>
                    <a:gd name="T83" fmla="*/ 110 h 2385"/>
                    <a:gd name="T84" fmla="*/ 568 w 2136"/>
                    <a:gd name="T85" fmla="*/ 111 h 2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6"/>
                    <a:gd name="T130" fmla="*/ 0 h 2385"/>
                    <a:gd name="T131" fmla="*/ 2136 w 2136"/>
                    <a:gd name="T132" fmla="*/ 2385 h 2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3FD6FF"/>
                </a:solidFill>
                <a:ln w="9525">
                  <a:noFill/>
                  <a:round/>
                  <a:headEnd/>
                  <a:tailEnd/>
                </a:ln>
              </p:spPr>
              <p:txBody>
                <a:bodyPr/>
                <a:lstStyle/>
                <a:p>
                  <a:endParaRPr lang="id-ID"/>
                </a:p>
              </p:txBody>
            </p:sp>
            <p:sp>
              <p:nvSpPr>
                <p:cNvPr id="10" name="Freeform 12"/>
                <p:cNvSpPr>
                  <a:spLocks/>
                </p:cNvSpPr>
                <p:nvPr/>
              </p:nvSpPr>
              <p:spPr bwMode="auto">
                <a:xfrm>
                  <a:off x="2079" y="1963"/>
                  <a:ext cx="429" cy="173"/>
                </a:xfrm>
                <a:custGeom>
                  <a:avLst/>
                  <a:gdLst>
                    <a:gd name="T0" fmla="*/ 338 w 483"/>
                    <a:gd name="T1" fmla="*/ 3 h 478"/>
                    <a:gd name="T2" fmla="*/ 322 w 483"/>
                    <a:gd name="T3" fmla="*/ 3 h 478"/>
                    <a:gd name="T4" fmla="*/ 307 w 483"/>
                    <a:gd name="T5" fmla="*/ 3 h 478"/>
                    <a:gd name="T6" fmla="*/ 292 w 483"/>
                    <a:gd name="T7" fmla="*/ 2 h 478"/>
                    <a:gd name="T8" fmla="*/ 277 w 483"/>
                    <a:gd name="T9" fmla="*/ 2 h 478"/>
                    <a:gd name="T10" fmla="*/ 262 w 483"/>
                    <a:gd name="T11" fmla="*/ 2 h 478"/>
                    <a:gd name="T12" fmla="*/ 247 w 483"/>
                    <a:gd name="T13" fmla="*/ 2 h 478"/>
                    <a:gd name="T14" fmla="*/ 231 w 483"/>
                    <a:gd name="T15" fmla="*/ 2 h 478"/>
                    <a:gd name="T16" fmla="*/ 216 w 483"/>
                    <a:gd name="T17" fmla="*/ 1 h 478"/>
                    <a:gd name="T18" fmla="*/ 202 w 483"/>
                    <a:gd name="T19" fmla="*/ 1 h 478"/>
                    <a:gd name="T20" fmla="*/ 187 w 483"/>
                    <a:gd name="T21" fmla="*/ 1 h 478"/>
                    <a:gd name="T22" fmla="*/ 172 w 483"/>
                    <a:gd name="T23" fmla="*/ 1 h 478"/>
                    <a:gd name="T24" fmla="*/ 158 w 483"/>
                    <a:gd name="T25" fmla="*/ 1 h 478"/>
                    <a:gd name="T26" fmla="*/ 143 w 483"/>
                    <a:gd name="T27" fmla="*/ 1 h 478"/>
                    <a:gd name="T28" fmla="*/ 129 w 483"/>
                    <a:gd name="T29" fmla="*/ 0 h 478"/>
                    <a:gd name="T30" fmla="*/ 115 w 483"/>
                    <a:gd name="T31" fmla="*/ 0 h 478"/>
                    <a:gd name="T32" fmla="*/ 99 w 483"/>
                    <a:gd name="T33" fmla="*/ 0 h 478"/>
                    <a:gd name="T34" fmla="*/ 79 w 483"/>
                    <a:gd name="T35" fmla="*/ 3 h 478"/>
                    <a:gd name="T36" fmla="*/ 60 w 483"/>
                    <a:gd name="T37" fmla="*/ 5 h 478"/>
                    <a:gd name="T38" fmla="*/ 46 w 483"/>
                    <a:gd name="T39" fmla="*/ 8 h 478"/>
                    <a:gd name="T40" fmla="*/ 32 w 483"/>
                    <a:gd name="T41" fmla="*/ 11 h 478"/>
                    <a:gd name="T42" fmla="*/ 20 w 483"/>
                    <a:gd name="T43" fmla="*/ 14 h 478"/>
                    <a:gd name="T44" fmla="*/ 11 w 483"/>
                    <a:gd name="T45" fmla="*/ 17 h 478"/>
                    <a:gd name="T46" fmla="*/ 4 w 483"/>
                    <a:gd name="T47" fmla="*/ 20 h 478"/>
                    <a:gd name="T48" fmla="*/ 0 w 483"/>
                    <a:gd name="T49" fmla="*/ 23 h 478"/>
                    <a:gd name="T50" fmla="*/ 313 w 483"/>
                    <a:gd name="T51" fmla="*/ 23 h 478"/>
                    <a:gd name="T52" fmla="*/ 314 w 483"/>
                    <a:gd name="T53" fmla="*/ 20 h 478"/>
                    <a:gd name="T54" fmla="*/ 315 w 483"/>
                    <a:gd name="T55" fmla="*/ 17 h 478"/>
                    <a:gd name="T56" fmla="*/ 318 w 483"/>
                    <a:gd name="T57" fmla="*/ 15 h 478"/>
                    <a:gd name="T58" fmla="*/ 321 w 483"/>
                    <a:gd name="T59" fmla="*/ 12 h 478"/>
                    <a:gd name="T60" fmla="*/ 323 w 483"/>
                    <a:gd name="T61" fmla="*/ 10 h 478"/>
                    <a:gd name="T62" fmla="*/ 329 w 483"/>
                    <a:gd name="T63" fmla="*/ 8 h 478"/>
                    <a:gd name="T64" fmla="*/ 334 w 483"/>
                    <a:gd name="T65" fmla="*/ 5 h 478"/>
                    <a:gd name="T66" fmla="*/ 338 w 483"/>
                    <a:gd name="T67" fmla="*/ 3 h 4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3"/>
                    <a:gd name="T103" fmla="*/ 0 h 478"/>
                    <a:gd name="T104" fmla="*/ 483 w 483"/>
                    <a:gd name="T105" fmla="*/ 478 h 4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3" h="478">
                      <a:moveTo>
                        <a:pt x="483" y="56"/>
                      </a:moveTo>
                      <a:lnTo>
                        <a:pt x="461" y="54"/>
                      </a:lnTo>
                      <a:lnTo>
                        <a:pt x="439" y="51"/>
                      </a:lnTo>
                      <a:lnTo>
                        <a:pt x="417" y="47"/>
                      </a:lnTo>
                      <a:lnTo>
                        <a:pt x="395" y="45"/>
                      </a:lnTo>
                      <a:lnTo>
                        <a:pt x="374" y="41"/>
                      </a:lnTo>
                      <a:lnTo>
                        <a:pt x="352" y="39"/>
                      </a:lnTo>
                      <a:lnTo>
                        <a:pt x="330" y="35"/>
                      </a:lnTo>
                      <a:lnTo>
                        <a:pt x="309" y="31"/>
                      </a:lnTo>
                      <a:lnTo>
                        <a:pt x="288" y="28"/>
                      </a:lnTo>
                      <a:lnTo>
                        <a:pt x="266" y="24"/>
                      </a:lnTo>
                      <a:lnTo>
                        <a:pt x="245" y="20"/>
                      </a:lnTo>
                      <a:lnTo>
                        <a:pt x="225" y="17"/>
                      </a:lnTo>
                      <a:lnTo>
                        <a:pt x="204" y="13"/>
                      </a:lnTo>
                      <a:lnTo>
                        <a:pt x="183" y="8"/>
                      </a:lnTo>
                      <a:lnTo>
                        <a:pt x="163" y="4"/>
                      </a:lnTo>
                      <a:lnTo>
                        <a:pt x="142" y="0"/>
                      </a:lnTo>
                      <a:lnTo>
                        <a:pt x="113" y="54"/>
                      </a:lnTo>
                      <a:lnTo>
                        <a:pt x="87" y="109"/>
                      </a:lnTo>
                      <a:lnTo>
                        <a:pt x="65" y="165"/>
                      </a:lnTo>
                      <a:lnTo>
                        <a:pt x="45" y="226"/>
                      </a:lnTo>
                      <a:lnTo>
                        <a:pt x="29" y="286"/>
                      </a:lnTo>
                      <a:lnTo>
                        <a:pt x="15" y="349"/>
                      </a:lnTo>
                      <a:lnTo>
                        <a:pt x="5" y="413"/>
                      </a:lnTo>
                      <a:lnTo>
                        <a:pt x="0" y="478"/>
                      </a:lnTo>
                      <a:lnTo>
                        <a:pt x="446" y="478"/>
                      </a:lnTo>
                      <a:lnTo>
                        <a:pt x="448" y="424"/>
                      </a:lnTo>
                      <a:lnTo>
                        <a:pt x="450" y="370"/>
                      </a:lnTo>
                      <a:lnTo>
                        <a:pt x="454" y="317"/>
                      </a:lnTo>
                      <a:lnTo>
                        <a:pt x="458" y="263"/>
                      </a:lnTo>
                      <a:lnTo>
                        <a:pt x="462" y="211"/>
                      </a:lnTo>
                      <a:lnTo>
                        <a:pt x="469" y="158"/>
                      </a:lnTo>
                      <a:lnTo>
                        <a:pt x="476" y="106"/>
                      </a:lnTo>
                      <a:lnTo>
                        <a:pt x="483" y="56"/>
                      </a:lnTo>
                      <a:close/>
                    </a:path>
                  </a:pathLst>
                </a:custGeom>
                <a:solidFill>
                  <a:srgbClr val="BBB01F"/>
                </a:solidFill>
                <a:ln w="9525">
                  <a:noFill/>
                  <a:round/>
                  <a:headEnd/>
                  <a:tailEnd/>
                </a:ln>
              </p:spPr>
              <p:txBody>
                <a:bodyPr/>
                <a:lstStyle/>
                <a:p>
                  <a:endParaRPr lang="id-ID"/>
                </a:p>
              </p:txBody>
            </p:sp>
            <p:sp>
              <p:nvSpPr>
                <p:cNvPr id="11" name="Freeform 13"/>
                <p:cNvSpPr>
                  <a:spLocks/>
                </p:cNvSpPr>
                <p:nvPr/>
              </p:nvSpPr>
              <p:spPr bwMode="auto">
                <a:xfrm>
                  <a:off x="2281" y="1805"/>
                  <a:ext cx="365" cy="128"/>
                </a:xfrm>
                <a:custGeom>
                  <a:avLst/>
                  <a:gdLst>
                    <a:gd name="T0" fmla="*/ 286 w 412"/>
                    <a:gd name="T1" fmla="*/ 0 h 359"/>
                    <a:gd name="T2" fmla="*/ 266 w 412"/>
                    <a:gd name="T3" fmla="*/ 0 h 359"/>
                    <a:gd name="T4" fmla="*/ 245 w 412"/>
                    <a:gd name="T5" fmla="*/ 1 h 359"/>
                    <a:gd name="T6" fmla="*/ 226 w 412"/>
                    <a:gd name="T7" fmla="*/ 2 h 359"/>
                    <a:gd name="T8" fmla="*/ 206 w 412"/>
                    <a:gd name="T9" fmla="*/ 2 h 359"/>
                    <a:gd name="T10" fmla="*/ 187 w 412"/>
                    <a:gd name="T11" fmla="*/ 3 h 359"/>
                    <a:gd name="T12" fmla="*/ 168 w 412"/>
                    <a:gd name="T13" fmla="*/ 4 h 359"/>
                    <a:gd name="T14" fmla="*/ 148 w 412"/>
                    <a:gd name="T15" fmla="*/ 5 h 359"/>
                    <a:gd name="T16" fmla="*/ 130 w 412"/>
                    <a:gd name="T17" fmla="*/ 6 h 359"/>
                    <a:gd name="T18" fmla="*/ 113 w 412"/>
                    <a:gd name="T19" fmla="*/ 7 h 359"/>
                    <a:gd name="T20" fmla="*/ 94 w 412"/>
                    <a:gd name="T21" fmla="*/ 8 h 359"/>
                    <a:gd name="T22" fmla="*/ 77 w 412"/>
                    <a:gd name="T23" fmla="*/ 9 h 359"/>
                    <a:gd name="T24" fmla="*/ 60 w 412"/>
                    <a:gd name="T25" fmla="*/ 10 h 359"/>
                    <a:gd name="T26" fmla="*/ 44 w 412"/>
                    <a:gd name="T27" fmla="*/ 11 h 359"/>
                    <a:gd name="T28" fmla="*/ 29 w 412"/>
                    <a:gd name="T29" fmla="*/ 12 h 359"/>
                    <a:gd name="T30" fmla="*/ 14 w 412"/>
                    <a:gd name="T31" fmla="*/ 13 h 359"/>
                    <a:gd name="T32" fmla="*/ 0 w 412"/>
                    <a:gd name="T33" fmla="*/ 14 h 359"/>
                    <a:gd name="T34" fmla="*/ 11 w 412"/>
                    <a:gd name="T35" fmla="*/ 15 h 359"/>
                    <a:gd name="T36" fmla="*/ 24 w 412"/>
                    <a:gd name="T37" fmla="*/ 15 h 359"/>
                    <a:gd name="T38" fmla="*/ 36 w 412"/>
                    <a:gd name="T39" fmla="*/ 15 h 359"/>
                    <a:gd name="T40" fmla="*/ 47 w 412"/>
                    <a:gd name="T41" fmla="*/ 15 h 359"/>
                    <a:gd name="T42" fmla="*/ 59 w 412"/>
                    <a:gd name="T43" fmla="*/ 15 h 359"/>
                    <a:gd name="T44" fmla="*/ 72 w 412"/>
                    <a:gd name="T45" fmla="*/ 15 h 359"/>
                    <a:gd name="T46" fmla="*/ 84 w 412"/>
                    <a:gd name="T47" fmla="*/ 15 h 359"/>
                    <a:gd name="T48" fmla="*/ 97 w 412"/>
                    <a:gd name="T49" fmla="*/ 15 h 359"/>
                    <a:gd name="T50" fmla="*/ 108 w 412"/>
                    <a:gd name="T51" fmla="*/ 15 h 359"/>
                    <a:gd name="T52" fmla="*/ 120 w 412"/>
                    <a:gd name="T53" fmla="*/ 16 h 359"/>
                    <a:gd name="T54" fmla="*/ 133 w 412"/>
                    <a:gd name="T55" fmla="*/ 16 h 359"/>
                    <a:gd name="T56" fmla="*/ 146 w 412"/>
                    <a:gd name="T57" fmla="*/ 16 h 359"/>
                    <a:gd name="T58" fmla="*/ 159 w 412"/>
                    <a:gd name="T59" fmla="*/ 16 h 359"/>
                    <a:gd name="T60" fmla="*/ 171 w 412"/>
                    <a:gd name="T61" fmla="*/ 16 h 359"/>
                    <a:gd name="T62" fmla="*/ 183 w 412"/>
                    <a:gd name="T63" fmla="*/ 16 h 359"/>
                    <a:gd name="T64" fmla="*/ 197 w 412"/>
                    <a:gd name="T65" fmla="*/ 16 h 359"/>
                    <a:gd name="T66" fmla="*/ 205 w 412"/>
                    <a:gd name="T67" fmla="*/ 14 h 359"/>
                    <a:gd name="T68" fmla="*/ 214 w 412"/>
                    <a:gd name="T69" fmla="*/ 12 h 359"/>
                    <a:gd name="T70" fmla="*/ 225 w 412"/>
                    <a:gd name="T71" fmla="*/ 10 h 359"/>
                    <a:gd name="T72" fmla="*/ 237 w 412"/>
                    <a:gd name="T73" fmla="*/ 7 h 359"/>
                    <a:gd name="T74" fmla="*/ 249 w 412"/>
                    <a:gd name="T75" fmla="*/ 5 h 359"/>
                    <a:gd name="T76" fmla="*/ 260 w 412"/>
                    <a:gd name="T77" fmla="*/ 4 h 359"/>
                    <a:gd name="T78" fmla="*/ 274 w 412"/>
                    <a:gd name="T79" fmla="*/ 2 h 359"/>
                    <a:gd name="T80" fmla="*/ 286 w 412"/>
                    <a:gd name="T81" fmla="*/ 0 h 3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359"/>
                    <a:gd name="T125" fmla="*/ 412 w 412"/>
                    <a:gd name="T126" fmla="*/ 359 h 3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359">
                      <a:moveTo>
                        <a:pt x="412" y="0"/>
                      </a:moveTo>
                      <a:lnTo>
                        <a:pt x="383" y="11"/>
                      </a:lnTo>
                      <a:lnTo>
                        <a:pt x="353" y="25"/>
                      </a:lnTo>
                      <a:lnTo>
                        <a:pt x="325" y="39"/>
                      </a:lnTo>
                      <a:lnTo>
                        <a:pt x="297" y="55"/>
                      </a:lnTo>
                      <a:lnTo>
                        <a:pt x="269" y="72"/>
                      </a:lnTo>
                      <a:lnTo>
                        <a:pt x="241" y="91"/>
                      </a:lnTo>
                      <a:lnTo>
                        <a:pt x="213" y="109"/>
                      </a:lnTo>
                      <a:lnTo>
                        <a:pt x="187" y="130"/>
                      </a:lnTo>
                      <a:lnTo>
                        <a:pt x="161" y="151"/>
                      </a:lnTo>
                      <a:lnTo>
                        <a:pt x="135" y="173"/>
                      </a:lnTo>
                      <a:lnTo>
                        <a:pt x="111" y="195"/>
                      </a:lnTo>
                      <a:lnTo>
                        <a:pt x="87" y="219"/>
                      </a:lnTo>
                      <a:lnTo>
                        <a:pt x="64" y="243"/>
                      </a:lnTo>
                      <a:lnTo>
                        <a:pt x="42" y="268"/>
                      </a:lnTo>
                      <a:lnTo>
                        <a:pt x="20" y="293"/>
                      </a:lnTo>
                      <a:lnTo>
                        <a:pt x="0" y="317"/>
                      </a:lnTo>
                      <a:lnTo>
                        <a:pt x="16" y="321"/>
                      </a:lnTo>
                      <a:lnTo>
                        <a:pt x="34" y="323"/>
                      </a:lnTo>
                      <a:lnTo>
                        <a:pt x="52" y="327"/>
                      </a:lnTo>
                      <a:lnTo>
                        <a:pt x="68" y="329"/>
                      </a:lnTo>
                      <a:lnTo>
                        <a:pt x="86" y="332"/>
                      </a:lnTo>
                      <a:lnTo>
                        <a:pt x="103" y="336"/>
                      </a:lnTo>
                      <a:lnTo>
                        <a:pt x="121" y="338"/>
                      </a:lnTo>
                      <a:lnTo>
                        <a:pt x="139" y="340"/>
                      </a:lnTo>
                      <a:lnTo>
                        <a:pt x="156" y="343"/>
                      </a:lnTo>
                      <a:lnTo>
                        <a:pt x="174" y="345"/>
                      </a:lnTo>
                      <a:lnTo>
                        <a:pt x="191" y="348"/>
                      </a:lnTo>
                      <a:lnTo>
                        <a:pt x="210" y="350"/>
                      </a:lnTo>
                      <a:lnTo>
                        <a:pt x="228" y="353"/>
                      </a:lnTo>
                      <a:lnTo>
                        <a:pt x="246" y="355"/>
                      </a:lnTo>
                      <a:lnTo>
                        <a:pt x="264" y="356"/>
                      </a:lnTo>
                      <a:lnTo>
                        <a:pt x="283" y="359"/>
                      </a:lnTo>
                      <a:lnTo>
                        <a:pt x="295" y="311"/>
                      </a:lnTo>
                      <a:lnTo>
                        <a:pt x="308" y="262"/>
                      </a:lnTo>
                      <a:lnTo>
                        <a:pt x="324" y="214"/>
                      </a:lnTo>
                      <a:lnTo>
                        <a:pt x="340" y="166"/>
                      </a:lnTo>
                      <a:lnTo>
                        <a:pt x="358" y="120"/>
                      </a:lnTo>
                      <a:lnTo>
                        <a:pt x="375" y="77"/>
                      </a:lnTo>
                      <a:lnTo>
                        <a:pt x="394" y="37"/>
                      </a:lnTo>
                      <a:lnTo>
                        <a:pt x="412" y="0"/>
                      </a:lnTo>
                      <a:close/>
                    </a:path>
                  </a:pathLst>
                </a:custGeom>
                <a:solidFill>
                  <a:srgbClr val="BBB01F"/>
                </a:solidFill>
                <a:ln w="9525">
                  <a:noFill/>
                  <a:round/>
                  <a:headEnd/>
                  <a:tailEnd/>
                </a:ln>
              </p:spPr>
              <p:txBody>
                <a:bodyPr/>
                <a:lstStyle/>
                <a:p>
                  <a:endParaRPr lang="id-ID"/>
                </a:p>
              </p:txBody>
            </p:sp>
            <p:sp>
              <p:nvSpPr>
                <p:cNvPr id="12" name="Freeform 14"/>
                <p:cNvSpPr>
                  <a:spLocks/>
                </p:cNvSpPr>
                <p:nvPr/>
              </p:nvSpPr>
              <p:spPr bwMode="auto">
                <a:xfrm>
                  <a:off x="2276" y="2388"/>
                  <a:ext cx="367" cy="134"/>
                </a:xfrm>
                <a:custGeom>
                  <a:avLst/>
                  <a:gdLst>
                    <a:gd name="T0" fmla="*/ 0 w 411"/>
                    <a:gd name="T1" fmla="*/ 2 h 378"/>
                    <a:gd name="T2" fmla="*/ 14 w 411"/>
                    <a:gd name="T3" fmla="*/ 3 h 378"/>
                    <a:gd name="T4" fmla="*/ 30 w 411"/>
                    <a:gd name="T5" fmla="*/ 4 h 378"/>
                    <a:gd name="T6" fmla="*/ 46 w 411"/>
                    <a:gd name="T7" fmla="*/ 5 h 378"/>
                    <a:gd name="T8" fmla="*/ 63 w 411"/>
                    <a:gd name="T9" fmla="*/ 6 h 378"/>
                    <a:gd name="T10" fmla="*/ 79 w 411"/>
                    <a:gd name="T11" fmla="*/ 7 h 378"/>
                    <a:gd name="T12" fmla="*/ 96 w 411"/>
                    <a:gd name="T13" fmla="*/ 9 h 378"/>
                    <a:gd name="T14" fmla="*/ 115 w 411"/>
                    <a:gd name="T15" fmla="*/ 10 h 378"/>
                    <a:gd name="T16" fmla="*/ 133 w 411"/>
                    <a:gd name="T17" fmla="*/ 11 h 378"/>
                    <a:gd name="T18" fmla="*/ 152 w 411"/>
                    <a:gd name="T19" fmla="*/ 12 h 378"/>
                    <a:gd name="T20" fmla="*/ 171 w 411"/>
                    <a:gd name="T21" fmla="*/ 12 h 378"/>
                    <a:gd name="T22" fmla="*/ 190 w 411"/>
                    <a:gd name="T23" fmla="*/ 13 h 378"/>
                    <a:gd name="T24" fmla="*/ 212 w 411"/>
                    <a:gd name="T25" fmla="*/ 14 h 378"/>
                    <a:gd name="T26" fmla="*/ 230 w 411"/>
                    <a:gd name="T27" fmla="*/ 15 h 378"/>
                    <a:gd name="T28" fmla="*/ 251 w 411"/>
                    <a:gd name="T29" fmla="*/ 16 h 378"/>
                    <a:gd name="T30" fmla="*/ 272 w 411"/>
                    <a:gd name="T31" fmla="*/ 16 h 378"/>
                    <a:gd name="T32" fmla="*/ 293 w 411"/>
                    <a:gd name="T33" fmla="*/ 17 h 378"/>
                    <a:gd name="T34" fmla="*/ 280 w 411"/>
                    <a:gd name="T35" fmla="*/ 15 h 378"/>
                    <a:gd name="T36" fmla="*/ 268 w 411"/>
                    <a:gd name="T37" fmla="*/ 13 h 378"/>
                    <a:gd name="T38" fmla="*/ 255 w 411"/>
                    <a:gd name="T39" fmla="*/ 11 h 378"/>
                    <a:gd name="T40" fmla="*/ 242 w 411"/>
                    <a:gd name="T41" fmla="*/ 9 h 378"/>
                    <a:gd name="T42" fmla="*/ 230 w 411"/>
                    <a:gd name="T43" fmla="*/ 7 h 378"/>
                    <a:gd name="T44" fmla="*/ 221 w 411"/>
                    <a:gd name="T45" fmla="*/ 4 h 378"/>
                    <a:gd name="T46" fmla="*/ 212 w 411"/>
                    <a:gd name="T47" fmla="*/ 2 h 378"/>
                    <a:gd name="T48" fmla="*/ 203 w 411"/>
                    <a:gd name="T49" fmla="*/ 0 h 378"/>
                    <a:gd name="T50" fmla="*/ 190 w 411"/>
                    <a:gd name="T51" fmla="*/ 0 h 378"/>
                    <a:gd name="T52" fmla="*/ 176 w 411"/>
                    <a:gd name="T53" fmla="*/ 0 h 378"/>
                    <a:gd name="T54" fmla="*/ 163 w 411"/>
                    <a:gd name="T55" fmla="*/ 0 h 378"/>
                    <a:gd name="T56" fmla="*/ 151 w 411"/>
                    <a:gd name="T57" fmla="*/ 0 h 378"/>
                    <a:gd name="T58" fmla="*/ 138 w 411"/>
                    <a:gd name="T59" fmla="*/ 0 h 378"/>
                    <a:gd name="T60" fmla="*/ 125 w 411"/>
                    <a:gd name="T61" fmla="*/ 1 h 378"/>
                    <a:gd name="T62" fmla="*/ 113 w 411"/>
                    <a:gd name="T63" fmla="*/ 1 h 378"/>
                    <a:gd name="T64" fmla="*/ 100 w 411"/>
                    <a:gd name="T65" fmla="*/ 1 h 378"/>
                    <a:gd name="T66" fmla="*/ 88 w 411"/>
                    <a:gd name="T67" fmla="*/ 1 h 378"/>
                    <a:gd name="T68" fmla="*/ 75 w 411"/>
                    <a:gd name="T69" fmla="*/ 1 h 378"/>
                    <a:gd name="T70" fmla="*/ 63 w 411"/>
                    <a:gd name="T71" fmla="*/ 1 h 378"/>
                    <a:gd name="T72" fmla="*/ 50 w 411"/>
                    <a:gd name="T73" fmla="*/ 1 h 378"/>
                    <a:gd name="T74" fmla="*/ 37 w 411"/>
                    <a:gd name="T75" fmla="*/ 1 h 378"/>
                    <a:gd name="T76" fmla="*/ 25 w 411"/>
                    <a:gd name="T77" fmla="*/ 2 h 378"/>
                    <a:gd name="T78" fmla="*/ 13 w 411"/>
                    <a:gd name="T79" fmla="*/ 2 h 378"/>
                    <a:gd name="T80" fmla="*/ 0 w 411"/>
                    <a:gd name="T81" fmla="*/ 2 h 3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1"/>
                    <a:gd name="T124" fmla="*/ 0 h 378"/>
                    <a:gd name="T125" fmla="*/ 411 w 411"/>
                    <a:gd name="T126" fmla="*/ 378 h 3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1" h="378">
                      <a:moveTo>
                        <a:pt x="0" y="44"/>
                      </a:moveTo>
                      <a:lnTo>
                        <a:pt x="20" y="69"/>
                      </a:lnTo>
                      <a:lnTo>
                        <a:pt x="42" y="94"/>
                      </a:lnTo>
                      <a:lnTo>
                        <a:pt x="64" y="120"/>
                      </a:lnTo>
                      <a:lnTo>
                        <a:pt x="87" y="144"/>
                      </a:lnTo>
                      <a:lnTo>
                        <a:pt x="111" y="169"/>
                      </a:lnTo>
                      <a:lnTo>
                        <a:pt x="136" y="193"/>
                      </a:lnTo>
                      <a:lnTo>
                        <a:pt x="161" y="217"/>
                      </a:lnTo>
                      <a:lnTo>
                        <a:pt x="187" y="240"/>
                      </a:lnTo>
                      <a:lnTo>
                        <a:pt x="213" y="261"/>
                      </a:lnTo>
                      <a:lnTo>
                        <a:pt x="240" y="282"/>
                      </a:lnTo>
                      <a:lnTo>
                        <a:pt x="268" y="302"/>
                      </a:lnTo>
                      <a:lnTo>
                        <a:pt x="297" y="320"/>
                      </a:lnTo>
                      <a:lnTo>
                        <a:pt x="324" y="337"/>
                      </a:lnTo>
                      <a:lnTo>
                        <a:pt x="353" y="352"/>
                      </a:lnTo>
                      <a:lnTo>
                        <a:pt x="383" y="366"/>
                      </a:lnTo>
                      <a:lnTo>
                        <a:pt x="411" y="378"/>
                      </a:lnTo>
                      <a:lnTo>
                        <a:pt x="394" y="340"/>
                      </a:lnTo>
                      <a:lnTo>
                        <a:pt x="376" y="297"/>
                      </a:lnTo>
                      <a:lnTo>
                        <a:pt x="358" y="251"/>
                      </a:lnTo>
                      <a:lnTo>
                        <a:pt x="341" y="202"/>
                      </a:lnTo>
                      <a:lnTo>
                        <a:pt x="324" y="152"/>
                      </a:lnTo>
                      <a:lnTo>
                        <a:pt x="310" y="100"/>
                      </a:lnTo>
                      <a:lnTo>
                        <a:pt x="297" y="50"/>
                      </a:lnTo>
                      <a:lnTo>
                        <a:pt x="285" y="0"/>
                      </a:lnTo>
                      <a:lnTo>
                        <a:pt x="266" y="3"/>
                      </a:lnTo>
                      <a:lnTo>
                        <a:pt x="248" y="4"/>
                      </a:lnTo>
                      <a:lnTo>
                        <a:pt x="229" y="7"/>
                      </a:lnTo>
                      <a:lnTo>
                        <a:pt x="212" y="9"/>
                      </a:lnTo>
                      <a:lnTo>
                        <a:pt x="193" y="12"/>
                      </a:lnTo>
                      <a:lnTo>
                        <a:pt x="176" y="14"/>
                      </a:lnTo>
                      <a:lnTo>
                        <a:pt x="158" y="16"/>
                      </a:lnTo>
                      <a:lnTo>
                        <a:pt x="140" y="19"/>
                      </a:lnTo>
                      <a:lnTo>
                        <a:pt x="123" y="21"/>
                      </a:lnTo>
                      <a:lnTo>
                        <a:pt x="105" y="24"/>
                      </a:lnTo>
                      <a:lnTo>
                        <a:pt x="87" y="28"/>
                      </a:lnTo>
                      <a:lnTo>
                        <a:pt x="70" y="30"/>
                      </a:lnTo>
                      <a:lnTo>
                        <a:pt x="52" y="34"/>
                      </a:lnTo>
                      <a:lnTo>
                        <a:pt x="35" y="37"/>
                      </a:lnTo>
                      <a:lnTo>
                        <a:pt x="18" y="40"/>
                      </a:lnTo>
                      <a:lnTo>
                        <a:pt x="0" y="44"/>
                      </a:lnTo>
                      <a:close/>
                    </a:path>
                  </a:pathLst>
                </a:custGeom>
                <a:solidFill>
                  <a:srgbClr val="BBB01F"/>
                </a:solidFill>
                <a:ln w="9525">
                  <a:noFill/>
                  <a:round/>
                  <a:headEnd/>
                  <a:tailEnd/>
                </a:ln>
              </p:spPr>
              <p:txBody>
                <a:bodyPr/>
                <a:lstStyle/>
                <a:p>
                  <a:endParaRPr lang="id-ID"/>
                </a:p>
              </p:txBody>
            </p:sp>
            <p:sp>
              <p:nvSpPr>
                <p:cNvPr id="13" name="Freeform 15"/>
                <p:cNvSpPr>
                  <a:spLocks/>
                </p:cNvSpPr>
                <p:nvPr/>
              </p:nvSpPr>
              <p:spPr bwMode="auto">
                <a:xfrm>
                  <a:off x="2079" y="2186"/>
                  <a:ext cx="426" cy="171"/>
                </a:xfrm>
                <a:custGeom>
                  <a:avLst/>
                  <a:gdLst>
                    <a:gd name="T0" fmla="*/ 309 w 481"/>
                    <a:gd name="T1" fmla="*/ 0 h 478"/>
                    <a:gd name="T2" fmla="*/ 0 w 481"/>
                    <a:gd name="T3" fmla="*/ 0 h 478"/>
                    <a:gd name="T4" fmla="*/ 4 w 481"/>
                    <a:gd name="T5" fmla="*/ 3 h 478"/>
                    <a:gd name="T6" fmla="*/ 10 w 481"/>
                    <a:gd name="T7" fmla="*/ 6 h 478"/>
                    <a:gd name="T8" fmla="*/ 19 w 481"/>
                    <a:gd name="T9" fmla="*/ 9 h 478"/>
                    <a:gd name="T10" fmla="*/ 30 w 481"/>
                    <a:gd name="T11" fmla="*/ 11 h 478"/>
                    <a:gd name="T12" fmla="*/ 44 w 481"/>
                    <a:gd name="T13" fmla="*/ 14 h 478"/>
                    <a:gd name="T14" fmla="*/ 58 w 481"/>
                    <a:gd name="T15" fmla="*/ 17 h 478"/>
                    <a:gd name="T16" fmla="*/ 76 w 481"/>
                    <a:gd name="T17" fmla="*/ 19 h 478"/>
                    <a:gd name="T18" fmla="*/ 97 w 481"/>
                    <a:gd name="T19" fmla="*/ 22 h 478"/>
                    <a:gd name="T20" fmla="*/ 112 w 481"/>
                    <a:gd name="T21" fmla="*/ 21 h 478"/>
                    <a:gd name="T22" fmla="*/ 125 w 481"/>
                    <a:gd name="T23" fmla="*/ 21 h 478"/>
                    <a:gd name="T24" fmla="*/ 139 w 481"/>
                    <a:gd name="T25" fmla="*/ 21 h 478"/>
                    <a:gd name="T26" fmla="*/ 154 w 481"/>
                    <a:gd name="T27" fmla="*/ 21 h 478"/>
                    <a:gd name="T28" fmla="*/ 168 w 481"/>
                    <a:gd name="T29" fmla="*/ 21 h 478"/>
                    <a:gd name="T30" fmla="*/ 182 w 481"/>
                    <a:gd name="T31" fmla="*/ 21 h 478"/>
                    <a:gd name="T32" fmla="*/ 198 w 481"/>
                    <a:gd name="T33" fmla="*/ 21 h 478"/>
                    <a:gd name="T34" fmla="*/ 213 w 481"/>
                    <a:gd name="T35" fmla="*/ 20 h 478"/>
                    <a:gd name="T36" fmla="*/ 228 w 481"/>
                    <a:gd name="T37" fmla="*/ 20 h 478"/>
                    <a:gd name="T38" fmla="*/ 243 w 481"/>
                    <a:gd name="T39" fmla="*/ 20 h 478"/>
                    <a:gd name="T40" fmla="*/ 258 w 481"/>
                    <a:gd name="T41" fmla="*/ 20 h 478"/>
                    <a:gd name="T42" fmla="*/ 273 w 481"/>
                    <a:gd name="T43" fmla="*/ 20 h 478"/>
                    <a:gd name="T44" fmla="*/ 289 w 481"/>
                    <a:gd name="T45" fmla="*/ 20 h 478"/>
                    <a:gd name="T46" fmla="*/ 304 w 481"/>
                    <a:gd name="T47" fmla="*/ 19 h 478"/>
                    <a:gd name="T48" fmla="*/ 319 w 481"/>
                    <a:gd name="T49" fmla="*/ 19 h 478"/>
                    <a:gd name="T50" fmla="*/ 334 w 481"/>
                    <a:gd name="T51" fmla="*/ 19 h 478"/>
                    <a:gd name="T52" fmla="*/ 329 w 481"/>
                    <a:gd name="T53" fmla="*/ 17 h 478"/>
                    <a:gd name="T54" fmla="*/ 325 w 481"/>
                    <a:gd name="T55" fmla="*/ 15 h 478"/>
                    <a:gd name="T56" fmla="*/ 320 w 481"/>
                    <a:gd name="T57" fmla="*/ 12 h 478"/>
                    <a:gd name="T58" fmla="*/ 318 w 481"/>
                    <a:gd name="T59" fmla="*/ 10 h 478"/>
                    <a:gd name="T60" fmla="*/ 314 w 481"/>
                    <a:gd name="T61" fmla="*/ 7 h 478"/>
                    <a:gd name="T62" fmla="*/ 312 w 481"/>
                    <a:gd name="T63" fmla="*/ 5 h 478"/>
                    <a:gd name="T64" fmla="*/ 311 w 481"/>
                    <a:gd name="T65" fmla="*/ 3 h 478"/>
                    <a:gd name="T66" fmla="*/ 309 w 481"/>
                    <a:gd name="T67" fmla="*/ 0 h 4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1"/>
                    <a:gd name="T103" fmla="*/ 0 h 478"/>
                    <a:gd name="T104" fmla="*/ 481 w 481"/>
                    <a:gd name="T105" fmla="*/ 478 h 4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1" h="478">
                      <a:moveTo>
                        <a:pt x="445" y="0"/>
                      </a:moveTo>
                      <a:lnTo>
                        <a:pt x="0" y="0"/>
                      </a:lnTo>
                      <a:lnTo>
                        <a:pt x="5" y="65"/>
                      </a:lnTo>
                      <a:lnTo>
                        <a:pt x="14" y="129"/>
                      </a:lnTo>
                      <a:lnTo>
                        <a:pt x="27" y="190"/>
                      </a:lnTo>
                      <a:lnTo>
                        <a:pt x="43" y="252"/>
                      </a:lnTo>
                      <a:lnTo>
                        <a:pt x="63" y="311"/>
                      </a:lnTo>
                      <a:lnTo>
                        <a:pt x="85" y="369"/>
                      </a:lnTo>
                      <a:lnTo>
                        <a:pt x="110" y="424"/>
                      </a:lnTo>
                      <a:lnTo>
                        <a:pt x="139" y="478"/>
                      </a:lnTo>
                      <a:lnTo>
                        <a:pt x="160" y="473"/>
                      </a:lnTo>
                      <a:lnTo>
                        <a:pt x="179" y="470"/>
                      </a:lnTo>
                      <a:lnTo>
                        <a:pt x="200" y="465"/>
                      </a:lnTo>
                      <a:lnTo>
                        <a:pt x="221" y="461"/>
                      </a:lnTo>
                      <a:lnTo>
                        <a:pt x="242" y="456"/>
                      </a:lnTo>
                      <a:lnTo>
                        <a:pt x="263" y="452"/>
                      </a:lnTo>
                      <a:lnTo>
                        <a:pt x="285" y="449"/>
                      </a:lnTo>
                      <a:lnTo>
                        <a:pt x="306" y="445"/>
                      </a:lnTo>
                      <a:lnTo>
                        <a:pt x="328" y="441"/>
                      </a:lnTo>
                      <a:lnTo>
                        <a:pt x="349" y="439"/>
                      </a:lnTo>
                      <a:lnTo>
                        <a:pt x="371" y="435"/>
                      </a:lnTo>
                      <a:lnTo>
                        <a:pt x="393" y="433"/>
                      </a:lnTo>
                      <a:lnTo>
                        <a:pt x="415" y="429"/>
                      </a:lnTo>
                      <a:lnTo>
                        <a:pt x="437" y="426"/>
                      </a:lnTo>
                      <a:lnTo>
                        <a:pt x="459" y="424"/>
                      </a:lnTo>
                      <a:lnTo>
                        <a:pt x="481" y="422"/>
                      </a:lnTo>
                      <a:lnTo>
                        <a:pt x="473" y="370"/>
                      </a:lnTo>
                      <a:lnTo>
                        <a:pt x="467" y="318"/>
                      </a:lnTo>
                      <a:lnTo>
                        <a:pt x="461" y="267"/>
                      </a:lnTo>
                      <a:lnTo>
                        <a:pt x="457" y="214"/>
                      </a:lnTo>
                      <a:lnTo>
                        <a:pt x="452" y="160"/>
                      </a:lnTo>
                      <a:lnTo>
                        <a:pt x="449" y="107"/>
                      </a:lnTo>
                      <a:lnTo>
                        <a:pt x="447" y="54"/>
                      </a:lnTo>
                      <a:lnTo>
                        <a:pt x="445" y="0"/>
                      </a:lnTo>
                      <a:close/>
                    </a:path>
                  </a:pathLst>
                </a:custGeom>
                <a:solidFill>
                  <a:srgbClr val="BBB01F"/>
                </a:solidFill>
                <a:ln w="9525">
                  <a:noFill/>
                  <a:round/>
                  <a:headEnd/>
                  <a:tailEnd/>
                </a:ln>
              </p:spPr>
              <p:txBody>
                <a:bodyPr/>
                <a:lstStyle/>
                <a:p>
                  <a:endParaRPr lang="id-ID"/>
                </a:p>
              </p:txBody>
            </p:sp>
            <p:sp>
              <p:nvSpPr>
                <p:cNvPr id="14" name="Freeform 16"/>
                <p:cNvSpPr>
                  <a:spLocks/>
                </p:cNvSpPr>
                <p:nvPr/>
              </p:nvSpPr>
              <p:spPr bwMode="auto">
                <a:xfrm>
                  <a:off x="2600" y="1782"/>
                  <a:ext cx="529" cy="158"/>
                </a:xfrm>
                <a:custGeom>
                  <a:avLst/>
                  <a:gdLst>
                    <a:gd name="T0" fmla="*/ 348 w 523"/>
                    <a:gd name="T1" fmla="*/ 1 h 444"/>
                    <a:gd name="T2" fmla="*/ 327 w 523"/>
                    <a:gd name="T3" fmla="*/ 1 h 444"/>
                    <a:gd name="T4" fmla="*/ 303 w 523"/>
                    <a:gd name="T5" fmla="*/ 0 h 444"/>
                    <a:gd name="T6" fmla="*/ 283 w 523"/>
                    <a:gd name="T7" fmla="*/ 0 h 444"/>
                    <a:gd name="T8" fmla="*/ 262 w 523"/>
                    <a:gd name="T9" fmla="*/ 0 h 444"/>
                    <a:gd name="T10" fmla="*/ 240 w 523"/>
                    <a:gd name="T11" fmla="*/ 0 h 444"/>
                    <a:gd name="T12" fmla="*/ 216 w 523"/>
                    <a:gd name="T13" fmla="*/ 1 h 444"/>
                    <a:gd name="T14" fmla="*/ 194 w 523"/>
                    <a:gd name="T15" fmla="*/ 1 h 444"/>
                    <a:gd name="T16" fmla="*/ 171 w 523"/>
                    <a:gd name="T17" fmla="*/ 2 h 444"/>
                    <a:gd name="T18" fmla="*/ 145 w 523"/>
                    <a:gd name="T19" fmla="*/ 4 h 444"/>
                    <a:gd name="T20" fmla="*/ 118 w 523"/>
                    <a:gd name="T21" fmla="*/ 6 h 444"/>
                    <a:gd name="T22" fmla="*/ 95 w 523"/>
                    <a:gd name="T23" fmla="*/ 7 h 444"/>
                    <a:gd name="T24" fmla="*/ 73 w 523"/>
                    <a:gd name="T25" fmla="*/ 10 h 444"/>
                    <a:gd name="T26" fmla="*/ 51 w 523"/>
                    <a:gd name="T27" fmla="*/ 12 h 444"/>
                    <a:gd name="T28" fmla="*/ 28 w 523"/>
                    <a:gd name="T29" fmla="*/ 15 h 444"/>
                    <a:gd name="T30" fmla="*/ 9 w 523"/>
                    <a:gd name="T31" fmla="*/ 18 h 444"/>
                    <a:gd name="T32" fmla="*/ 15 w 523"/>
                    <a:gd name="T33" fmla="*/ 20 h 444"/>
                    <a:gd name="T34" fmla="*/ 43 w 523"/>
                    <a:gd name="T35" fmla="*/ 20 h 444"/>
                    <a:gd name="T36" fmla="*/ 76 w 523"/>
                    <a:gd name="T37" fmla="*/ 20 h 444"/>
                    <a:gd name="T38" fmla="*/ 105 w 523"/>
                    <a:gd name="T39" fmla="*/ 20 h 444"/>
                    <a:gd name="T40" fmla="*/ 135 w 523"/>
                    <a:gd name="T41" fmla="*/ 20 h 444"/>
                    <a:gd name="T42" fmla="*/ 166 w 523"/>
                    <a:gd name="T43" fmla="*/ 20 h 444"/>
                    <a:gd name="T44" fmla="*/ 195 w 523"/>
                    <a:gd name="T45" fmla="*/ 20 h 444"/>
                    <a:gd name="T46" fmla="*/ 227 w 523"/>
                    <a:gd name="T47" fmla="*/ 20 h 444"/>
                    <a:gd name="T48" fmla="*/ 260 w 523"/>
                    <a:gd name="T49" fmla="*/ 20 h 444"/>
                    <a:gd name="T50" fmla="*/ 297 w 523"/>
                    <a:gd name="T51" fmla="*/ 20 h 444"/>
                    <a:gd name="T52" fmla="*/ 337 w 523"/>
                    <a:gd name="T53" fmla="*/ 20 h 444"/>
                    <a:gd name="T54" fmla="*/ 374 w 523"/>
                    <a:gd name="T55" fmla="*/ 20 h 444"/>
                    <a:gd name="T56" fmla="*/ 413 w 523"/>
                    <a:gd name="T57" fmla="*/ 20 h 444"/>
                    <a:gd name="T58" fmla="*/ 449 w 523"/>
                    <a:gd name="T59" fmla="*/ 20 h 444"/>
                    <a:gd name="T60" fmla="*/ 487 w 523"/>
                    <a:gd name="T61" fmla="*/ 20 h 444"/>
                    <a:gd name="T62" fmla="*/ 524 w 523"/>
                    <a:gd name="T63" fmla="*/ 20 h 444"/>
                    <a:gd name="T64" fmla="*/ 533 w 523"/>
                    <a:gd name="T65" fmla="*/ 18 h 444"/>
                    <a:gd name="T66" fmla="*/ 514 w 523"/>
                    <a:gd name="T67" fmla="*/ 15 h 444"/>
                    <a:gd name="T68" fmla="*/ 493 w 523"/>
                    <a:gd name="T69" fmla="*/ 12 h 444"/>
                    <a:gd name="T70" fmla="*/ 470 w 523"/>
                    <a:gd name="T71" fmla="*/ 10 h 444"/>
                    <a:gd name="T72" fmla="*/ 447 w 523"/>
                    <a:gd name="T73" fmla="*/ 7 h 444"/>
                    <a:gd name="T74" fmla="*/ 424 w 523"/>
                    <a:gd name="T75" fmla="*/ 5 h 444"/>
                    <a:gd name="T76" fmla="*/ 398 w 523"/>
                    <a:gd name="T77" fmla="*/ 4 h 444"/>
                    <a:gd name="T78" fmla="*/ 371 w 523"/>
                    <a:gd name="T79" fmla="*/ 2 h 4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3"/>
                    <a:gd name="T121" fmla="*/ 0 h 444"/>
                    <a:gd name="T122" fmla="*/ 523 w 523"/>
                    <a:gd name="T123" fmla="*/ 444 h 4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3" h="444">
                      <a:moveTo>
                        <a:pt x="347" y="40"/>
                      </a:moveTo>
                      <a:lnTo>
                        <a:pt x="336" y="31"/>
                      </a:lnTo>
                      <a:lnTo>
                        <a:pt x="326" y="23"/>
                      </a:lnTo>
                      <a:lnTo>
                        <a:pt x="315" y="16"/>
                      </a:lnTo>
                      <a:lnTo>
                        <a:pt x="305" y="10"/>
                      </a:lnTo>
                      <a:lnTo>
                        <a:pt x="294" y="6"/>
                      </a:lnTo>
                      <a:lnTo>
                        <a:pt x="285" y="2"/>
                      </a:lnTo>
                      <a:lnTo>
                        <a:pt x="274" y="1"/>
                      </a:lnTo>
                      <a:lnTo>
                        <a:pt x="264" y="0"/>
                      </a:lnTo>
                      <a:lnTo>
                        <a:pt x="253" y="1"/>
                      </a:lnTo>
                      <a:lnTo>
                        <a:pt x="242" y="2"/>
                      </a:lnTo>
                      <a:lnTo>
                        <a:pt x="231" y="6"/>
                      </a:lnTo>
                      <a:lnTo>
                        <a:pt x="221" y="11"/>
                      </a:lnTo>
                      <a:lnTo>
                        <a:pt x="210" y="17"/>
                      </a:lnTo>
                      <a:lnTo>
                        <a:pt x="199" y="24"/>
                      </a:lnTo>
                      <a:lnTo>
                        <a:pt x="188" y="33"/>
                      </a:lnTo>
                      <a:lnTo>
                        <a:pt x="177" y="43"/>
                      </a:lnTo>
                      <a:lnTo>
                        <a:pt x="165" y="56"/>
                      </a:lnTo>
                      <a:lnTo>
                        <a:pt x="151" y="71"/>
                      </a:lnTo>
                      <a:lnTo>
                        <a:pt x="139" y="87"/>
                      </a:lnTo>
                      <a:lnTo>
                        <a:pt x="127" y="106"/>
                      </a:lnTo>
                      <a:lnTo>
                        <a:pt x="115" y="124"/>
                      </a:lnTo>
                      <a:lnTo>
                        <a:pt x="104" y="146"/>
                      </a:lnTo>
                      <a:lnTo>
                        <a:pt x="92" y="168"/>
                      </a:lnTo>
                      <a:lnTo>
                        <a:pt x="81" y="193"/>
                      </a:lnTo>
                      <a:lnTo>
                        <a:pt x="70" y="217"/>
                      </a:lnTo>
                      <a:lnTo>
                        <a:pt x="59" y="244"/>
                      </a:lnTo>
                      <a:lnTo>
                        <a:pt x="48" y="273"/>
                      </a:lnTo>
                      <a:lnTo>
                        <a:pt x="38" y="303"/>
                      </a:lnTo>
                      <a:lnTo>
                        <a:pt x="28" y="334"/>
                      </a:lnTo>
                      <a:lnTo>
                        <a:pt x="18" y="366"/>
                      </a:lnTo>
                      <a:lnTo>
                        <a:pt x="9" y="401"/>
                      </a:lnTo>
                      <a:lnTo>
                        <a:pt x="0" y="435"/>
                      </a:lnTo>
                      <a:lnTo>
                        <a:pt x="15" y="436"/>
                      </a:lnTo>
                      <a:lnTo>
                        <a:pt x="29" y="436"/>
                      </a:lnTo>
                      <a:lnTo>
                        <a:pt x="43" y="437"/>
                      </a:lnTo>
                      <a:lnTo>
                        <a:pt x="59" y="439"/>
                      </a:lnTo>
                      <a:lnTo>
                        <a:pt x="73" y="439"/>
                      </a:lnTo>
                      <a:lnTo>
                        <a:pt x="87" y="440"/>
                      </a:lnTo>
                      <a:lnTo>
                        <a:pt x="102" y="441"/>
                      </a:lnTo>
                      <a:lnTo>
                        <a:pt x="116" y="441"/>
                      </a:lnTo>
                      <a:lnTo>
                        <a:pt x="130" y="441"/>
                      </a:lnTo>
                      <a:lnTo>
                        <a:pt x="145" y="442"/>
                      </a:lnTo>
                      <a:lnTo>
                        <a:pt x="160" y="442"/>
                      </a:lnTo>
                      <a:lnTo>
                        <a:pt x="174" y="442"/>
                      </a:lnTo>
                      <a:lnTo>
                        <a:pt x="189" y="444"/>
                      </a:lnTo>
                      <a:lnTo>
                        <a:pt x="203" y="444"/>
                      </a:lnTo>
                      <a:lnTo>
                        <a:pt x="218" y="444"/>
                      </a:lnTo>
                      <a:lnTo>
                        <a:pt x="233" y="444"/>
                      </a:lnTo>
                      <a:lnTo>
                        <a:pt x="251" y="444"/>
                      </a:lnTo>
                      <a:lnTo>
                        <a:pt x="270" y="444"/>
                      </a:lnTo>
                      <a:lnTo>
                        <a:pt x="288" y="444"/>
                      </a:lnTo>
                      <a:lnTo>
                        <a:pt x="307" y="442"/>
                      </a:lnTo>
                      <a:lnTo>
                        <a:pt x="325" y="442"/>
                      </a:lnTo>
                      <a:lnTo>
                        <a:pt x="344" y="441"/>
                      </a:lnTo>
                      <a:lnTo>
                        <a:pt x="362" y="441"/>
                      </a:lnTo>
                      <a:lnTo>
                        <a:pt x="380" y="440"/>
                      </a:lnTo>
                      <a:lnTo>
                        <a:pt x="398" y="440"/>
                      </a:lnTo>
                      <a:lnTo>
                        <a:pt x="417" y="439"/>
                      </a:lnTo>
                      <a:lnTo>
                        <a:pt x="434" y="437"/>
                      </a:lnTo>
                      <a:lnTo>
                        <a:pt x="453" y="436"/>
                      </a:lnTo>
                      <a:lnTo>
                        <a:pt x="471" y="435"/>
                      </a:lnTo>
                      <a:lnTo>
                        <a:pt x="488" y="434"/>
                      </a:lnTo>
                      <a:lnTo>
                        <a:pt x="506" y="433"/>
                      </a:lnTo>
                      <a:lnTo>
                        <a:pt x="523" y="431"/>
                      </a:lnTo>
                      <a:lnTo>
                        <a:pt x="515" y="396"/>
                      </a:lnTo>
                      <a:lnTo>
                        <a:pt x="506" y="362"/>
                      </a:lnTo>
                      <a:lnTo>
                        <a:pt x="496" y="329"/>
                      </a:lnTo>
                      <a:lnTo>
                        <a:pt x="486" y="299"/>
                      </a:lnTo>
                      <a:lnTo>
                        <a:pt x="476" y="269"/>
                      </a:lnTo>
                      <a:lnTo>
                        <a:pt x="465" y="241"/>
                      </a:lnTo>
                      <a:lnTo>
                        <a:pt x="455" y="214"/>
                      </a:lnTo>
                      <a:lnTo>
                        <a:pt x="444" y="188"/>
                      </a:lnTo>
                      <a:lnTo>
                        <a:pt x="432" y="163"/>
                      </a:lnTo>
                      <a:lnTo>
                        <a:pt x="421" y="141"/>
                      </a:lnTo>
                      <a:lnTo>
                        <a:pt x="409" y="120"/>
                      </a:lnTo>
                      <a:lnTo>
                        <a:pt x="397" y="101"/>
                      </a:lnTo>
                      <a:lnTo>
                        <a:pt x="385" y="83"/>
                      </a:lnTo>
                      <a:lnTo>
                        <a:pt x="373" y="67"/>
                      </a:lnTo>
                      <a:lnTo>
                        <a:pt x="359" y="53"/>
                      </a:lnTo>
                      <a:lnTo>
                        <a:pt x="347" y="40"/>
                      </a:lnTo>
                      <a:close/>
                    </a:path>
                  </a:pathLst>
                </a:custGeom>
                <a:solidFill>
                  <a:srgbClr val="BBB01F"/>
                </a:solidFill>
                <a:ln w="9525">
                  <a:noFill/>
                  <a:round/>
                  <a:headEnd/>
                  <a:tailEnd/>
                </a:ln>
              </p:spPr>
              <p:txBody>
                <a:bodyPr/>
                <a:lstStyle/>
                <a:p>
                  <a:endParaRPr lang="id-ID"/>
                </a:p>
              </p:txBody>
            </p:sp>
            <p:sp>
              <p:nvSpPr>
                <p:cNvPr id="15" name="Freeform 17"/>
                <p:cNvSpPr>
                  <a:spLocks/>
                </p:cNvSpPr>
                <p:nvPr/>
              </p:nvSpPr>
              <p:spPr bwMode="auto">
                <a:xfrm>
                  <a:off x="2535" y="1987"/>
                  <a:ext cx="660" cy="149"/>
                </a:xfrm>
                <a:custGeom>
                  <a:avLst/>
                  <a:gdLst>
                    <a:gd name="T0" fmla="*/ 629 w 656"/>
                    <a:gd name="T1" fmla="*/ 0 h 416"/>
                    <a:gd name="T2" fmla="*/ 609 w 656"/>
                    <a:gd name="T3" fmla="*/ 0 h 416"/>
                    <a:gd name="T4" fmla="*/ 591 w 656"/>
                    <a:gd name="T5" fmla="*/ 0 h 416"/>
                    <a:gd name="T6" fmla="*/ 568 w 656"/>
                    <a:gd name="T7" fmla="*/ 0 h 416"/>
                    <a:gd name="T8" fmla="*/ 548 w 656"/>
                    <a:gd name="T9" fmla="*/ 0 h 416"/>
                    <a:gd name="T10" fmla="*/ 528 w 656"/>
                    <a:gd name="T11" fmla="*/ 0 h 416"/>
                    <a:gd name="T12" fmla="*/ 508 w 656"/>
                    <a:gd name="T13" fmla="*/ 0 h 416"/>
                    <a:gd name="T14" fmla="*/ 488 w 656"/>
                    <a:gd name="T15" fmla="*/ 0 h 416"/>
                    <a:gd name="T16" fmla="*/ 469 w 656"/>
                    <a:gd name="T17" fmla="*/ 0 h 416"/>
                    <a:gd name="T18" fmla="*/ 449 w 656"/>
                    <a:gd name="T19" fmla="*/ 1 h 416"/>
                    <a:gd name="T20" fmla="*/ 428 w 656"/>
                    <a:gd name="T21" fmla="*/ 1 h 416"/>
                    <a:gd name="T22" fmla="*/ 405 w 656"/>
                    <a:gd name="T23" fmla="*/ 1 h 416"/>
                    <a:gd name="T24" fmla="*/ 385 w 656"/>
                    <a:gd name="T25" fmla="*/ 1 h 416"/>
                    <a:gd name="T26" fmla="*/ 364 w 656"/>
                    <a:gd name="T27" fmla="*/ 1 h 416"/>
                    <a:gd name="T28" fmla="*/ 345 w 656"/>
                    <a:gd name="T29" fmla="*/ 1 h 416"/>
                    <a:gd name="T30" fmla="*/ 325 w 656"/>
                    <a:gd name="T31" fmla="*/ 1 h 416"/>
                    <a:gd name="T32" fmla="*/ 304 w 656"/>
                    <a:gd name="T33" fmla="*/ 1 h 416"/>
                    <a:gd name="T34" fmla="*/ 287 w 656"/>
                    <a:gd name="T35" fmla="*/ 1 h 416"/>
                    <a:gd name="T36" fmla="*/ 271 w 656"/>
                    <a:gd name="T37" fmla="*/ 1 h 416"/>
                    <a:gd name="T38" fmla="*/ 254 w 656"/>
                    <a:gd name="T39" fmla="*/ 1 h 416"/>
                    <a:gd name="T40" fmla="*/ 235 w 656"/>
                    <a:gd name="T41" fmla="*/ 1 h 416"/>
                    <a:gd name="T42" fmla="*/ 218 w 656"/>
                    <a:gd name="T43" fmla="*/ 1 h 416"/>
                    <a:gd name="T44" fmla="*/ 202 w 656"/>
                    <a:gd name="T45" fmla="*/ 1 h 416"/>
                    <a:gd name="T46" fmla="*/ 186 w 656"/>
                    <a:gd name="T47" fmla="*/ 1 h 416"/>
                    <a:gd name="T48" fmla="*/ 170 w 656"/>
                    <a:gd name="T49" fmla="*/ 1 h 416"/>
                    <a:gd name="T50" fmla="*/ 153 w 656"/>
                    <a:gd name="T51" fmla="*/ 0 h 416"/>
                    <a:gd name="T52" fmla="*/ 137 w 656"/>
                    <a:gd name="T53" fmla="*/ 0 h 416"/>
                    <a:gd name="T54" fmla="*/ 121 w 656"/>
                    <a:gd name="T55" fmla="*/ 0 h 416"/>
                    <a:gd name="T56" fmla="*/ 105 w 656"/>
                    <a:gd name="T57" fmla="*/ 0 h 416"/>
                    <a:gd name="T58" fmla="*/ 89 w 656"/>
                    <a:gd name="T59" fmla="*/ 0 h 416"/>
                    <a:gd name="T60" fmla="*/ 70 w 656"/>
                    <a:gd name="T61" fmla="*/ 0 h 416"/>
                    <a:gd name="T62" fmla="*/ 53 w 656"/>
                    <a:gd name="T63" fmla="*/ 0 h 416"/>
                    <a:gd name="T64" fmla="*/ 38 w 656"/>
                    <a:gd name="T65" fmla="*/ 0 h 416"/>
                    <a:gd name="T66" fmla="*/ 30 w 656"/>
                    <a:gd name="T67" fmla="*/ 3 h 416"/>
                    <a:gd name="T68" fmla="*/ 24 w 656"/>
                    <a:gd name="T69" fmla="*/ 5 h 416"/>
                    <a:gd name="T70" fmla="*/ 18 w 656"/>
                    <a:gd name="T71" fmla="*/ 7 h 416"/>
                    <a:gd name="T72" fmla="*/ 13 w 656"/>
                    <a:gd name="T73" fmla="*/ 9 h 416"/>
                    <a:gd name="T74" fmla="*/ 8 w 656"/>
                    <a:gd name="T75" fmla="*/ 11 h 416"/>
                    <a:gd name="T76" fmla="*/ 5 w 656"/>
                    <a:gd name="T77" fmla="*/ 14 h 416"/>
                    <a:gd name="T78" fmla="*/ 3 w 656"/>
                    <a:gd name="T79" fmla="*/ 16 h 416"/>
                    <a:gd name="T80" fmla="*/ 0 w 656"/>
                    <a:gd name="T81" fmla="*/ 19 h 416"/>
                    <a:gd name="T82" fmla="*/ 668 w 656"/>
                    <a:gd name="T83" fmla="*/ 19 h 416"/>
                    <a:gd name="T84" fmla="*/ 665 w 656"/>
                    <a:gd name="T85" fmla="*/ 16 h 416"/>
                    <a:gd name="T86" fmla="*/ 663 w 656"/>
                    <a:gd name="T87" fmla="*/ 14 h 416"/>
                    <a:gd name="T88" fmla="*/ 660 w 656"/>
                    <a:gd name="T89" fmla="*/ 11 h 416"/>
                    <a:gd name="T90" fmla="*/ 655 w 656"/>
                    <a:gd name="T91" fmla="*/ 9 h 416"/>
                    <a:gd name="T92" fmla="*/ 650 w 656"/>
                    <a:gd name="T93" fmla="*/ 7 h 416"/>
                    <a:gd name="T94" fmla="*/ 643 w 656"/>
                    <a:gd name="T95" fmla="*/ 4 h 416"/>
                    <a:gd name="T96" fmla="*/ 637 w 656"/>
                    <a:gd name="T97" fmla="*/ 2 h 416"/>
                    <a:gd name="T98" fmla="*/ 629 w 656"/>
                    <a:gd name="T99" fmla="*/ 0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6"/>
                    <a:gd name="T151" fmla="*/ 0 h 416"/>
                    <a:gd name="T152" fmla="*/ 656 w 65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6" h="416">
                      <a:moveTo>
                        <a:pt x="617" y="0"/>
                      </a:moveTo>
                      <a:lnTo>
                        <a:pt x="597" y="1"/>
                      </a:lnTo>
                      <a:lnTo>
                        <a:pt x="579" y="4"/>
                      </a:lnTo>
                      <a:lnTo>
                        <a:pt x="559" y="5"/>
                      </a:lnTo>
                      <a:lnTo>
                        <a:pt x="539" y="6"/>
                      </a:lnTo>
                      <a:lnTo>
                        <a:pt x="519" y="8"/>
                      </a:lnTo>
                      <a:lnTo>
                        <a:pt x="499" y="9"/>
                      </a:lnTo>
                      <a:lnTo>
                        <a:pt x="479" y="10"/>
                      </a:lnTo>
                      <a:lnTo>
                        <a:pt x="460" y="11"/>
                      </a:lnTo>
                      <a:lnTo>
                        <a:pt x="440" y="13"/>
                      </a:lnTo>
                      <a:lnTo>
                        <a:pt x="419" y="13"/>
                      </a:lnTo>
                      <a:lnTo>
                        <a:pt x="399" y="14"/>
                      </a:lnTo>
                      <a:lnTo>
                        <a:pt x="379" y="14"/>
                      </a:lnTo>
                      <a:lnTo>
                        <a:pt x="358" y="15"/>
                      </a:lnTo>
                      <a:lnTo>
                        <a:pt x="339" y="15"/>
                      </a:lnTo>
                      <a:lnTo>
                        <a:pt x="319" y="15"/>
                      </a:lnTo>
                      <a:lnTo>
                        <a:pt x="298" y="15"/>
                      </a:lnTo>
                      <a:lnTo>
                        <a:pt x="281" y="15"/>
                      </a:lnTo>
                      <a:lnTo>
                        <a:pt x="265" y="15"/>
                      </a:lnTo>
                      <a:lnTo>
                        <a:pt x="248" y="15"/>
                      </a:lnTo>
                      <a:lnTo>
                        <a:pt x="232" y="14"/>
                      </a:lnTo>
                      <a:lnTo>
                        <a:pt x="215" y="14"/>
                      </a:lnTo>
                      <a:lnTo>
                        <a:pt x="199" y="14"/>
                      </a:lnTo>
                      <a:lnTo>
                        <a:pt x="183" y="13"/>
                      </a:lnTo>
                      <a:lnTo>
                        <a:pt x="167" y="13"/>
                      </a:lnTo>
                      <a:lnTo>
                        <a:pt x="150" y="11"/>
                      </a:lnTo>
                      <a:lnTo>
                        <a:pt x="134" y="11"/>
                      </a:lnTo>
                      <a:lnTo>
                        <a:pt x="118" y="10"/>
                      </a:lnTo>
                      <a:lnTo>
                        <a:pt x="102" y="9"/>
                      </a:lnTo>
                      <a:lnTo>
                        <a:pt x="86" y="9"/>
                      </a:lnTo>
                      <a:lnTo>
                        <a:pt x="70" y="8"/>
                      </a:lnTo>
                      <a:lnTo>
                        <a:pt x="53" y="6"/>
                      </a:lnTo>
                      <a:lnTo>
                        <a:pt x="38" y="5"/>
                      </a:lnTo>
                      <a:lnTo>
                        <a:pt x="30" y="52"/>
                      </a:lnTo>
                      <a:lnTo>
                        <a:pt x="24" y="100"/>
                      </a:lnTo>
                      <a:lnTo>
                        <a:pt x="18" y="149"/>
                      </a:lnTo>
                      <a:lnTo>
                        <a:pt x="13" y="199"/>
                      </a:lnTo>
                      <a:lnTo>
                        <a:pt x="8" y="252"/>
                      </a:lnTo>
                      <a:lnTo>
                        <a:pt x="5" y="305"/>
                      </a:lnTo>
                      <a:lnTo>
                        <a:pt x="3" y="360"/>
                      </a:lnTo>
                      <a:lnTo>
                        <a:pt x="0" y="416"/>
                      </a:lnTo>
                      <a:lnTo>
                        <a:pt x="656" y="416"/>
                      </a:lnTo>
                      <a:lnTo>
                        <a:pt x="653" y="359"/>
                      </a:lnTo>
                      <a:lnTo>
                        <a:pt x="651" y="304"/>
                      </a:lnTo>
                      <a:lnTo>
                        <a:pt x="648" y="250"/>
                      </a:lnTo>
                      <a:lnTo>
                        <a:pt x="643" y="197"/>
                      </a:lnTo>
                      <a:lnTo>
                        <a:pt x="638" y="147"/>
                      </a:lnTo>
                      <a:lnTo>
                        <a:pt x="631" y="96"/>
                      </a:lnTo>
                      <a:lnTo>
                        <a:pt x="625" y="47"/>
                      </a:lnTo>
                      <a:lnTo>
                        <a:pt x="617" y="0"/>
                      </a:lnTo>
                      <a:close/>
                    </a:path>
                  </a:pathLst>
                </a:custGeom>
                <a:solidFill>
                  <a:srgbClr val="BBB01F"/>
                </a:solidFill>
                <a:ln w="9525">
                  <a:noFill/>
                  <a:round/>
                  <a:headEnd/>
                  <a:tailEnd/>
                </a:ln>
              </p:spPr>
              <p:txBody>
                <a:bodyPr/>
                <a:lstStyle/>
                <a:p>
                  <a:endParaRPr lang="id-ID"/>
                </a:p>
              </p:txBody>
            </p:sp>
            <p:sp>
              <p:nvSpPr>
                <p:cNvPr id="16" name="Freeform 18"/>
                <p:cNvSpPr>
                  <a:spLocks/>
                </p:cNvSpPr>
                <p:nvPr/>
              </p:nvSpPr>
              <p:spPr bwMode="auto">
                <a:xfrm>
                  <a:off x="2533" y="2186"/>
                  <a:ext cx="662" cy="149"/>
                </a:xfrm>
                <a:custGeom>
                  <a:avLst/>
                  <a:gdLst>
                    <a:gd name="T0" fmla="*/ 37 w 657"/>
                    <a:gd name="T1" fmla="*/ 19 h 414"/>
                    <a:gd name="T2" fmla="*/ 53 w 657"/>
                    <a:gd name="T3" fmla="*/ 19 h 414"/>
                    <a:gd name="T4" fmla="*/ 72 w 657"/>
                    <a:gd name="T5" fmla="*/ 19 h 414"/>
                    <a:gd name="T6" fmla="*/ 88 w 657"/>
                    <a:gd name="T7" fmla="*/ 19 h 414"/>
                    <a:gd name="T8" fmla="*/ 105 w 657"/>
                    <a:gd name="T9" fmla="*/ 19 h 414"/>
                    <a:gd name="T10" fmla="*/ 121 w 657"/>
                    <a:gd name="T11" fmla="*/ 19 h 414"/>
                    <a:gd name="T12" fmla="*/ 137 w 657"/>
                    <a:gd name="T13" fmla="*/ 19 h 414"/>
                    <a:gd name="T14" fmla="*/ 153 w 657"/>
                    <a:gd name="T15" fmla="*/ 19 h 414"/>
                    <a:gd name="T16" fmla="*/ 170 w 657"/>
                    <a:gd name="T17" fmla="*/ 19 h 414"/>
                    <a:gd name="T18" fmla="*/ 186 w 657"/>
                    <a:gd name="T19" fmla="*/ 19 h 414"/>
                    <a:gd name="T20" fmla="*/ 206 w 657"/>
                    <a:gd name="T21" fmla="*/ 19 h 414"/>
                    <a:gd name="T22" fmla="*/ 222 w 657"/>
                    <a:gd name="T23" fmla="*/ 19 h 414"/>
                    <a:gd name="T24" fmla="*/ 239 w 657"/>
                    <a:gd name="T25" fmla="*/ 19 h 414"/>
                    <a:gd name="T26" fmla="*/ 255 w 657"/>
                    <a:gd name="T27" fmla="*/ 19 h 414"/>
                    <a:gd name="T28" fmla="*/ 272 w 657"/>
                    <a:gd name="T29" fmla="*/ 19 h 414"/>
                    <a:gd name="T30" fmla="*/ 288 w 657"/>
                    <a:gd name="T31" fmla="*/ 19 h 414"/>
                    <a:gd name="T32" fmla="*/ 305 w 657"/>
                    <a:gd name="T33" fmla="*/ 19 h 414"/>
                    <a:gd name="T34" fmla="*/ 326 w 657"/>
                    <a:gd name="T35" fmla="*/ 19 h 414"/>
                    <a:gd name="T36" fmla="*/ 349 w 657"/>
                    <a:gd name="T37" fmla="*/ 19 h 414"/>
                    <a:gd name="T38" fmla="*/ 369 w 657"/>
                    <a:gd name="T39" fmla="*/ 19 h 414"/>
                    <a:gd name="T40" fmla="*/ 389 w 657"/>
                    <a:gd name="T41" fmla="*/ 19 h 414"/>
                    <a:gd name="T42" fmla="*/ 409 w 657"/>
                    <a:gd name="T43" fmla="*/ 19 h 414"/>
                    <a:gd name="T44" fmla="*/ 430 w 657"/>
                    <a:gd name="T45" fmla="*/ 19 h 414"/>
                    <a:gd name="T46" fmla="*/ 450 w 657"/>
                    <a:gd name="T47" fmla="*/ 19 h 414"/>
                    <a:gd name="T48" fmla="*/ 474 w 657"/>
                    <a:gd name="T49" fmla="*/ 19 h 414"/>
                    <a:gd name="T50" fmla="*/ 494 w 657"/>
                    <a:gd name="T51" fmla="*/ 19 h 414"/>
                    <a:gd name="T52" fmla="*/ 513 w 657"/>
                    <a:gd name="T53" fmla="*/ 19 h 414"/>
                    <a:gd name="T54" fmla="*/ 533 w 657"/>
                    <a:gd name="T55" fmla="*/ 19 h 414"/>
                    <a:gd name="T56" fmla="*/ 553 w 657"/>
                    <a:gd name="T57" fmla="*/ 19 h 414"/>
                    <a:gd name="T58" fmla="*/ 573 w 657"/>
                    <a:gd name="T59" fmla="*/ 19 h 414"/>
                    <a:gd name="T60" fmla="*/ 593 w 657"/>
                    <a:gd name="T61" fmla="*/ 19 h 414"/>
                    <a:gd name="T62" fmla="*/ 615 w 657"/>
                    <a:gd name="T63" fmla="*/ 19 h 414"/>
                    <a:gd name="T64" fmla="*/ 635 w 657"/>
                    <a:gd name="T65" fmla="*/ 19 h 414"/>
                    <a:gd name="T66" fmla="*/ 642 w 657"/>
                    <a:gd name="T67" fmla="*/ 17 h 414"/>
                    <a:gd name="T68" fmla="*/ 648 w 657"/>
                    <a:gd name="T69" fmla="*/ 15 h 414"/>
                    <a:gd name="T70" fmla="*/ 655 w 657"/>
                    <a:gd name="T71" fmla="*/ 13 h 414"/>
                    <a:gd name="T72" fmla="*/ 659 w 657"/>
                    <a:gd name="T73" fmla="*/ 10 h 414"/>
                    <a:gd name="T74" fmla="*/ 664 w 657"/>
                    <a:gd name="T75" fmla="*/ 8 h 414"/>
                    <a:gd name="T76" fmla="*/ 667 w 657"/>
                    <a:gd name="T77" fmla="*/ 5 h 414"/>
                    <a:gd name="T78" fmla="*/ 669 w 657"/>
                    <a:gd name="T79" fmla="*/ 3 h 414"/>
                    <a:gd name="T80" fmla="*/ 672 w 657"/>
                    <a:gd name="T81" fmla="*/ 0 h 414"/>
                    <a:gd name="T82" fmla="*/ 0 w 657"/>
                    <a:gd name="T83" fmla="*/ 0 h 414"/>
                    <a:gd name="T84" fmla="*/ 3 w 657"/>
                    <a:gd name="T85" fmla="*/ 3 h 414"/>
                    <a:gd name="T86" fmla="*/ 5 w 657"/>
                    <a:gd name="T87" fmla="*/ 5 h 414"/>
                    <a:gd name="T88" fmla="*/ 8 w 657"/>
                    <a:gd name="T89" fmla="*/ 8 h 414"/>
                    <a:gd name="T90" fmla="*/ 12 w 657"/>
                    <a:gd name="T91" fmla="*/ 10 h 414"/>
                    <a:gd name="T92" fmla="*/ 17 w 657"/>
                    <a:gd name="T93" fmla="*/ 12 h 414"/>
                    <a:gd name="T94" fmla="*/ 24 w 657"/>
                    <a:gd name="T95" fmla="*/ 15 h 414"/>
                    <a:gd name="T96" fmla="*/ 30 w 657"/>
                    <a:gd name="T97" fmla="*/ 17 h 414"/>
                    <a:gd name="T98" fmla="*/ 37 w 657"/>
                    <a:gd name="T99" fmla="*/ 19 h 4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7"/>
                    <a:gd name="T151" fmla="*/ 0 h 414"/>
                    <a:gd name="T152" fmla="*/ 657 w 657"/>
                    <a:gd name="T153" fmla="*/ 414 h 4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7" h="414">
                      <a:moveTo>
                        <a:pt x="37" y="409"/>
                      </a:moveTo>
                      <a:lnTo>
                        <a:pt x="53" y="408"/>
                      </a:lnTo>
                      <a:lnTo>
                        <a:pt x="69" y="407"/>
                      </a:lnTo>
                      <a:lnTo>
                        <a:pt x="85" y="406"/>
                      </a:lnTo>
                      <a:lnTo>
                        <a:pt x="102" y="406"/>
                      </a:lnTo>
                      <a:lnTo>
                        <a:pt x="118" y="404"/>
                      </a:lnTo>
                      <a:lnTo>
                        <a:pt x="134" y="403"/>
                      </a:lnTo>
                      <a:lnTo>
                        <a:pt x="150" y="403"/>
                      </a:lnTo>
                      <a:lnTo>
                        <a:pt x="167" y="402"/>
                      </a:lnTo>
                      <a:lnTo>
                        <a:pt x="183" y="402"/>
                      </a:lnTo>
                      <a:lnTo>
                        <a:pt x="200" y="401"/>
                      </a:lnTo>
                      <a:lnTo>
                        <a:pt x="216" y="401"/>
                      </a:lnTo>
                      <a:lnTo>
                        <a:pt x="233" y="401"/>
                      </a:lnTo>
                      <a:lnTo>
                        <a:pt x="249" y="399"/>
                      </a:lnTo>
                      <a:lnTo>
                        <a:pt x="266" y="399"/>
                      </a:lnTo>
                      <a:lnTo>
                        <a:pt x="282" y="399"/>
                      </a:lnTo>
                      <a:lnTo>
                        <a:pt x="299" y="399"/>
                      </a:lnTo>
                      <a:lnTo>
                        <a:pt x="320" y="399"/>
                      </a:lnTo>
                      <a:lnTo>
                        <a:pt x="340" y="399"/>
                      </a:lnTo>
                      <a:lnTo>
                        <a:pt x="360" y="401"/>
                      </a:lnTo>
                      <a:lnTo>
                        <a:pt x="380" y="401"/>
                      </a:lnTo>
                      <a:lnTo>
                        <a:pt x="400" y="401"/>
                      </a:lnTo>
                      <a:lnTo>
                        <a:pt x="421" y="402"/>
                      </a:lnTo>
                      <a:lnTo>
                        <a:pt x="441" y="403"/>
                      </a:lnTo>
                      <a:lnTo>
                        <a:pt x="462" y="403"/>
                      </a:lnTo>
                      <a:lnTo>
                        <a:pt x="482" y="404"/>
                      </a:lnTo>
                      <a:lnTo>
                        <a:pt x="501" y="406"/>
                      </a:lnTo>
                      <a:lnTo>
                        <a:pt x="521" y="407"/>
                      </a:lnTo>
                      <a:lnTo>
                        <a:pt x="541" y="408"/>
                      </a:lnTo>
                      <a:lnTo>
                        <a:pt x="561" y="409"/>
                      </a:lnTo>
                      <a:lnTo>
                        <a:pt x="581" y="411"/>
                      </a:lnTo>
                      <a:lnTo>
                        <a:pt x="600" y="413"/>
                      </a:lnTo>
                      <a:lnTo>
                        <a:pt x="620" y="414"/>
                      </a:lnTo>
                      <a:lnTo>
                        <a:pt x="627" y="367"/>
                      </a:lnTo>
                      <a:lnTo>
                        <a:pt x="633" y="318"/>
                      </a:lnTo>
                      <a:lnTo>
                        <a:pt x="640" y="269"/>
                      </a:lnTo>
                      <a:lnTo>
                        <a:pt x="644" y="217"/>
                      </a:lnTo>
                      <a:lnTo>
                        <a:pt x="649" y="165"/>
                      </a:lnTo>
                      <a:lnTo>
                        <a:pt x="652" y="111"/>
                      </a:lnTo>
                      <a:lnTo>
                        <a:pt x="654" y="56"/>
                      </a:lnTo>
                      <a:lnTo>
                        <a:pt x="657" y="0"/>
                      </a:lnTo>
                      <a:lnTo>
                        <a:pt x="0" y="0"/>
                      </a:lnTo>
                      <a:lnTo>
                        <a:pt x="3" y="55"/>
                      </a:lnTo>
                      <a:lnTo>
                        <a:pt x="5" y="111"/>
                      </a:lnTo>
                      <a:lnTo>
                        <a:pt x="8" y="163"/>
                      </a:lnTo>
                      <a:lnTo>
                        <a:pt x="12" y="215"/>
                      </a:lnTo>
                      <a:lnTo>
                        <a:pt x="17" y="265"/>
                      </a:lnTo>
                      <a:lnTo>
                        <a:pt x="24" y="315"/>
                      </a:lnTo>
                      <a:lnTo>
                        <a:pt x="30" y="363"/>
                      </a:lnTo>
                      <a:lnTo>
                        <a:pt x="37" y="409"/>
                      </a:lnTo>
                      <a:close/>
                    </a:path>
                  </a:pathLst>
                </a:custGeom>
                <a:solidFill>
                  <a:srgbClr val="BBB01F"/>
                </a:solidFill>
                <a:ln w="9525">
                  <a:noFill/>
                  <a:round/>
                  <a:headEnd/>
                  <a:tailEnd/>
                </a:ln>
              </p:spPr>
              <p:txBody>
                <a:bodyPr/>
                <a:lstStyle/>
                <a:p>
                  <a:endParaRPr lang="id-ID"/>
                </a:p>
              </p:txBody>
            </p:sp>
            <p:sp>
              <p:nvSpPr>
                <p:cNvPr id="17" name="Freeform 19"/>
                <p:cNvSpPr>
                  <a:spLocks/>
                </p:cNvSpPr>
                <p:nvPr/>
              </p:nvSpPr>
              <p:spPr bwMode="auto">
                <a:xfrm>
                  <a:off x="2598" y="2380"/>
                  <a:ext cx="532" cy="164"/>
                </a:xfrm>
                <a:custGeom>
                  <a:avLst/>
                  <a:gdLst>
                    <a:gd name="T0" fmla="*/ 223 w 529"/>
                    <a:gd name="T1" fmla="*/ 0 h 456"/>
                    <a:gd name="T2" fmla="*/ 194 w 529"/>
                    <a:gd name="T3" fmla="*/ 0 h 456"/>
                    <a:gd name="T4" fmla="*/ 164 w 529"/>
                    <a:gd name="T5" fmla="*/ 0 h 456"/>
                    <a:gd name="T6" fmla="*/ 134 w 529"/>
                    <a:gd name="T7" fmla="*/ 0 h 456"/>
                    <a:gd name="T8" fmla="*/ 105 w 529"/>
                    <a:gd name="T9" fmla="*/ 0 h 456"/>
                    <a:gd name="T10" fmla="*/ 73 w 529"/>
                    <a:gd name="T11" fmla="*/ 0 h 456"/>
                    <a:gd name="T12" fmla="*/ 43 w 529"/>
                    <a:gd name="T13" fmla="*/ 0 h 456"/>
                    <a:gd name="T14" fmla="*/ 15 w 529"/>
                    <a:gd name="T15" fmla="*/ 0 h 456"/>
                    <a:gd name="T16" fmla="*/ 17 w 529"/>
                    <a:gd name="T17" fmla="*/ 4 h 456"/>
                    <a:gd name="T18" fmla="*/ 55 w 529"/>
                    <a:gd name="T19" fmla="*/ 9 h 456"/>
                    <a:gd name="T20" fmla="*/ 102 w 529"/>
                    <a:gd name="T21" fmla="*/ 14 h 456"/>
                    <a:gd name="T22" fmla="*/ 150 w 529"/>
                    <a:gd name="T23" fmla="*/ 18 h 456"/>
                    <a:gd name="T24" fmla="*/ 186 w 529"/>
                    <a:gd name="T25" fmla="*/ 19 h 456"/>
                    <a:gd name="T26" fmla="*/ 209 w 529"/>
                    <a:gd name="T27" fmla="*/ 20 h 456"/>
                    <a:gd name="T28" fmla="*/ 232 w 529"/>
                    <a:gd name="T29" fmla="*/ 21 h 456"/>
                    <a:gd name="T30" fmla="*/ 256 w 529"/>
                    <a:gd name="T31" fmla="*/ 21 h 456"/>
                    <a:gd name="T32" fmla="*/ 283 w 529"/>
                    <a:gd name="T33" fmla="*/ 21 h 456"/>
                    <a:gd name="T34" fmla="*/ 306 w 529"/>
                    <a:gd name="T35" fmla="*/ 21 h 456"/>
                    <a:gd name="T36" fmla="*/ 329 w 529"/>
                    <a:gd name="T37" fmla="*/ 21 h 456"/>
                    <a:gd name="T38" fmla="*/ 352 w 529"/>
                    <a:gd name="T39" fmla="*/ 19 h 456"/>
                    <a:gd name="T40" fmla="*/ 387 w 529"/>
                    <a:gd name="T41" fmla="*/ 18 h 456"/>
                    <a:gd name="T42" fmla="*/ 435 w 529"/>
                    <a:gd name="T43" fmla="*/ 14 h 456"/>
                    <a:gd name="T44" fmla="*/ 482 w 529"/>
                    <a:gd name="T45" fmla="*/ 9 h 456"/>
                    <a:gd name="T46" fmla="*/ 521 w 529"/>
                    <a:gd name="T47" fmla="*/ 4 h 456"/>
                    <a:gd name="T48" fmla="*/ 520 w 529"/>
                    <a:gd name="T49" fmla="*/ 0 h 456"/>
                    <a:gd name="T50" fmla="*/ 484 w 529"/>
                    <a:gd name="T51" fmla="*/ 0 h 456"/>
                    <a:gd name="T52" fmla="*/ 445 w 529"/>
                    <a:gd name="T53" fmla="*/ 0 h 456"/>
                    <a:gd name="T54" fmla="*/ 408 w 529"/>
                    <a:gd name="T55" fmla="*/ 0 h 456"/>
                    <a:gd name="T56" fmla="*/ 372 w 529"/>
                    <a:gd name="T57" fmla="*/ 0 h 456"/>
                    <a:gd name="T58" fmla="*/ 334 w 529"/>
                    <a:gd name="T59" fmla="*/ 0 h 456"/>
                    <a:gd name="T60" fmla="*/ 297 w 529"/>
                    <a:gd name="T61" fmla="*/ 0 h 456"/>
                    <a:gd name="T62" fmla="*/ 256 w 529"/>
                    <a:gd name="T63" fmla="*/ 0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9"/>
                    <a:gd name="T97" fmla="*/ 0 h 456"/>
                    <a:gd name="T98" fmla="*/ 529 w 529"/>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9" h="456">
                      <a:moveTo>
                        <a:pt x="235" y="0"/>
                      </a:moveTo>
                      <a:lnTo>
                        <a:pt x="220" y="0"/>
                      </a:lnTo>
                      <a:lnTo>
                        <a:pt x="205" y="0"/>
                      </a:lnTo>
                      <a:lnTo>
                        <a:pt x="191" y="0"/>
                      </a:lnTo>
                      <a:lnTo>
                        <a:pt x="175" y="0"/>
                      </a:lnTo>
                      <a:lnTo>
                        <a:pt x="161" y="1"/>
                      </a:lnTo>
                      <a:lnTo>
                        <a:pt x="146" y="1"/>
                      </a:lnTo>
                      <a:lnTo>
                        <a:pt x="131" y="1"/>
                      </a:lnTo>
                      <a:lnTo>
                        <a:pt x="117" y="1"/>
                      </a:lnTo>
                      <a:lnTo>
                        <a:pt x="102" y="3"/>
                      </a:lnTo>
                      <a:lnTo>
                        <a:pt x="87" y="3"/>
                      </a:lnTo>
                      <a:lnTo>
                        <a:pt x="73" y="4"/>
                      </a:lnTo>
                      <a:lnTo>
                        <a:pt x="59" y="4"/>
                      </a:lnTo>
                      <a:lnTo>
                        <a:pt x="43" y="5"/>
                      </a:lnTo>
                      <a:lnTo>
                        <a:pt x="29" y="6"/>
                      </a:lnTo>
                      <a:lnTo>
                        <a:pt x="15" y="6"/>
                      </a:lnTo>
                      <a:lnTo>
                        <a:pt x="0" y="7"/>
                      </a:lnTo>
                      <a:lnTo>
                        <a:pt x="17" y="76"/>
                      </a:lnTo>
                      <a:lnTo>
                        <a:pt x="35" y="140"/>
                      </a:lnTo>
                      <a:lnTo>
                        <a:pt x="55" y="198"/>
                      </a:lnTo>
                      <a:lnTo>
                        <a:pt x="77" y="251"/>
                      </a:lnTo>
                      <a:lnTo>
                        <a:pt x="99" y="299"/>
                      </a:lnTo>
                      <a:lnTo>
                        <a:pt x="122" y="341"/>
                      </a:lnTo>
                      <a:lnTo>
                        <a:pt x="147" y="376"/>
                      </a:lnTo>
                      <a:lnTo>
                        <a:pt x="171" y="406"/>
                      </a:lnTo>
                      <a:lnTo>
                        <a:pt x="183" y="418"/>
                      </a:lnTo>
                      <a:lnTo>
                        <a:pt x="194" y="428"/>
                      </a:lnTo>
                      <a:lnTo>
                        <a:pt x="206" y="436"/>
                      </a:lnTo>
                      <a:lnTo>
                        <a:pt x="218" y="444"/>
                      </a:lnTo>
                      <a:lnTo>
                        <a:pt x="229" y="449"/>
                      </a:lnTo>
                      <a:lnTo>
                        <a:pt x="241" y="452"/>
                      </a:lnTo>
                      <a:lnTo>
                        <a:pt x="253" y="455"/>
                      </a:lnTo>
                      <a:lnTo>
                        <a:pt x="266" y="456"/>
                      </a:lnTo>
                      <a:lnTo>
                        <a:pt x="277" y="455"/>
                      </a:lnTo>
                      <a:lnTo>
                        <a:pt x="288" y="454"/>
                      </a:lnTo>
                      <a:lnTo>
                        <a:pt x="300" y="450"/>
                      </a:lnTo>
                      <a:lnTo>
                        <a:pt x="311" y="444"/>
                      </a:lnTo>
                      <a:lnTo>
                        <a:pt x="323" y="438"/>
                      </a:lnTo>
                      <a:lnTo>
                        <a:pt x="334" y="429"/>
                      </a:lnTo>
                      <a:lnTo>
                        <a:pt x="346" y="419"/>
                      </a:lnTo>
                      <a:lnTo>
                        <a:pt x="357" y="408"/>
                      </a:lnTo>
                      <a:lnTo>
                        <a:pt x="381" y="380"/>
                      </a:lnTo>
                      <a:lnTo>
                        <a:pt x="405" y="344"/>
                      </a:lnTo>
                      <a:lnTo>
                        <a:pt x="429" y="304"/>
                      </a:lnTo>
                      <a:lnTo>
                        <a:pt x="452" y="256"/>
                      </a:lnTo>
                      <a:lnTo>
                        <a:pt x="473" y="203"/>
                      </a:lnTo>
                      <a:lnTo>
                        <a:pt x="494" y="145"/>
                      </a:lnTo>
                      <a:lnTo>
                        <a:pt x="512" y="81"/>
                      </a:lnTo>
                      <a:lnTo>
                        <a:pt x="529" y="12"/>
                      </a:lnTo>
                      <a:lnTo>
                        <a:pt x="511" y="11"/>
                      </a:lnTo>
                      <a:lnTo>
                        <a:pt x="494" y="10"/>
                      </a:lnTo>
                      <a:lnTo>
                        <a:pt x="475" y="7"/>
                      </a:lnTo>
                      <a:lnTo>
                        <a:pt x="457" y="6"/>
                      </a:lnTo>
                      <a:lnTo>
                        <a:pt x="438" y="6"/>
                      </a:lnTo>
                      <a:lnTo>
                        <a:pt x="421" y="5"/>
                      </a:lnTo>
                      <a:lnTo>
                        <a:pt x="402" y="4"/>
                      </a:lnTo>
                      <a:lnTo>
                        <a:pt x="383" y="3"/>
                      </a:lnTo>
                      <a:lnTo>
                        <a:pt x="366" y="3"/>
                      </a:lnTo>
                      <a:lnTo>
                        <a:pt x="347" y="1"/>
                      </a:lnTo>
                      <a:lnTo>
                        <a:pt x="328" y="1"/>
                      </a:lnTo>
                      <a:lnTo>
                        <a:pt x="310" y="1"/>
                      </a:lnTo>
                      <a:lnTo>
                        <a:pt x="291" y="0"/>
                      </a:lnTo>
                      <a:lnTo>
                        <a:pt x="272" y="0"/>
                      </a:lnTo>
                      <a:lnTo>
                        <a:pt x="253" y="0"/>
                      </a:lnTo>
                      <a:lnTo>
                        <a:pt x="235" y="0"/>
                      </a:lnTo>
                      <a:close/>
                    </a:path>
                  </a:pathLst>
                </a:custGeom>
                <a:solidFill>
                  <a:srgbClr val="BBB01F"/>
                </a:solidFill>
                <a:ln w="9525">
                  <a:noFill/>
                  <a:round/>
                  <a:headEnd/>
                  <a:tailEnd/>
                </a:ln>
              </p:spPr>
              <p:txBody>
                <a:bodyPr/>
                <a:lstStyle/>
                <a:p>
                  <a:endParaRPr lang="id-ID"/>
                </a:p>
              </p:txBody>
            </p:sp>
            <p:sp>
              <p:nvSpPr>
                <p:cNvPr id="18" name="Freeform 20"/>
                <p:cNvSpPr>
                  <a:spLocks/>
                </p:cNvSpPr>
                <p:nvPr/>
              </p:nvSpPr>
              <p:spPr bwMode="auto">
                <a:xfrm>
                  <a:off x="3215" y="1956"/>
                  <a:ext cx="451" cy="180"/>
                </a:xfrm>
                <a:custGeom>
                  <a:avLst/>
                  <a:gdLst>
                    <a:gd name="T0" fmla="*/ 27 w 510"/>
                    <a:gd name="T1" fmla="*/ 24 h 497"/>
                    <a:gd name="T2" fmla="*/ 353 w 510"/>
                    <a:gd name="T3" fmla="*/ 24 h 497"/>
                    <a:gd name="T4" fmla="*/ 348 w 510"/>
                    <a:gd name="T5" fmla="*/ 20 h 497"/>
                    <a:gd name="T6" fmla="*/ 341 w 510"/>
                    <a:gd name="T7" fmla="*/ 17 h 497"/>
                    <a:gd name="T8" fmla="*/ 332 w 510"/>
                    <a:gd name="T9" fmla="*/ 14 h 497"/>
                    <a:gd name="T10" fmla="*/ 320 w 510"/>
                    <a:gd name="T11" fmla="*/ 11 h 497"/>
                    <a:gd name="T12" fmla="*/ 305 w 510"/>
                    <a:gd name="T13" fmla="*/ 8 h 497"/>
                    <a:gd name="T14" fmla="*/ 288 w 510"/>
                    <a:gd name="T15" fmla="*/ 5 h 497"/>
                    <a:gd name="T16" fmla="*/ 268 w 510"/>
                    <a:gd name="T17" fmla="*/ 3 h 497"/>
                    <a:gd name="T18" fmla="*/ 247 w 510"/>
                    <a:gd name="T19" fmla="*/ 0 h 497"/>
                    <a:gd name="T20" fmla="*/ 233 w 510"/>
                    <a:gd name="T21" fmla="*/ 0 h 497"/>
                    <a:gd name="T22" fmla="*/ 218 w 510"/>
                    <a:gd name="T23" fmla="*/ 0 h 497"/>
                    <a:gd name="T24" fmla="*/ 203 w 510"/>
                    <a:gd name="T25" fmla="*/ 1 h 497"/>
                    <a:gd name="T26" fmla="*/ 188 w 510"/>
                    <a:gd name="T27" fmla="*/ 1 h 497"/>
                    <a:gd name="T28" fmla="*/ 172 w 510"/>
                    <a:gd name="T29" fmla="*/ 1 h 497"/>
                    <a:gd name="T30" fmla="*/ 157 w 510"/>
                    <a:gd name="T31" fmla="*/ 1 h 497"/>
                    <a:gd name="T32" fmla="*/ 141 w 510"/>
                    <a:gd name="T33" fmla="*/ 1 h 497"/>
                    <a:gd name="T34" fmla="*/ 126 w 510"/>
                    <a:gd name="T35" fmla="*/ 2 h 497"/>
                    <a:gd name="T36" fmla="*/ 111 w 510"/>
                    <a:gd name="T37" fmla="*/ 2 h 497"/>
                    <a:gd name="T38" fmla="*/ 96 w 510"/>
                    <a:gd name="T39" fmla="*/ 2 h 497"/>
                    <a:gd name="T40" fmla="*/ 80 w 510"/>
                    <a:gd name="T41" fmla="*/ 3 h 497"/>
                    <a:gd name="T42" fmla="*/ 65 w 510"/>
                    <a:gd name="T43" fmla="*/ 3 h 497"/>
                    <a:gd name="T44" fmla="*/ 49 w 510"/>
                    <a:gd name="T45" fmla="*/ 3 h 497"/>
                    <a:gd name="T46" fmla="*/ 33 w 510"/>
                    <a:gd name="T47" fmla="*/ 3 h 497"/>
                    <a:gd name="T48" fmla="*/ 16 w 510"/>
                    <a:gd name="T49" fmla="*/ 3 h 497"/>
                    <a:gd name="T50" fmla="*/ 0 w 510"/>
                    <a:gd name="T51" fmla="*/ 3 h 497"/>
                    <a:gd name="T52" fmla="*/ 4 w 510"/>
                    <a:gd name="T53" fmla="*/ 6 h 497"/>
                    <a:gd name="T54" fmla="*/ 10 w 510"/>
                    <a:gd name="T55" fmla="*/ 8 h 497"/>
                    <a:gd name="T56" fmla="*/ 15 w 510"/>
                    <a:gd name="T57" fmla="*/ 11 h 497"/>
                    <a:gd name="T58" fmla="*/ 19 w 510"/>
                    <a:gd name="T59" fmla="*/ 13 h 497"/>
                    <a:gd name="T60" fmla="*/ 22 w 510"/>
                    <a:gd name="T61" fmla="*/ 16 h 497"/>
                    <a:gd name="T62" fmla="*/ 24 w 510"/>
                    <a:gd name="T63" fmla="*/ 18 h 497"/>
                    <a:gd name="T64" fmla="*/ 26 w 510"/>
                    <a:gd name="T65" fmla="*/ 21 h 497"/>
                    <a:gd name="T66" fmla="*/ 27 w 510"/>
                    <a:gd name="T67" fmla="*/ 24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0"/>
                    <a:gd name="T103" fmla="*/ 0 h 497"/>
                    <a:gd name="T104" fmla="*/ 510 w 510"/>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0" h="497">
                      <a:moveTo>
                        <a:pt x="39" y="497"/>
                      </a:moveTo>
                      <a:lnTo>
                        <a:pt x="510" y="497"/>
                      </a:lnTo>
                      <a:lnTo>
                        <a:pt x="504" y="429"/>
                      </a:lnTo>
                      <a:lnTo>
                        <a:pt x="494" y="362"/>
                      </a:lnTo>
                      <a:lnTo>
                        <a:pt x="480" y="298"/>
                      </a:lnTo>
                      <a:lnTo>
                        <a:pt x="462" y="234"/>
                      </a:lnTo>
                      <a:lnTo>
                        <a:pt x="441" y="172"/>
                      </a:lnTo>
                      <a:lnTo>
                        <a:pt x="417" y="113"/>
                      </a:lnTo>
                      <a:lnTo>
                        <a:pt x="388" y="55"/>
                      </a:lnTo>
                      <a:lnTo>
                        <a:pt x="357" y="0"/>
                      </a:lnTo>
                      <a:lnTo>
                        <a:pt x="336" y="5"/>
                      </a:lnTo>
                      <a:lnTo>
                        <a:pt x="314" y="11"/>
                      </a:lnTo>
                      <a:lnTo>
                        <a:pt x="294" y="16"/>
                      </a:lnTo>
                      <a:lnTo>
                        <a:pt x="272" y="21"/>
                      </a:lnTo>
                      <a:lnTo>
                        <a:pt x="250" y="26"/>
                      </a:lnTo>
                      <a:lnTo>
                        <a:pt x="227" y="31"/>
                      </a:lnTo>
                      <a:lnTo>
                        <a:pt x="205" y="34"/>
                      </a:lnTo>
                      <a:lnTo>
                        <a:pt x="183" y="39"/>
                      </a:lnTo>
                      <a:lnTo>
                        <a:pt x="161" y="43"/>
                      </a:lnTo>
                      <a:lnTo>
                        <a:pt x="138" y="47"/>
                      </a:lnTo>
                      <a:lnTo>
                        <a:pt x="115" y="50"/>
                      </a:lnTo>
                      <a:lnTo>
                        <a:pt x="93" y="54"/>
                      </a:lnTo>
                      <a:lnTo>
                        <a:pt x="70" y="58"/>
                      </a:lnTo>
                      <a:lnTo>
                        <a:pt x="47" y="62"/>
                      </a:lnTo>
                      <a:lnTo>
                        <a:pt x="23" y="65"/>
                      </a:lnTo>
                      <a:lnTo>
                        <a:pt x="0" y="68"/>
                      </a:lnTo>
                      <a:lnTo>
                        <a:pt x="7" y="119"/>
                      </a:lnTo>
                      <a:lnTo>
                        <a:pt x="15" y="172"/>
                      </a:lnTo>
                      <a:lnTo>
                        <a:pt x="22" y="225"/>
                      </a:lnTo>
                      <a:lnTo>
                        <a:pt x="27" y="278"/>
                      </a:lnTo>
                      <a:lnTo>
                        <a:pt x="32" y="333"/>
                      </a:lnTo>
                      <a:lnTo>
                        <a:pt x="35" y="387"/>
                      </a:lnTo>
                      <a:lnTo>
                        <a:pt x="37" y="441"/>
                      </a:lnTo>
                      <a:lnTo>
                        <a:pt x="39" y="497"/>
                      </a:lnTo>
                      <a:close/>
                    </a:path>
                  </a:pathLst>
                </a:custGeom>
                <a:solidFill>
                  <a:srgbClr val="BBB01F"/>
                </a:solidFill>
                <a:ln w="9525">
                  <a:noFill/>
                  <a:round/>
                  <a:headEnd/>
                  <a:tailEnd/>
                </a:ln>
              </p:spPr>
              <p:txBody>
                <a:bodyPr/>
                <a:lstStyle/>
                <a:p>
                  <a:endParaRPr lang="id-ID"/>
                </a:p>
              </p:txBody>
            </p:sp>
            <p:sp>
              <p:nvSpPr>
                <p:cNvPr id="19" name="Freeform 21"/>
                <p:cNvSpPr>
                  <a:spLocks/>
                </p:cNvSpPr>
                <p:nvPr/>
              </p:nvSpPr>
              <p:spPr bwMode="auto">
                <a:xfrm>
                  <a:off x="3076" y="1800"/>
                  <a:ext cx="378" cy="131"/>
                </a:xfrm>
                <a:custGeom>
                  <a:avLst/>
                  <a:gdLst>
                    <a:gd name="T0" fmla="*/ 293 w 429"/>
                    <a:gd name="T1" fmla="*/ 14 h 364"/>
                    <a:gd name="T2" fmla="*/ 279 w 429"/>
                    <a:gd name="T3" fmla="*/ 13 h 364"/>
                    <a:gd name="T4" fmla="*/ 263 w 429"/>
                    <a:gd name="T5" fmla="*/ 12 h 364"/>
                    <a:gd name="T6" fmla="*/ 248 w 429"/>
                    <a:gd name="T7" fmla="*/ 11 h 364"/>
                    <a:gd name="T8" fmla="*/ 232 w 429"/>
                    <a:gd name="T9" fmla="*/ 10 h 364"/>
                    <a:gd name="T10" fmla="*/ 214 w 429"/>
                    <a:gd name="T11" fmla="*/ 9 h 364"/>
                    <a:gd name="T12" fmla="*/ 196 w 429"/>
                    <a:gd name="T13" fmla="*/ 8 h 364"/>
                    <a:gd name="T14" fmla="*/ 179 w 429"/>
                    <a:gd name="T15" fmla="*/ 7 h 364"/>
                    <a:gd name="T16" fmla="*/ 159 w 429"/>
                    <a:gd name="T17" fmla="*/ 6 h 364"/>
                    <a:gd name="T18" fmla="*/ 141 w 429"/>
                    <a:gd name="T19" fmla="*/ 5 h 364"/>
                    <a:gd name="T20" fmla="*/ 121 w 429"/>
                    <a:gd name="T21" fmla="*/ 4 h 364"/>
                    <a:gd name="T22" fmla="*/ 101 w 429"/>
                    <a:gd name="T23" fmla="*/ 3 h 364"/>
                    <a:gd name="T24" fmla="*/ 82 w 429"/>
                    <a:gd name="T25" fmla="*/ 3 h 364"/>
                    <a:gd name="T26" fmla="*/ 62 w 429"/>
                    <a:gd name="T27" fmla="*/ 2 h 364"/>
                    <a:gd name="T28" fmla="*/ 42 w 429"/>
                    <a:gd name="T29" fmla="*/ 1 h 364"/>
                    <a:gd name="T30" fmla="*/ 20 w 429"/>
                    <a:gd name="T31" fmla="*/ 0 h 364"/>
                    <a:gd name="T32" fmla="*/ 0 w 429"/>
                    <a:gd name="T33" fmla="*/ 0 h 364"/>
                    <a:gd name="T34" fmla="*/ 13 w 429"/>
                    <a:gd name="T35" fmla="*/ 2 h 364"/>
                    <a:gd name="T36" fmla="*/ 25 w 429"/>
                    <a:gd name="T37" fmla="*/ 4 h 364"/>
                    <a:gd name="T38" fmla="*/ 37 w 429"/>
                    <a:gd name="T39" fmla="*/ 6 h 364"/>
                    <a:gd name="T40" fmla="*/ 49 w 429"/>
                    <a:gd name="T41" fmla="*/ 8 h 364"/>
                    <a:gd name="T42" fmla="*/ 61 w 429"/>
                    <a:gd name="T43" fmla="*/ 10 h 364"/>
                    <a:gd name="T44" fmla="*/ 72 w 429"/>
                    <a:gd name="T45" fmla="*/ 12 h 364"/>
                    <a:gd name="T46" fmla="*/ 82 w 429"/>
                    <a:gd name="T47" fmla="*/ 15 h 364"/>
                    <a:gd name="T48" fmla="*/ 89 w 429"/>
                    <a:gd name="T49" fmla="*/ 17 h 364"/>
                    <a:gd name="T50" fmla="*/ 103 w 429"/>
                    <a:gd name="T51" fmla="*/ 17 h 364"/>
                    <a:gd name="T52" fmla="*/ 116 w 429"/>
                    <a:gd name="T53" fmla="*/ 17 h 364"/>
                    <a:gd name="T54" fmla="*/ 130 w 429"/>
                    <a:gd name="T55" fmla="*/ 17 h 364"/>
                    <a:gd name="T56" fmla="*/ 142 w 429"/>
                    <a:gd name="T57" fmla="*/ 17 h 364"/>
                    <a:gd name="T58" fmla="*/ 156 w 429"/>
                    <a:gd name="T59" fmla="*/ 16 h 364"/>
                    <a:gd name="T60" fmla="*/ 169 w 429"/>
                    <a:gd name="T61" fmla="*/ 16 h 364"/>
                    <a:gd name="T62" fmla="*/ 181 w 429"/>
                    <a:gd name="T63" fmla="*/ 16 h 364"/>
                    <a:gd name="T64" fmla="*/ 194 w 429"/>
                    <a:gd name="T65" fmla="*/ 16 h 364"/>
                    <a:gd name="T66" fmla="*/ 207 w 429"/>
                    <a:gd name="T67" fmla="*/ 16 h 364"/>
                    <a:gd name="T68" fmla="*/ 220 w 429"/>
                    <a:gd name="T69" fmla="*/ 16 h 364"/>
                    <a:gd name="T70" fmla="*/ 232 w 429"/>
                    <a:gd name="T71" fmla="*/ 15 h 364"/>
                    <a:gd name="T72" fmla="*/ 245 w 429"/>
                    <a:gd name="T73" fmla="*/ 15 h 364"/>
                    <a:gd name="T74" fmla="*/ 256 w 429"/>
                    <a:gd name="T75" fmla="*/ 15 h 364"/>
                    <a:gd name="T76" fmla="*/ 270 w 429"/>
                    <a:gd name="T77" fmla="*/ 15 h 364"/>
                    <a:gd name="T78" fmla="*/ 282 w 429"/>
                    <a:gd name="T79" fmla="*/ 15 h 364"/>
                    <a:gd name="T80" fmla="*/ 293 w 429"/>
                    <a:gd name="T81" fmla="*/ 14 h 3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9"/>
                    <a:gd name="T124" fmla="*/ 0 h 364"/>
                    <a:gd name="T125" fmla="*/ 429 w 429"/>
                    <a:gd name="T126" fmla="*/ 364 h 3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9" h="364">
                      <a:moveTo>
                        <a:pt x="429" y="312"/>
                      </a:moveTo>
                      <a:lnTo>
                        <a:pt x="409" y="286"/>
                      </a:lnTo>
                      <a:lnTo>
                        <a:pt x="385" y="262"/>
                      </a:lnTo>
                      <a:lnTo>
                        <a:pt x="362" y="237"/>
                      </a:lnTo>
                      <a:lnTo>
                        <a:pt x="338" y="214"/>
                      </a:lnTo>
                      <a:lnTo>
                        <a:pt x="313" y="190"/>
                      </a:lnTo>
                      <a:lnTo>
                        <a:pt x="287" y="168"/>
                      </a:lnTo>
                      <a:lnTo>
                        <a:pt x="261" y="146"/>
                      </a:lnTo>
                      <a:lnTo>
                        <a:pt x="233" y="125"/>
                      </a:lnTo>
                      <a:lnTo>
                        <a:pt x="206" y="106"/>
                      </a:lnTo>
                      <a:lnTo>
                        <a:pt x="177" y="86"/>
                      </a:lnTo>
                      <a:lnTo>
                        <a:pt x="149" y="69"/>
                      </a:lnTo>
                      <a:lnTo>
                        <a:pt x="120" y="52"/>
                      </a:lnTo>
                      <a:lnTo>
                        <a:pt x="90" y="37"/>
                      </a:lnTo>
                      <a:lnTo>
                        <a:pt x="61" y="23"/>
                      </a:lnTo>
                      <a:lnTo>
                        <a:pt x="30" y="11"/>
                      </a:lnTo>
                      <a:lnTo>
                        <a:pt x="0" y="0"/>
                      </a:lnTo>
                      <a:lnTo>
                        <a:pt x="19" y="37"/>
                      </a:lnTo>
                      <a:lnTo>
                        <a:pt x="36" y="77"/>
                      </a:lnTo>
                      <a:lnTo>
                        <a:pt x="55" y="122"/>
                      </a:lnTo>
                      <a:lnTo>
                        <a:pt x="73" y="168"/>
                      </a:lnTo>
                      <a:lnTo>
                        <a:pt x="89" y="216"/>
                      </a:lnTo>
                      <a:lnTo>
                        <a:pt x="105" y="265"/>
                      </a:lnTo>
                      <a:lnTo>
                        <a:pt x="119" y="315"/>
                      </a:lnTo>
                      <a:lnTo>
                        <a:pt x="131" y="364"/>
                      </a:lnTo>
                      <a:lnTo>
                        <a:pt x="151" y="361"/>
                      </a:lnTo>
                      <a:lnTo>
                        <a:pt x="170" y="359"/>
                      </a:lnTo>
                      <a:lnTo>
                        <a:pt x="189" y="356"/>
                      </a:lnTo>
                      <a:lnTo>
                        <a:pt x="208" y="354"/>
                      </a:lnTo>
                      <a:lnTo>
                        <a:pt x="228" y="350"/>
                      </a:lnTo>
                      <a:lnTo>
                        <a:pt x="247" y="348"/>
                      </a:lnTo>
                      <a:lnTo>
                        <a:pt x="265" y="345"/>
                      </a:lnTo>
                      <a:lnTo>
                        <a:pt x="284" y="342"/>
                      </a:lnTo>
                      <a:lnTo>
                        <a:pt x="303" y="338"/>
                      </a:lnTo>
                      <a:lnTo>
                        <a:pt x="322" y="335"/>
                      </a:lnTo>
                      <a:lnTo>
                        <a:pt x="339" y="332"/>
                      </a:lnTo>
                      <a:lnTo>
                        <a:pt x="358" y="328"/>
                      </a:lnTo>
                      <a:lnTo>
                        <a:pt x="375" y="324"/>
                      </a:lnTo>
                      <a:lnTo>
                        <a:pt x="394" y="321"/>
                      </a:lnTo>
                      <a:lnTo>
                        <a:pt x="412" y="316"/>
                      </a:lnTo>
                      <a:lnTo>
                        <a:pt x="429" y="312"/>
                      </a:lnTo>
                      <a:close/>
                    </a:path>
                  </a:pathLst>
                </a:custGeom>
                <a:solidFill>
                  <a:srgbClr val="BBB01F"/>
                </a:solidFill>
                <a:ln w="9525">
                  <a:noFill/>
                  <a:round/>
                  <a:headEnd/>
                  <a:tailEnd/>
                </a:ln>
              </p:spPr>
              <p:txBody>
                <a:bodyPr/>
                <a:lstStyle/>
                <a:p>
                  <a:endParaRPr lang="id-ID"/>
                </a:p>
              </p:txBody>
            </p:sp>
            <p:sp>
              <p:nvSpPr>
                <p:cNvPr id="20" name="Freeform 22"/>
                <p:cNvSpPr>
                  <a:spLocks/>
                </p:cNvSpPr>
                <p:nvPr/>
              </p:nvSpPr>
              <p:spPr bwMode="auto">
                <a:xfrm>
                  <a:off x="3069" y="2389"/>
                  <a:ext cx="388" cy="135"/>
                </a:xfrm>
                <a:custGeom>
                  <a:avLst/>
                  <a:gdLst>
                    <a:gd name="T0" fmla="*/ 0 w 441"/>
                    <a:gd name="T1" fmla="*/ 17 h 376"/>
                    <a:gd name="T2" fmla="*/ 21 w 441"/>
                    <a:gd name="T3" fmla="*/ 17 h 376"/>
                    <a:gd name="T4" fmla="*/ 42 w 441"/>
                    <a:gd name="T5" fmla="*/ 16 h 376"/>
                    <a:gd name="T6" fmla="*/ 62 w 441"/>
                    <a:gd name="T7" fmla="*/ 15 h 376"/>
                    <a:gd name="T8" fmla="*/ 83 w 441"/>
                    <a:gd name="T9" fmla="*/ 15 h 376"/>
                    <a:gd name="T10" fmla="*/ 104 w 441"/>
                    <a:gd name="T11" fmla="*/ 14 h 376"/>
                    <a:gd name="T12" fmla="*/ 124 w 441"/>
                    <a:gd name="T13" fmla="*/ 13 h 376"/>
                    <a:gd name="T14" fmla="*/ 144 w 441"/>
                    <a:gd name="T15" fmla="*/ 12 h 376"/>
                    <a:gd name="T16" fmla="*/ 163 w 441"/>
                    <a:gd name="T17" fmla="*/ 11 h 376"/>
                    <a:gd name="T18" fmla="*/ 183 w 441"/>
                    <a:gd name="T19" fmla="*/ 10 h 376"/>
                    <a:gd name="T20" fmla="*/ 201 w 441"/>
                    <a:gd name="T21" fmla="*/ 9 h 376"/>
                    <a:gd name="T22" fmla="*/ 219 w 441"/>
                    <a:gd name="T23" fmla="*/ 8 h 376"/>
                    <a:gd name="T24" fmla="*/ 237 w 441"/>
                    <a:gd name="T25" fmla="*/ 7 h 376"/>
                    <a:gd name="T26" fmla="*/ 254 w 441"/>
                    <a:gd name="T27" fmla="*/ 6 h 376"/>
                    <a:gd name="T28" fmla="*/ 270 w 441"/>
                    <a:gd name="T29" fmla="*/ 5 h 376"/>
                    <a:gd name="T30" fmla="*/ 286 w 441"/>
                    <a:gd name="T31" fmla="*/ 4 h 376"/>
                    <a:gd name="T32" fmla="*/ 300 w 441"/>
                    <a:gd name="T33" fmla="*/ 3 h 376"/>
                    <a:gd name="T34" fmla="*/ 288 w 441"/>
                    <a:gd name="T35" fmla="*/ 2 h 376"/>
                    <a:gd name="T36" fmla="*/ 276 w 441"/>
                    <a:gd name="T37" fmla="*/ 2 h 376"/>
                    <a:gd name="T38" fmla="*/ 263 w 441"/>
                    <a:gd name="T39" fmla="*/ 2 h 376"/>
                    <a:gd name="T40" fmla="*/ 252 w 441"/>
                    <a:gd name="T41" fmla="*/ 2 h 376"/>
                    <a:gd name="T42" fmla="*/ 239 w 441"/>
                    <a:gd name="T43" fmla="*/ 1 h 376"/>
                    <a:gd name="T44" fmla="*/ 226 w 441"/>
                    <a:gd name="T45" fmla="*/ 1 h 376"/>
                    <a:gd name="T46" fmla="*/ 213 w 441"/>
                    <a:gd name="T47" fmla="*/ 1 h 376"/>
                    <a:gd name="T48" fmla="*/ 201 w 441"/>
                    <a:gd name="T49" fmla="*/ 1 h 376"/>
                    <a:gd name="T50" fmla="*/ 188 w 441"/>
                    <a:gd name="T51" fmla="*/ 1 h 376"/>
                    <a:gd name="T52" fmla="*/ 175 w 441"/>
                    <a:gd name="T53" fmla="*/ 1 h 376"/>
                    <a:gd name="T54" fmla="*/ 162 w 441"/>
                    <a:gd name="T55" fmla="*/ 1 h 376"/>
                    <a:gd name="T56" fmla="*/ 149 w 441"/>
                    <a:gd name="T57" fmla="*/ 0 h 376"/>
                    <a:gd name="T58" fmla="*/ 136 w 441"/>
                    <a:gd name="T59" fmla="*/ 0 h 376"/>
                    <a:gd name="T60" fmla="*/ 122 w 441"/>
                    <a:gd name="T61" fmla="*/ 0 h 376"/>
                    <a:gd name="T62" fmla="*/ 110 w 441"/>
                    <a:gd name="T63" fmla="*/ 0 h 376"/>
                    <a:gd name="T64" fmla="*/ 96 w 441"/>
                    <a:gd name="T65" fmla="*/ 0 h 376"/>
                    <a:gd name="T66" fmla="*/ 87 w 441"/>
                    <a:gd name="T67" fmla="*/ 2 h 376"/>
                    <a:gd name="T68" fmla="*/ 77 w 441"/>
                    <a:gd name="T69" fmla="*/ 5 h 376"/>
                    <a:gd name="T70" fmla="*/ 65 w 441"/>
                    <a:gd name="T71" fmla="*/ 7 h 376"/>
                    <a:gd name="T72" fmla="*/ 54 w 441"/>
                    <a:gd name="T73" fmla="*/ 9 h 376"/>
                    <a:gd name="T74" fmla="*/ 40 w 441"/>
                    <a:gd name="T75" fmla="*/ 11 h 376"/>
                    <a:gd name="T76" fmla="*/ 26 w 441"/>
                    <a:gd name="T77" fmla="*/ 14 h 376"/>
                    <a:gd name="T78" fmla="*/ 13 w 441"/>
                    <a:gd name="T79" fmla="*/ 15 h 376"/>
                    <a:gd name="T80" fmla="*/ 0 w 441"/>
                    <a:gd name="T81" fmla="*/ 17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76"/>
                    <a:gd name="T125" fmla="*/ 441 w 441"/>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76">
                      <a:moveTo>
                        <a:pt x="0" y="376"/>
                      </a:moveTo>
                      <a:lnTo>
                        <a:pt x="31" y="365"/>
                      </a:lnTo>
                      <a:lnTo>
                        <a:pt x="61" y="352"/>
                      </a:lnTo>
                      <a:lnTo>
                        <a:pt x="92" y="338"/>
                      </a:lnTo>
                      <a:lnTo>
                        <a:pt x="122" y="322"/>
                      </a:lnTo>
                      <a:lnTo>
                        <a:pt x="152" y="305"/>
                      </a:lnTo>
                      <a:lnTo>
                        <a:pt x="182" y="286"/>
                      </a:lnTo>
                      <a:lnTo>
                        <a:pt x="211" y="266"/>
                      </a:lnTo>
                      <a:lnTo>
                        <a:pt x="239" y="246"/>
                      </a:lnTo>
                      <a:lnTo>
                        <a:pt x="268" y="223"/>
                      </a:lnTo>
                      <a:lnTo>
                        <a:pt x="296" y="200"/>
                      </a:lnTo>
                      <a:lnTo>
                        <a:pt x="322" y="177"/>
                      </a:lnTo>
                      <a:lnTo>
                        <a:pt x="348" y="153"/>
                      </a:lnTo>
                      <a:lnTo>
                        <a:pt x="373" y="129"/>
                      </a:lnTo>
                      <a:lnTo>
                        <a:pt x="397" y="103"/>
                      </a:lnTo>
                      <a:lnTo>
                        <a:pt x="419" y="78"/>
                      </a:lnTo>
                      <a:lnTo>
                        <a:pt x="441" y="52"/>
                      </a:lnTo>
                      <a:lnTo>
                        <a:pt x="423" y="49"/>
                      </a:lnTo>
                      <a:lnTo>
                        <a:pt x="406" y="44"/>
                      </a:lnTo>
                      <a:lnTo>
                        <a:pt x="387" y="40"/>
                      </a:lnTo>
                      <a:lnTo>
                        <a:pt x="369" y="37"/>
                      </a:lnTo>
                      <a:lnTo>
                        <a:pt x="351" y="33"/>
                      </a:lnTo>
                      <a:lnTo>
                        <a:pt x="332" y="29"/>
                      </a:lnTo>
                      <a:lnTo>
                        <a:pt x="313" y="27"/>
                      </a:lnTo>
                      <a:lnTo>
                        <a:pt x="294" y="23"/>
                      </a:lnTo>
                      <a:lnTo>
                        <a:pt x="276" y="19"/>
                      </a:lnTo>
                      <a:lnTo>
                        <a:pt x="257" y="17"/>
                      </a:lnTo>
                      <a:lnTo>
                        <a:pt x="238" y="13"/>
                      </a:lnTo>
                      <a:lnTo>
                        <a:pt x="218" y="11"/>
                      </a:lnTo>
                      <a:lnTo>
                        <a:pt x="200" y="8"/>
                      </a:lnTo>
                      <a:lnTo>
                        <a:pt x="180" y="5"/>
                      </a:lnTo>
                      <a:lnTo>
                        <a:pt x="161" y="2"/>
                      </a:lnTo>
                      <a:lnTo>
                        <a:pt x="141" y="0"/>
                      </a:lnTo>
                      <a:lnTo>
                        <a:pt x="129" y="50"/>
                      </a:lnTo>
                      <a:lnTo>
                        <a:pt x="114" y="100"/>
                      </a:lnTo>
                      <a:lnTo>
                        <a:pt x="96" y="152"/>
                      </a:lnTo>
                      <a:lnTo>
                        <a:pt x="78" y="201"/>
                      </a:lnTo>
                      <a:lnTo>
                        <a:pt x="59" y="250"/>
                      </a:lnTo>
                      <a:lnTo>
                        <a:pt x="39" y="296"/>
                      </a:lnTo>
                      <a:lnTo>
                        <a:pt x="19" y="338"/>
                      </a:lnTo>
                      <a:lnTo>
                        <a:pt x="0" y="376"/>
                      </a:lnTo>
                      <a:close/>
                    </a:path>
                  </a:pathLst>
                </a:custGeom>
                <a:solidFill>
                  <a:srgbClr val="BBB01F"/>
                </a:solidFill>
                <a:ln w="9525">
                  <a:noFill/>
                  <a:round/>
                  <a:headEnd/>
                  <a:tailEnd/>
                </a:ln>
              </p:spPr>
              <p:txBody>
                <a:bodyPr/>
                <a:lstStyle/>
                <a:p>
                  <a:endParaRPr lang="id-ID"/>
                </a:p>
              </p:txBody>
            </p:sp>
            <p:sp>
              <p:nvSpPr>
                <p:cNvPr id="21" name="Freeform 23"/>
                <p:cNvSpPr>
                  <a:spLocks/>
                </p:cNvSpPr>
                <p:nvPr/>
              </p:nvSpPr>
              <p:spPr bwMode="auto">
                <a:xfrm>
                  <a:off x="3217" y="2186"/>
                  <a:ext cx="449" cy="178"/>
                </a:xfrm>
                <a:custGeom>
                  <a:avLst/>
                  <a:gdLst>
                    <a:gd name="T0" fmla="*/ 26 w 508"/>
                    <a:gd name="T1" fmla="*/ 0 h 497"/>
                    <a:gd name="T2" fmla="*/ 24 w 508"/>
                    <a:gd name="T3" fmla="*/ 3 h 497"/>
                    <a:gd name="T4" fmla="*/ 23 w 508"/>
                    <a:gd name="T5" fmla="*/ 5 h 497"/>
                    <a:gd name="T6" fmla="*/ 21 w 508"/>
                    <a:gd name="T7" fmla="*/ 8 h 497"/>
                    <a:gd name="T8" fmla="*/ 17 w 508"/>
                    <a:gd name="T9" fmla="*/ 10 h 497"/>
                    <a:gd name="T10" fmla="*/ 15 w 508"/>
                    <a:gd name="T11" fmla="*/ 13 h 497"/>
                    <a:gd name="T12" fmla="*/ 10 w 508"/>
                    <a:gd name="T13" fmla="*/ 15 h 497"/>
                    <a:gd name="T14" fmla="*/ 4 w 508"/>
                    <a:gd name="T15" fmla="*/ 17 h 497"/>
                    <a:gd name="T16" fmla="*/ 0 w 508"/>
                    <a:gd name="T17" fmla="*/ 20 h 497"/>
                    <a:gd name="T18" fmla="*/ 16 w 508"/>
                    <a:gd name="T19" fmla="*/ 20 h 497"/>
                    <a:gd name="T20" fmla="*/ 33 w 508"/>
                    <a:gd name="T21" fmla="*/ 20 h 497"/>
                    <a:gd name="T22" fmla="*/ 49 w 508"/>
                    <a:gd name="T23" fmla="*/ 20 h 497"/>
                    <a:gd name="T24" fmla="*/ 64 w 508"/>
                    <a:gd name="T25" fmla="*/ 20 h 497"/>
                    <a:gd name="T26" fmla="*/ 80 w 508"/>
                    <a:gd name="T27" fmla="*/ 20 h 497"/>
                    <a:gd name="T28" fmla="*/ 96 w 508"/>
                    <a:gd name="T29" fmla="*/ 21 h 497"/>
                    <a:gd name="T30" fmla="*/ 111 w 508"/>
                    <a:gd name="T31" fmla="*/ 21 h 497"/>
                    <a:gd name="T32" fmla="*/ 128 w 508"/>
                    <a:gd name="T33" fmla="*/ 21 h 497"/>
                    <a:gd name="T34" fmla="*/ 143 w 508"/>
                    <a:gd name="T35" fmla="*/ 21 h 497"/>
                    <a:gd name="T36" fmla="*/ 158 w 508"/>
                    <a:gd name="T37" fmla="*/ 21 h 497"/>
                    <a:gd name="T38" fmla="*/ 173 w 508"/>
                    <a:gd name="T39" fmla="*/ 22 h 497"/>
                    <a:gd name="T40" fmla="*/ 188 w 508"/>
                    <a:gd name="T41" fmla="*/ 22 h 497"/>
                    <a:gd name="T42" fmla="*/ 204 w 508"/>
                    <a:gd name="T43" fmla="*/ 22 h 497"/>
                    <a:gd name="T44" fmla="*/ 218 w 508"/>
                    <a:gd name="T45" fmla="*/ 22 h 497"/>
                    <a:gd name="T46" fmla="*/ 233 w 508"/>
                    <a:gd name="T47" fmla="*/ 23 h 497"/>
                    <a:gd name="T48" fmla="*/ 247 w 508"/>
                    <a:gd name="T49" fmla="*/ 23 h 497"/>
                    <a:gd name="T50" fmla="*/ 270 w 508"/>
                    <a:gd name="T51" fmla="*/ 20 h 497"/>
                    <a:gd name="T52" fmla="*/ 288 w 508"/>
                    <a:gd name="T53" fmla="*/ 18 h 497"/>
                    <a:gd name="T54" fmla="*/ 305 w 508"/>
                    <a:gd name="T55" fmla="*/ 15 h 497"/>
                    <a:gd name="T56" fmla="*/ 319 w 508"/>
                    <a:gd name="T57" fmla="*/ 12 h 497"/>
                    <a:gd name="T58" fmla="*/ 331 w 508"/>
                    <a:gd name="T59" fmla="*/ 9 h 497"/>
                    <a:gd name="T60" fmla="*/ 340 w 508"/>
                    <a:gd name="T61" fmla="*/ 6 h 497"/>
                    <a:gd name="T62" fmla="*/ 346 w 508"/>
                    <a:gd name="T63" fmla="*/ 3 h 497"/>
                    <a:gd name="T64" fmla="*/ 351 w 508"/>
                    <a:gd name="T65" fmla="*/ 0 h 497"/>
                    <a:gd name="T66" fmla="*/ 26 w 508"/>
                    <a:gd name="T67" fmla="*/ 0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8"/>
                    <a:gd name="T103" fmla="*/ 0 h 497"/>
                    <a:gd name="T104" fmla="*/ 508 w 508"/>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8" h="497">
                      <a:moveTo>
                        <a:pt x="37" y="0"/>
                      </a:moveTo>
                      <a:lnTo>
                        <a:pt x="35" y="54"/>
                      </a:lnTo>
                      <a:lnTo>
                        <a:pt x="33" y="109"/>
                      </a:lnTo>
                      <a:lnTo>
                        <a:pt x="30" y="163"/>
                      </a:lnTo>
                      <a:lnTo>
                        <a:pt x="25" y="217"/>
                      </a:lnTo>
                      <a:lnTo>
                        <a:pt x="21" y="270"/>
                      </a:lnTo>
                      <a:lnTo>
                        <a:pt x="14" y="323"/>
                      </a:lnTo>
                      <a:lnTo>
                        <a:pt x="7" y="376"/>
                      </a:lnTo>
                      <a:lnTo>
                        <a:pt x="0" y="428"/>
                      </a:lnTo>
                      <a:lnTo>
                        <a:pt x="23" y="431"/>
                      </a:lnTo>
                      <a:lnTo>
                        <a:pt x="47" y="434"/>
                      </a:lnTo>
                      <a:lnTo>
                        <a:pt x="70" y="438"/>
                      </a:lnTo>
                      <a:lnTo>
                        <a:pt x="93" y="441"/>
                      </a:lnTo>
                      <a:lnTo>
                        <a:pt x="116" y="445"/>
                      </a:lnTo>
                      <a:lnTo>
                        <a:pt x="139" y="449"/>
                      </a:lnTo>
                      <a:lnTo>
                        <a:pt x="162" y="452"/>
                      </a:lnTo>
                      <a:lnTo>
                        <a:pt x="185" y="457"/>
                      </a:lnTo>
                      <a:lnTo>
                        <a:pt x="207" y="461"/>
                      </a:lnTo>
                      <a:lnTo>
                        <a:pt x="229" y="466"/>
                      </a:lnTo>
                      <a:lnTo>
                        <a:pt x="251" y="471"/>
                      </a:lnTo>
                      <a:lnTo>
                        <a:pt x="273" y="476"/>
                      </a:lnTo>
                      <a:lnTo>
                        <a:pt x="295" y="481"/>
                      </a:lnTo>
                      <a:lnTo>
                        <a:pt x="316" y="485"/>
                      </a:lnTo>
                      <a:lnTo>
                        <a:pt x="338" y="492"/>
                      </a:lnTo>
                      <a:lnTo>
                        <a:pt x="359" y="497"/>
                      </a:lnTo>
                      <a:lnTo>
                        <a:pt x="390" y="441"/>
                      </a:lnTo>
                      <a:lnTo>
                        <a:pt x="417" y="383"/>
                      </a:lnTo>
                      <a:lnTo>
                        <a:pt x="441" y="324"/>
                      </a:lnTo>
                      <a:lnTo>
                        <a:pt x="462" y="263"/>
                      </a:lnTo>
                      <a:lnTo>
                        <a:pt x="479" y="199"/>
                      </a:lnTo>
                      <a:lnTo>
                        <a:pt x="493" y="135"/>
                      </a:lnTo>
                      <a:lnTo>
                        <a:pt x="502" y="68"/>
                      </a:lnTo>
                      <a:lnTo>
                        <a:pt x="508" y="0"/>
                      </a:lnTo>
                      <a:lnTo>
                        <a:pt x="37" y="0"/>
                      </a:lnTo>
                      <a:close/>
                    </a:path>
                  </a:pathLst>
                </a:custGeom>
                <a:solidFill>
                  <a:srgbClr val="BBB01F"/>
                </a:solidFill>
                <a:ln w="9525">
                  <a:noFill/>
                  <a:round/>
                  <a:headEnd/>
                  <a:tailEnd/>
                </a:ln>
              </p:spPr>
              <p:txBody>
                <a:bodyPr/>
                <a:lstStyle/>
                <a:p>
                  <a:endParaRPr lang="id-ID"/>
                </a:p>
              </p:txBody>
            </p:sp>
            <p:sp>
              <p:nvSpPr>
                <p:cNvPr id="22" name="Freeform 24"/>
                <p:cNvSpPr>
                  <a:spLocks/>
                </p:cNvSpPr>
                <p:nvPr/>
              </p:nvSpPr>
              <p:spPr bwMode="auto">
                <a:xfrm rot="418631">
                  <a:off x="2371" y="2544"/>
                  <a:ext cx="1171" cy="158"/>
                </a:xfrm>
                <a:custGeom>
                  <a:avLst/>
                  <a:gdLst>
                    <a:gd name="T0" fmla="*/ 3 w 2835"/>
                    <a:gd name="T1" fmla="*/ 4 h 703"/>
                    <a:gd name="T2" fmla="*/ 29 w 2835"/>
                    <a:gd name="T3" fmla="*/ 1 h 703"/>
                    <a:gd name="T4" fmla="*/ 64 w 2835"/>
                    <a:gd name="T5" fmla="*/ 0 h 703"/>
                    <a:gd name="T6" fmla="*/ 99 w 2835"/>
                    <a:gd name="T7" fmla="*/ 1 h 703"/>
                    <a:gd name="T8" fmla="*/ 138 w 2835"/>
                    <a:gd name="T9" fmla="*/ 4 h 703"/>
                    <a:gd name="T10" fmla="*/ 163 w 2835"/>
                    <a:gd name="T11" fmla="*/ 4 h 703"/>
                    <a:gd name="T12" fmla="*/ 195 w 2835"/>
                    <a:gd name="T13" fmla="*/ 1 h 703"/>
                    <a:gd name="T14" fmla="*/ 192 w 2835"/>
                    <a:gd name="T15" fmla="*/ 2 h 703"/>
                    <a:gd name="T16" fmla="*/ 166 w 2835"/>
                    <a:gd name="T17" fmla="*/ 7 h 703"/>
                    <a:gd name="T18" fmla="*/ 131 w 2835"/>
                    <a:gd name="T19" fmla="*/ 7 h 703"/>
                    <a:gd name="T20" fmla="*/ 86 w 2835"/>
                    <a:gd name="T21" fmla="*/ 4 h 703"/>
                    <a:gd name="T22" fmla="*/ 54 w 2835"/>
                    <a:gd name="T23" fmla="*/ 2 h 703"/>
                    <a:gd name="T24" fmla="*/ 26 w 2835"/>
                    <a:gd name="T25" fmla="*/ 2 h 703"/>
                    <a:gd name="T26" fmla="*/ 10 w 2835"/>
                    <a:gd name="T27" fmla="*/ 3 h 703"/>
                    <a:gd name="T28" fmla="*/ 3 w 2835"/>
                    <a:gd name="T29" fmla="*/ 4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35"/>
                    <a:gd name="T46" fmla="*/ 0 h 703"/>
                    <a:gd name="T47" fmla="*/ 2835 w 2835"/>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35" h="703">
                      <a:moveTo>
                        <a:pt x="45" y="318"/>
                      </a:moveTo>
                      <a:cubicBezTo>
                        <a:pt x="90" y="288"/>
                        <a:pt x="264" y="144"/>
                        <a:pt x="408" y="91"/>
                      </a:cubicBezTo>
                      <a:cubicBezTo>
                        <a:pt x="552" y="38"/>
                        <a:pt x="741" y="0"/>
                        <a:pt x="907" y="0"/>
                      </a:cubicBezTo>
                      <a:cubicBezTo>
                        <a:pt x="1073" y="0"/>
                        <a:pt x="1232" y="38"/>
                        <a:pt x="1406" y="91"/>
                      </a:cubicBezTo>
                      <a:cubicBezTo>
                        <a:pt x="1580" y="144"/>
                        <a:pt x="1800" y="273"/>
                        <a:pt x="1951" y="318"/>
                      </a:cubicBezTo>
                      <a:cubicBezTo>
                        <a:pt x="2102" y="363"/>
                        <a:pt x="2177" y="401"/>
                        <a:pt x="2313" y="363"/>
                      </a:cubicBezTo>
                      <a:cubicBezTo>
                        <a:pt x="2449" y="325"/>
                        <a:pt x="2699" y="114"/>
                        <a:pt x="2767" y="91"/>
                      </a:cubicBezTo>
                      <a:cubicBezTo>
                        <a:pt x="2835" y="68"/>
                        <a:pt x="2790" y="136"/>
                        <a:pt x="2722" y="227"/>
                      </a:cubicBezTo>
                      <a:cubicBezTo>
                        <a:pt x="2654" y="318"/>
                        <a:pt x="2503" y="567"/>
                        <a:pt x="2359" y="635"/>
                      </a:cubicBezTo>
                      <a:cubicBezTo>
                        <a:pt x="2215" y="703"/>
                        <a:pt x="2049" y="688"/>
                        <a:pt x="1860" y="635"/>
                      </a:cubicBezTo>
                      <a:cubicBezTo>
                        <a:pt x="1671" y="582"/>
                        <a:pt x="1406" y="386"/>
                        <a:pt x="1225" y="318"/>
                      </a:cubicBezTo>
                      <a:cubicBezTo>
                        <a:pt x="1044" y="250"/>
                        <a:pt x="915" y="242"/>
                        <a:pt x="771" y="227"/>
                      </a:cubicBezTo>
                      <a:cubicBezTo>
                        <a:pt x="627" y="212"/>
                        <a:pt x="469" y="220"/>
                        <a:pt x="363" y="227"/>
                      </a:cubicBezTo>
                      <a:cubicBezTo>
                        <a:pt x="257" y="234"/>
                        <a:pt x="189" y="249"/>
                        <a:pt x="136" y="272"/>
                      </a:cubicBezTo>
                      <a:cubicBezTo>
                        <a:pt x="83" y="295"/>
                        <a:pt x="0" y="348"/>
                        <a:pt x="45" y="318"/>
                      </a:cubicBezTo>
                      <a:close/>
                    </a:path>
                  </a:pathLst>
                </a:custGeom>
                <a:solidFill>
                  <a:srgbClr val="000066"/>
                </a:solidFill>
                <a:ln w="9525">
                  <a:solidFill>
                    <a:srgbClr val="000066"/>
                  </a:solidFill>
                  <a:round/>
                  <a:headEnd/>
                  <a:tailEnd/>
                </a:ln>
              </p:spPr>
              <p:txBody>
                <a:bodyPr/>
                <a:lstStyle/>
                <a:p>
                  <a:endParaRPr lang="id-ID"/>
                </a:p>
              </p:txBody>
            </p:sp>
          </p:grpSp>
          <p:sp>
            <p:nvSpPr>
              <p:cNvPr id="7" name="Freeform 25"/>
              <p:cNvSpPr>
                <a:spLocks/>
              </p:cNvSpPr>
              <p:nvPr/>
            </p:nvSpPr>
            <p:spPr bwMode="auto">
              <a:xfrm>
                <a:off x="2477" y="1526"/>
                <a:ext cx="841" cy="1028"/>
              </a:xfrm>
              <a:custGeom>
                <a:avLst/>
                <a:gdLst>
                  <a:gd name="T0" fmla="*/ 0 w 1224"/>
                  <a:gd name="T1" fmla="*/ 187 h 1678"/>
                  <a:gd name="T2" fmla="*/ 162 w 1224"/>
                  <a:gd name="T3" fmla="*/ 303 h 1678"/>
                  <a:gd name="T4" fmla="*/ 397 w 1224"/>
                  <a:gd name="T5" fmla="*/ 0 h 1678"/>
                  <a:gd name="T6" fmla="*/ 162 w 1224"/>
                  <a:gd name="T7" fmla="*/ 386 h 1678"/>
                  <a:gd name="T8" fmla="*/ 0 w 1224"/>
                  <a:gd name="T9" fmla="*/ 187 h 1678"/>
                  <a:gd name="T10" fmla="*/ 0 60000 65536"/>
                  <a:gd name="T11" fmla="*/ 0 60000 65536"/>
                  <a:gd name="T12" fmla="*/ 0 60000 65536"/>
                  <a:gd name="T13" fmla="*/ 0 60000 65536"/>
                  <a:gd name="T14" fmla="*/ 0 60000 65536"/>
                  <a:gd name="T15" fmla="*/ 0 w 1224"/>
                  <a:gd name="T16" fmla="*/ 0 h 1678"/>
                  <a:gd name="T17" fmla="*/ 1224 w 1224"/>
                  <a:gd name="T18" fmla="*/ 1678 h 1678"/>
                </a:gdLst>
                <a:ahLst/>
                <a:cxnLst>
                  <a:cxn ang="T10">
                    <a:pos x="T0" y="T1"/>
                  </a:cxn>
                  <a:cxn ang="T11">
                    <a:pos x="T2" y="T3"/>
                  </a:cxn>
                  <a:cxn ang="T12">
                    <a:pos x="T4" y="T5"/>
                  </a:cxn>
                  <a:cxn ang="T13">
                    <a:pos x="T6" y="T7"/>
                  </a:cxn>
                  <a:cxn ang="T14">
                    <a:pos x="T8" y="T9"/>
                  </a:cxn>
                </a:cxnLst>
                <a:rect l="T15" t="T16" r="T17" b="T18"/>
                <a:pathLst>
                  <a:path w="1224" h="1678">
                    <a:moveTo>
                      <a:pt x="0" y="816"/>
                    </a:moveTo>
                    <a:lnTo>
                      <a:pt x="499" y="1315"/>
                    </a:lnTo>
                    <a:lnTo>
                      <a:pt x="1224" y="0"/>
                    </a:lnTo>
                    <a:lnTo>
                      <a:pt x="499" y="1678"/>
                    </a:lnTo>
                    <a:lnTo>
                      <a:pt x="0" y="816"/>
                    </a:lnTo>
                    <a:close/>
                  </a:path>
                </a:pathLst>
              </a:custGeom>
              <a:solidFill>
                <a:srgbClr val="CC3300"/>
              </a:solidFill>
              <a:ln w="9525">
                <a:noFill/>
                <a:round/>
                <a:headEnd/>
                <a:tailEnd/>
              </a:ln>
            </p:spPr>
            <p:txBody>
              <a:bodyPr/>
              <a:lstStyle/>
              <a:p>
                <a:endParaRPr lang="id-ID"/>
              </a:p>
            </p:txBody>
          </p:sp>
        </p:grpSp>
      </p:grpSp>
      <p:pic>
        <p:nvPicPr>
          <p:cNvPr id="23" name="Picture 2"/>
          <p:cNvPicPr>
            <a:picLocks noChangeAspect="1" noChangeArrowheads="1"/>
          </p:cNvPicPr>
          <p:nvPr/>
        </p:nvPicPr>
        <p:blipFill>
          <a:blip r:embed="rId3" cstate="print"/>
          <a:srcRect/>
          <a:stretch>
            <a:fillRect/>
          </a:stretch>
        </p:blipFill>
        <p:spPr bwMode="auto">
          <a:xfrm>
            <a:off x="6757220" y="2133600"/>
            <a:ext cx="1853380" cy="1981200"/>
          </a:xfrm>
          <a:prstGeom prst="rect">
            <a:avLst/>
          </a:prstGeom>
          <a:noFill/>
          <a:ln w="9525">
            <a:noFill/>
            <a:miter lim="800000"/>
            <a:headEnd/>
            <a:tailEnd/>
          </a:ln>
          <a:effectLst/>
        </p:spPr>
      </p:pic>
      <p:sp>
        <p:nvSpPr>
          <p:cNvPr id="24" name="TextBox 23"/>
          <p:cNvSpPr txBox="1"/>
          <p:nvPr/>
        </p:nvSpPr>
        <p:spPr>
          <a:xfrm>
            <a:off x="1524000" y="4343400"/>
            <a:ext cx="5638800" cy="923330"/>
          </a:xfrm>
          <a:prstGeom prst="rect">
            <a:avLst/>
          </a:prstGeom>
          <a:noFill/>
        </p:spPr>
        <p:txBody>
          <a:bodyPr wrap="square" rtlCol="0">
            <a:spAutoFit/>
          </a:bodyPr>
          <a:lstStyle/>
          <a:p>
            <a:pPr algn="ctr"/>
            <a:r>
              <a:rPr lang="id-ID" b="1" dirty="0" smtClean="0"/>
              <a:t>Disampaikan Oleh : M Budi Djatmiko</a:t>
            </a:r>
          </a:p>
          <a:p>
            <a:pPr algn="ctr"/>
            <a:r>
              <a:rPr lang="id-ID" b="1" dirty="0" smtClean="0">
                <a:hlinkClick r:id="rId4"/>
              </a:rPr>
              <a:t>Email : layanandjatmiko@yahoo.com</a:t>
            </a:r>
            <a:endParaRPr lang="id-ID" b="1" dirty="0" smtClean="0"/>
          </a:p>
          <a:p>
            <a:pPr algn="ctr"/>
            <a:r>
              <a:rPr lang="id-ID" b="1" dirty="0" smtClean="0">
                <a:solidFill>
                  <a:schemeClr val="tx1">
                    <a:lumMod val="95000"/>
                    <a:lumOff val="5000"/>
                  </a:schemeClr>
                </a:solidFill>
              </a:rPr>
              <a:t>HP: 081-6420-6520</a:t>
            </a:r>
            <a:endParaRPr lang="id-ID" b="1" dirty="0">
              <a:solidFill>
                <a:schemeClr val="tx1">
                  <a:lumMod val="95000"/>
                  <a:lumOff val="5000"/>
                </a:schemeClr>
              </a:solidFill>
            </a:endParaRPr>
          </a:p>
        </p:txBody>
      </p:sp>
      <p:sp>
        <p:nvSpPr>
          <p:cNvPr id="25" name="Rectangle 24"/>
          <p:cNvSpPr/>
          <p:nvPr/>
        </p:nvSpPr>
        <p:spPr>
          <a:xfrm>
            <a:off x="1295400" y="381000"/>
            <a:ext cx="6705600" cy="1698927"/>
          </a:xfrm>
          <a:prstGeom prst="rect">
            <a:avLst/>
          </a:prstGeom>
          <a:solidFill>
            <a:schemeClr val="accent2">
              <a:lumMod val="60000"/>
              <a:lumOff val="40000"/>
            </a:schemeClr>
          </a:solidFill>
        </p:spPr>
        <p:txBody>
          <a:bodyPr wrap="square">
            <a:spAutoFit/>
          </a:bodyPr>
          <a:lstStyle/>
          <a:p>
            <a:pPr lvl="0" algn="ctr">
              <a:spcBef>
                <a:spcPct val="20000"/>
              </a:spcBef>
              <a:defRPr/>
            </a:pPr>
            <a:r>
              <a:rPr lang="id-ID" b="1" dirty="0" smtClean="0">
                <a:solidFill>
                  <a:schemeClr val="accent2">
                    <a:lumMod val="50000"/>
                  </a:schemeClr>
                </a:solidFill>
              </a:rPr>
              <a:t>Alamat BAN PT : </a:t>
            </a:r>
            <a:r>
              <a:rPr lang="en-US" b="1" dirty="0" err="1" smtClean="0">
                <a:solidFill>
                  <a:schemeClr val="accent2">
                    <a:lumMod val="50000"/>
                  </a:schemeClr>
                </a:solidFill>
              </a:rPr>
              <a:t>Gd</a:t>
            </a:r>
            <a:r>
              <a:rPr lang="en-US" b="1" dirty="0" smtClean="0">
                <a:solidFill>
                  <a:schemeClr val="accent2">
                    <a:lumMod val="50000"/>
                  </a:schemeClr>
                </a:solidFill>
              </a:rPr>
              <a:t> D Lt 1 </a:t>
            </a:r>
            <a:r>
              <a:rPr lang="en-US" b="1" dirty="0" err="1" smtClean="0">
                <a:solidFill>
                  <a:schemeClr val="accent2">
                    <a:lumMod val="50000"/>
                  </a:schemeClr>
                </a:solidFill>
              </a:rPr>
              <a:t>Kemendiknas</a:t>
            </a:r>
            <a:r>
              <a:rPr lang="en-US" b="1" dirty="0" smtClean="0">
                <a:solidFill>
                  <a:schemeClr val="accent2">
                    <a:lumMod val="50000"/>
                  </a:schemeClr>
                </a:solidFill>
              </a:rPr>
              <a:t>. </a:t>
            </a:r>
            <a:endParaRPr lang="id-ID" b="1" dirty="0" smtClean="0">
              <a:solidFill>
                <a:schemeClr val="accent2">
                  <a:lumMod val="50000"/>
                </a:schemeClr>
              </a:solidFill>
            </a:endParaRPr>
          </a:p>
          <a:p>
            <a:pPr lvl="0" algn="ctr">
              <a:spcBef>
                <a:spcPct val="20000"/>
              </a:spcBef>
              <a:defRPr/>
            </a:pPr>
            <a:r>
              <a:rPr lang="en-US" b="1" dirty="0" err="1" smtClean="0">
                <a:solidFill>
                  <a:schemeClr val="accent2">
                    <a:lumMod val="50000"/>
                  </a:schemeClr>
                </a:solidFill>
              </a:rPr>
              <a:t>Jln</a:t>
            </a:r>
            <a:r>
              <a:rPr lang="en-US" b="1" dirty="0" smtClean="0">
                <a:solidFill>
                  <a:schemeClr val="accent2">
                    <a:lumMod val="50000"/>
                  </a:schemeClr>
                </a:solidFill>
              </a:rPr>
              <a:t> </a:t>
            </a:r>
            <a:r>
              <a:rPr lang="en-US" b="1" dirty="0" err="1" smtClean="0">
                <a:solidFill>
                  <a:schemeClr val="accent2">
                    <a:lumMod val="50000"/>
                  </a:schemeClr>
                </a:solidFill>
              </a:rPr>
              <a:t>Fatmawati</a:t>
            </a:r>
            <a:r>
              <a:rPr lang="en-US" b="1" dirty="0" smtClean="0">
                <a:solidFill>
                  <a:schemeClr val="accent2">
                    <a:lumMod val="50000"/>
                  </a:schemeClr>
                </a:solidFill>
              </a:rPr>
              <a:t> </a:t>
            </a:r>
            <a:r>
              <a:rPr lang="en-US" b="1" dirty="0" err="1" smtClean="0">
                <a:solidFill>
                  <a:schemeClr val="accent2">
                    <a:lumMod val="50000"/>
                  </a:schemeClr>
                </a:solidFill>
              </a:rPr>
              <a:t>Cipete</a:t>
            </a:r>
            <a:r>
              <a:rPr lang="en-US" b="1" dirty="0" smtClean="0">
                <a:solidFill>
                  <a:schemeClr val="accent2">
                    <a:lumMod val="50000"/>
                  </a:schemeClr>
                </a:solidFill>
              </a:rPr>
              <a:t>. Jakarta Selatan </a:t>
            </a:r>
            <a:endParaRPr lang="id-ID" b="1" dirty="0" smtClean="0">
              <a:solidFill>
                <a:schemeClr val="accent2">
                  <a:lumMod val="50000"/>
                </a:schemeClr>
              </a:solidFill>
            </a:endParaRPr>
          </a:p>
          <a:p>
            <a:pPr lvl="0" algn="ctr">
              <a:spcBef>
                <a:spcPct val="20000"/>
              </a:spcBef>
              <a:defRPr/>
            </a:pPr>
            <a:r>
              <a:rPr lang="id-ID" b="1" dirty="0" smtClean="0">
                <a:solidFill>
                  <a:schemeClr val="accent2">
                    <a:lumMod val="50000"/>
                  </a:schemeClr>
                </a:solidFill>
              </a:rPr>
              <a:t>Kode Pos </a:t>
            </a:r>
            <a:r>
              <a:rPr lang="en-US" b="1" dirty="0" smtClean="0">
                <a:solidFill>
                  <a:schemeClr val="accent2">
                    <a:lumMod val="50000"/>
                  </a:schemeClr>
                </a:solidFill>
              </a:rPr>
              <a:t>12410</a:t>
            </a:r>
          </a:p>
          <a:p>
            <a:pPr lvl="0" algn="ctr">
              <a:spcBef>
                <a:spcPct val="20000"/>
              </a:spcBef>
              <a:defRPr/>
            </a:pPr>
            <a:r>
              <a:rPr lang="en-US" b="1" dirty="0" smtClean="0">
                <a:solidFill>
                  <a:schemeClr val="accent2">
                    <a:lumMod val="50000"/>
                  </a:schemeClr>
                </a:solidFill>
              </a:rPr>
              <a:t>Tel &amp; Fax: +62-21-7668790  </a:t>
            </a:r>
            <a:endParaRPr lang="id-ID" b="1" dirty="0" smtClean="0">
              <a:solidFill>
                <a:schemeClr val="accent2">
                  <a:lumMod val="50000"/>
                </a:schemeClr>
              </a:solidFill>
            </a:endParaRPr>
          </a:p>
          <a:p>
            <a:pPr lvl="0" algn="ctr">
              <a:spcBef>
                <a:spcPct val="20000"/>
              </a:spcBef>
              <a:defRPr/>
            </a:pPr>
            <a:r>
              <a:rPr lang="id-ID" b="1" dirty="0" smtClean="0">
                <a:solidFill>
                  <a:schemeClr val="accent2">
                    <a:lumMod val="50000"/>
                  </a:schemeClr>
                </a:solidFill>
              </a:rPr>
              <a:t>URL.http://ban</a:t>
            </a:r>
            <a:r>
              <a:rPr lang="en-US" b="1" dirty="0" smtClean="0">
                <a:solidFill>
                  <a:schemeClr val="accent2">
                    <a:lumMod val="50000"/>
                  </a:schemeClr>
                </a:solidFill>
              </a:rPr>
              <a:t>-</a:t>
            </a:r>
            <a:r>
              <a:rPr lang="id-ID" b="1" dirty="0" smtClean="0">
                <a:solidFill>
                  <a:schemeClr val="accent2">
                    <a:lumMod val="50000"/>
                  </a:schemeClr>
                </a:solidFill>
              </a:rPr>
              <a:t>pt.</a:t>
            </a:r>
            <a:r>
              <a:rPr lang="en-US" b="1" dirty="0" err="1" smtClean="0">
                <a:solidFill>
                  <a:schemeClr val="accent2">
                    <a:lumMod val="50000"/>
                  </a:schemeClr>
                </a:solidFill>
              </a:rPr>
              <a:t>kem</a:t>
            </a:r>
            <a:r>
              <a:rPr lang="id-ID" b="1" dirty="0" smtClean="0">
                <a:solidFill>
                  <a:schemeClr val="accent2">
                    <a:lumMod val="50000"/>
                  </a:schemeClr>
                </a:solidFill>
              </a:rPr>
              <a:t>diknas.go.id, </a:t>
            </a:r>
            <a:endParaRPr lang="id-ID"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pPr>
              <a:defRPr/>
            </a:pPr>
            <a:r>
              <a:rPr lang="en-US"/>
              <a:t>Standar Mutu Kinerja PT</a:t>
            </a:r>
          </a:p>
        </p:txBody>
      </p:sp>
      <p:sp>
        <p:nvSpPr>
          <p:cNvPr id="32" name="Slide Number Placeholder 5"/>
          <p:cNvSpPr>
            <a:spLocks noGrp="1"/>
          </p:cNvSpPr>
          <p:nvPr>
            <p:ph type="sldNum" sz="quarter" idx="12"/>
          </p:nvPr>
        </p:nvSpPr>
        <p:spPr/>
        <p:txBody>
          <a:bodyPr/>
          <a:lstStyle/>
          <a:p>
            <a:pPr>
              <a:defRPr/>
            </a:pPr>
            <a:fld id="{82452643-22B7-47FB-AA24-2B1CCD677E2E}" type="slidenum">
              <a:rPr lang="en-US"/>
              <a:pPr>
                <a:defRPr/>
              </a:pPr>
              <a:t>12</a:t>
            </a:fld>
            <a:endParaRPr lang="en-US"/>
          </a:p>
        </p:txBody>
      </p:sp>
      <p:sp>
        <p:nvSpPr>
          <p:cNvPr id="61442" name="Rectangle 2"/>
          <p:cNvSpPr>
            <a:spLocks noGrp="1" noChangeArrowheads="1"/>
          </p:cNvSpPr>
          <p:nvPr>
            <p:ph type="title"/>
          </p:nvPr>
        </p:nvSpPr>
        <p:spPr/>
        <p:txBody>
          <a:bodyPr/>
          <a:lstStyle/>
          <a:p>
            <a:pPr eaLnBrk="1" hangingPunct="1">
              <a:defRPr/>
            </a:pPr>
            <a:r>
              <a:rPr lang="en-US" sz="3200" b="1" smtClean="0"/>
              <a:t>TIGA KEGIATAN PENJAMINAN MUTU PENDIDIKAN TINGGI</a:t>
            </a:r>
          </a:p>
        </p:txBody>
      </p:sp>
      <p:graphicFrame>
        <p:nvGraphicFramePr>
          <p:cNvPr id="61443" name="Group 3"/>
          <p:cNvGraphicFramePr>
            <a:graphicFrameLocks noGrp="1"/>
          </p:cNvGraphicFramePr>
          <p:nvPr>
            <p:ph idx="1"/>
          </p:nvPr>
        </p:nvGraphicFramePr>
        <p:xfrm>
          <a:off x="457200" y="1484313"/>
          <a:ext cx="8435975" cy="4752977"/>
        </p:xfrm>
        <a:graphic>
          <a:graphicData uri="http://schemas.openxmlformats.org/drawingml/2006/table">
            <a:tbl>
              <a:tblPr/>
              <a:tblGrid>
                <a:gridCol w="2814638"/>
                <a:gridCol w="1993900"/>
                <a:gridCol w="1476375"/>
                <a:gridCol w="2151062"/>
              </a:tblGrid>
              <a:tr h="665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Kegiatan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Tujuan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Sifat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Pelaksana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r>
              <a:tr h="1039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Akreditasi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Evaluasi eksternal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Fakultatif, eksternal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BAN-PT, atau lembaga lain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Evaluasi PS Berbasis Evaluasi Diri (EPSBED)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Izin opera-sional 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Wajib, eksternal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Ditjen Dikti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9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Penjaminan Mutu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Peningkatan mutu pendi-dikan tinggi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Fakultatif, internal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d-ID"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Perguruan tinggi ybs.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80">
                                          <p:stCondLst>
                                            <p:cond delay="0"/>
                                          </p:stCondLst>
                                        </p:cTn>
                                        <p:tgtEl>
                                          <p:spTgt spid="61442"/>
                                        </p:tgtEl>
                                      </p:cBhvr>
                                    </p:animEffect>
                                    <p:anim calcmode="lin" valueType="num">
                                      <p:cBhvr>
                                        <p:cTn id="8" dur="1822" tmFilter="0,0; 0.14,0.36; 0.43,0.73; 0.71,0.91; 1.0,1.0">
                                          <p:stCondLst>
                                            <p:cond delay="0"/>
                                          </p:stCondLst>
                                        </p:cTn>
                                        <p:tgtEl>
                                          <p:spTgt spid="614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42"/>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42"/>
                                        </p:tgtEl>
                                      </p:cBhvr>
                                      <p:to x="100000" y="60000"/>
                                    </p:animScale>
                                    <p:animScale>
                                      <p:cBhvr>
                                        <p:cTn id="14" dur="166" decel="50000">
                                          <p:stCondLst>
                                            <p:cond delay="676"/>
                                          </p:stCondLst>
                                        </p:cTn>
                                        <p:tgtEl>
                                          <p:spTgt spid="61442"/>
                                        </p:tgtEl>
                                      </p:cBhvr>
                                      <p:to x="100000" y="100000"/>
                                    </p:animScale>
                                    <p:animScale>
                                      <p:cBhvr>
                                        <p:cTn id="15" dur="26">
                                          <p:stCondLst>
                                            <p:cond delay="1312"/>
                                          </p:stCondLst>
                                        </p:cTn>
                                        <p:tgtEl>
                                          <p:spTgt spid="61442"/>
                                        </p:tgtEl>
                                      </p:cBhvr>
                                      <p:to x="100000" y="80000"/>
                                    </p:animScale>
                                    <p:animScale>
                                      <p:cBhvr>
                                        <p:cTn id="16" dur="166" decel="50000">
                                          <p:stCondLst>
                                            <p:cond delay="1338"/>
                                          </p:stCondLst>
                                        </p:cTn>
                                        <p:tgtEl>
                                          <p:spTgt spid="61442"/>
                                        </p:tgtEl>
                                      </p:cBhvr>
                                      <p:to x="100000" y="100000"/>
                                    </p:animScale>
                                    <p:animScale>
                                      <p:cBhvr>
                                        <p:cTn id="17" dur="26">
                                          <p:stCondLst>
                                            <p:cond delay="1642"/>
                                          </p:stCondLst>
                                        </p:cTn>
                                        <p:tgtEl>
                                          <p:spTgt spid="61442"/>
                                        </p:tgtEl>
                                      </p:cBhvr>
                                      <p:to x="100000" y="90000"/>
                                    </p:animScale>
                                    <p:animScale>
                                      <p:cBhvr>
                                        <p:cTn id="18" dur="166" decel="50000">
                                          <p:stCondLst>
                                            <p:cond delay="1668"/>
                                          </p:stCondLst>
                                        </p:cTn>
                                        <p:tgtEl>
                                          <p:spTgt spid="61442"/>
                                        </p:tgtEl>
                                      </p:cBhvr>
                                      <p:to x="100000" y="100000"/>
                                    </p:animScale>
                                    <p:animScale>
                                      <p:cBhvr>
                                        <p:cTn id="19" dur="26">
                                          <p:stCondLst>
                                            <p:cond delay="1808"/>
                                          </p:stCondLst>
                                        </p:cTn>
                                        <p:tgtEl>
                                          <p:spTgt spid="61442"/>
                                        </p:tgtEl>
                                      </p:cBhvr>
                                      <p:to x="100000" y="95000"/>
                                    </p:animScale>
                                    <p:animScale>
                                      <p:cBhvr>
                                        <p:cTn id="20" dur="166" decel="50000">
                                          <p:stCondLst>
                                            <p:cond delay="1834"/>
                                          </p:stCondLst>
                                        </p:cTn>
                                        <p:tgtEl>
                                          <p:spTgt spid="6144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1443"/>
                                        </p:tgtEl>
                                        <p:attrNameLst>
                                          <p:attrName>style.visibility</p:attrName>
                                        </p:attrNameLst>
                                      </p:cBhvr>
                                      <p:to>
                                        <p:strVal val="visible"/>
                                      </p:to>
                                    </p:set>
                                    <p:anim calcmode="lin" valueType="num">
                                      <p:cBhvr>
                                        <p:cTn id="25" dur="2000" fill="hold"/>
                                        <p:tgtEl>
                                          <p:spTgt spid="61443"/>
                                        </p:tgtEl>
                                        <p:attrNameLst>
                                          <p:attrName>ppt_w</p:attrName>
                                        </p:attrNameLst>
                                      </p:cBhvr>
                                      <p:tavLst>
                                        <p:tav tm="0">
                                          <p:val>
                                            <p:fltVal val="0"/>
                                          </p:val>
                                        </p:tav>
                                        <p:tav tm="100000">
                                          <p:val>
                                            <p:strVal val="#ppt_w"/>
                                          </p:val>
                                        </p:tav>
                                      </p:tavLst>
                                    </p:anim>
                                    <p:anim calcmode="lin" valueType="num">
                                      <p:cBhvr>
                                        <p:cTn id="26" dur="2000" fill="hold"/>
                                        <p:tgtEl>
                                          <p:spTgt spid="61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Standar Mutu Kinerja PT</a:t>
            </a:r>
          </a:p>
        </p:txBody>
      </p:sp>
      <p:sp>
        <p:nvSpPr>
          <p:cNvPr id="8" name="Slide Number Placeholder 6"/>
          <p:cNvSpPr>
            <a:spLocks noGrp="1"/>
          </p:cNvSpPr>
          <p:nvPr>
            <p:ph type="sldNum" sz="quarter" idx="12"/>
          </p:nvPr>
        </p:nvSpPr>
        <p:spPr/>
        <p:txBody>
          <a:bodyPr/>
          <a:lstStyle/>
          <a:p>
            <a:pPr>
              <a:defRPr/>
            </a:pPr>
            <a:fld id="{5E124534-83AE-4A14-B9C7-4D9171850B81}" type="slidenum">
              <a:rPr lang="en-US"/>
              <a:pPr>
                <a:defRPr/>
              </a:pPr>
              <a:t>13</a:t>
            </a:fld>
            <a:endParaRPr lang="en-US"/>
          </a:p>
        </p:txBody>
      </p:sp>
      <p:sp>
        <p:nvSpPr>
          <p:cNvPr id="4098" name="Rectangle 2"/>
          <p:cNvSpPr>
            <a:spLocks noGrp="1" noChangeArrowheads="1"/>
          </p:cNvSpPr>
          <p:nvPr>
            <p:ph type="title"/>
          </p:nvPr>
        </p:nvSpPr>
        <p:spPr>
          <a:xfrm>
            <a:off x="457200" y="422275"/>
            <a:ext cx="8229600" cy="706438"/>
          </a:xfrm>
        </p:spPr>
        <p:txBody>
          <a:bodyPr/>
          <a:lstStyle/>
          <a:p>
            <a:pPr eaLnBrk="1" hangingPunct="1">
              <a:defRPr/>
            </a:pPr>
            <a:r>
              <a:rPr lang="en-US" sz="3600" b="1" smtClean="0"/>
              <a:t>KEBIJAKAN MUTU</a:t>
            </a:r>
          </a:p>
        </p:txBody>
      </p:sp>
      <p:sp>
        <p:nvSpPr>
          <p:cNvPr id="4099" name="Rectangle 3"/>
          <p:cNvSpPr>
            <a:spLocks noGrp="1" noChangeArrowheads="1"/>
          </p:cNvSpPr>
          <p:nvPr>
            <p:ph type="body" sz="half" idx="1"/>
          </p:nvPr>
        </p:nvSpPr>
        <p:spPr>
          <a:xfrm>
            <a:off x="457200" y="1270000"/>
            <a:ext cx="4038600" cy="4967288"/>
          </a:xfrm>
        </p:spPr>
        <p:txBody>
          <a:bodyPr/>
          <a:lstStyle/>
          <a:p>
            <a:pPr marL="533400" indent="-533400" eaLnBrk="1" hangingPunct="1">
              <a:buFont typeface="Wingdings" pitchFamily="2" charset="2"/>
              <a:buNone/>
              <a:defRPr/>
            </a:pPr>
            <a:r>
              <a:rPr lang="id-ID" sz="3200" smtClean="0">
                <a:latin typeface="Arial Narrow" pitchFamily="34" charset="0"/>
              </a:rPr>
              <a:t>Rumusan kebijakan mutu biasanya meliputi:</a:t>
            </a:r>
          </a:p>
          <a:p>
            <a:pPr marL="533400" indent="-533400" eaLnBrk="1" hangingPunct="1">
              <a:buFont typeface="Wingdings" pitchFamily="2" charset="2"/>
              <a:buNone/>
              <a:defRPr/>
            </a:pPr>
            <a:endParaRPr lang="id-ID" sz="800" smtClean="0">
              <a:latin typeface="Arial Narrow" pitchFamily="34" charset="0"/>
            </a:endParaRPr>
          </a:p>
          <a:p>
            <a:pPr marL="533400" indent="-533400" eaLnBrk="1" hangingPunct="1">
              <a:buSzTx/>
              <a:buFontTx/>
              <a:buAutoNum type="arabicPeriod"/>
              <a:defRPr/>
            </a:pPr>
            <a:r>
              <a:rPr lang="id-ID" sz="3200" smtClean="0">
                <a:latin typeface="Arial Narrow" pitchFamily="34" charset="0"/>
              </a:rPr>
              <a:t>Missi.</a:t>
            </a:r>
          </a:p>
          <a:p>
            <a:pPr marL="533400" indent="-533400" eaLnBrk="1" hangingPunct="1">
              <a:buSzTx/>
              <a:buFontTx/>
              <a:buAutoNum type="arabicPeriod"/>
              <a:defRPr/>
            </a:pPr>
            <a:r>
              <a:rPr lang="id-ID" sz="3200" smtClean="0">
                <a:latin typeface="Arial Narrow" pitchFamily="34" charset="0"/>
              </a:rPr>
              <a:t>Deskripsi tentang sistem manajemen penjaminan mutu.</a:t>
            </a:r>
          </a:p>
          <a:p>
            <a:pPr marL="533400" indent="-533400" eaLnBrk="1" hangingPunct="1">
              <a:buSzTx/>
              <a:buFontTx/>
              <a:buAutoNum type="arabicPeriod"/>
              <a:defRPr/>
            </a:pPr>
            <a:r>
              <a:rPr lang="id-ID" sz="3200" smtClean="0">
                <a:latin typeface="Arial Narrow" pitchFamily="34" charset="0"/>
              </a:rPr>
              <a:t>Garis besar tanggung jawab staf penjaminan mutu.</a:t>
            </a:r>
          </a:p>
        </p:txBody>
      </p:sp>
      <p:sp>
        <p:nvSpPr>
          <p:cNvPr id="4100" name="Rectangle 4"/>
          <p:cNvSpPr>
            <a:spLocks noGrp="1" noChangeArrowheads="1"/>
          </p:cNvSpPr>
          <p:nvPr>
            <p:ph type="body" sz="half" idx="2"/>
          </p:nvPr>
        </p:nvSpPr>
        <p:spPr>
          <a:xfrm>
            <a:off x="4781550" y="1268413"/>
            <a:ext cx="4038600" cy="4824412"/>
          </a:xfrm>
        </p:spPr>
        <p:txBody>
          <a:bodyPr/>
          <a:lstStyle/>
          <a:p>
            <a:pPr marL="533400" indent="-533400" eaLnBrk="1" hangingPunct="1">
              <a:buSzTx/>
              <a:buFontTx/>
              <a:buAutoNum type="arabicPeriod" startAt="4"/>
              <a:defRPr/>
            </a:pPr>
            <a:r>
              <a:rPr lang="id-ID" sz="3200" smtClean="0">
                <a:latin typeface="Arial Narrow" pitchFamily="34" charset="0"/>
              </a:rPr>
              <a:t>Lingkup pekerjaan yang ada prosedur penjaminan mutunya.</a:t>
            </a:r>
          </a:p>
          <a:p>
            <a:pPr marL="533400" indent="-533400" eaLnBrk="1" hangingPunct="1">
              <a:buSzTx/>
              <a:buFontTx/>
              <a:buAutoNum type="arabicPeriod" startAt="4"/>
              <a:defRPr/>
            </a:pPr>
            <a:r>
              <a:rPr lang="id-ID" sz="3200" smtClean="0">
                <a:latin typeface="Arial Narrow" pitchFamily="34" charset="0"/>
              </a:rPr>
              <a:t>Bagaimana penjamin-an mutu didokumen-tasikan.</a:t>
            </a:r>
          </a:p>
          <a:p>
            <a:pPr marL="533400" indent="-533400" eaLnBrk="1" hangingPunct="1">
              <a:buSzTx/>
              <a:buFontTx/>
              <a:buAutoNum type="arabicPeriod" startAt="4"/>
              <a:defRPr/>
            </a:pPr>
            <a:r>
              <a:rPr lang="id-ID" sz="3200" smtClean="0">
                <a:latin typeface="Arial Narrow" pitchFamily="34" charset="0"/>
              </a:rPr>
              <a:t>Bagaimana pelaksa-naan pengawasan penjaminan mutu.</a:t>
            </a:r>
          </a:p>
        </p:txBody>
      </p:sp>
      <p:sp>
        <p:nvSpPr>
          <p:cNvPr id="18440" name="Line 5"/>
          <p:cNvSpPr>
            <a:spLocks noChangeShapeType="1"/>
          </p:cNvSpPr>
          <p:nvPr/>
        </p:nvSpPr>
        <p:spPr bwMode="auto">
          <a:xfrm>
            <a:off x="4716463" y="1268413"/>
            <a:ext cx="0" cy="4897437"/>
          </a:xfrm>
          <a:prstGeom prst="line">
            <a:avLst/>
          </a:prstGeom>
          <a:noFill/>
          <a:ln w="19050">
            <a:solidFill>
              <a:schemeClr val="tx1"/>
            </a:solidFill>
            <a:round/>
            <a:headEnd/>
            <a:tailEn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500"/>
                                        <p:tgtEl>
                                          <p:spTgt spid="4099">
                                            <p:txEl>
                                              <p:pRg st="2" end="2"/>
                                            </p:txEl>
                                          </p:spTgt>
                                        </p:tgtEl>
                                      </p:cBhvr>
                                    </p:animEffect>
                                    <p:anim calcmode="lin" valueType="num">
                                      <p:cBhvr>
                                        <p:cTn id="22" dur="500" fill="hold"/>
                                        <p:tgtEl>
                                          <p:spTgt spid="4099">
                                            <p:txEl>
                                              <p:pRg st="2" end="2"/>
                                            </p:txEl>
                                          </p:spTgt>
                                        </p:tgtEl>
                                        <p:attrNameLst>
                                          <p:attrName>ppt_x</p:attrName>
                                        </p:attrNameLst>
                                      </p:cBhvr>
                                      <p:tavLst>
                                        <p:tav tm="0">
                                          <p:val>
                                            <p:strVal val="#ppt_x-.1"/>
                                          </p:val>
                                        </p:tav>
                                        <p:tav tm="100000">
                                          <p:val>
                                            <p:strVal val="#ppt_x"/>
                                          </p:val>
                                        </p:tav>
                                      </p:tavLst>
                                    </p:anim>
                                    <p:anim calcmode="lin" valueType="num">
                                      <p:cBhvr>
                                        <p:cTn id="23" dur="500" fill="hold"/>
                                        <p:tgtEl>
                                          <p:spTgt spid="4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500"/>
                                        <p:tgtEl>
                                          <p:spTgt spid="4099">
                                            <p:txEl>
                                              <p:pRg st="3" end="3"/>
                                            </p:txEl>
                                          </p:spTgt>
                                        </p:tgtEl>
                                      </p:cBhvr>
                                    </p:animEffect>
                                    <p:anim calcmode="lin" valueType="num">
                                      <p:cBhvr>
                                        <p:cTn id="29" dur="500" fill="hold"/>
                                        <p:tgtEl>
                                          <p:spTgt spid="4099">
                                            <p:txEl>
                                              <p:pRg st="3" end="3"/>
                                            </p:txEl>
                                          </p:spTgt>
                                        </p:tgtEl>
                                        <p:attrNameLst>
                                          <p:attrName>ppt_x</p:attrName>
                                        </p:attrNameLst>
                                      </p:cBhvr>
                                      <p:tavLst>
                                        <p:tav tm="0">
                                          <p:val>
                                            <p:strVal val="#ppt_x-.1"/>
                                          </p:val>
                                        </p:tav>
                                        <p:tav tm="100000">
                                          <p:val>
                                            <p:strVal val="#ppt_x"/>
                                          </p:val>
                                        </p:tav>
                                      </p:tavLst>
                                    </p:anim>
                                    <p:anim calcmode="lin" valueType="num">
                                      <p:cBhvr>
                                        <p:cTn id="30" dur="500" fill="hold"/>
                                        <p:tgtEl>
                                          <p:spTgt spid="4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laser.wav"/>
                                        </p:tgtEl>
                                      </p:cMediaNode>
                                    </p:audio>
                                  </p:sub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500"/>
                                        <p:tgtEl>
                                          <p:spTgt spid="4099">
                                            <p:txEl>
                                              <p:pRg st="4" end="4"/>
                                            </p:txEl>
                                          </p:spTgt>
                                        </p:tgtEl>
                                      </p:cBhvr>
                                    </p:animEffect>
                                    <p:anim calcmode="lin" valueType="num">
                                      <p:cBhvr>
                                        <p:cTn id="36" dur="500" fill="hold"/>
                                        <p:tgtEl>
                                          <p:spTgt spid="4099">
                                            <p:txEl>
                                              <p:pRg st="4" end="4"/>
                                            </p:txEl>
                                          </p:spTgt>
                                        </p:tgtEl>
                                        <p:attrNameLst>
                                          <p:attrName>ppt_x</p:attrName>
                                        </p:attrNameLst>
                                      </p:cBhvr>
                                      <p:tavLst>
                                        <p:tav tm="0">
                                          <p:val>
                                            <p:strVal val="#ppt_x-.1"/>
                                          </p:val>
                                        </p:tav>
                                        <p:tav tm="100000">
                                          <p:val>
                                            <p:strVal val="#ppt_x"/>
                                          </p:val>
                                        </p:tav>
                                      </p:tavLst>
                                    </p:anim>
                                    <p:anim calcmode="lin" valueType="num">
                                      <p:cBhvr>
                                        <p:cTn id="37" dur="500" fill="hold"/>
                                        <p:tgtEl>
                                          <p:spTgt spid="4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laser.wav"/>
                                        </p:tgtEl>
                                      </p:cMediaNode>
                                    </p:audio>
                                  </p:sub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4100">
                                            <p:txEl>
                                              <p:pRg st="0" end="0"/>
                                            </p:txEl>
                                          </p:spTgt>
                                        </p:tgtEl>
                                        <p:attrNameLst>
                                          <p:attrName>style.visibility</p:attrName>
                                        </p:attrNameLst>
                                      </p:cBhvr>
                                      <p:to>
                                        <p:strVal val="visible"/>
                                      </p:to>
                                    </p:set>
                                    <p:anim calcmode="lin" valueType="num">
                                      <p:cBhvr>
                                        <p:cTn id="42" dur="1000" decel="50000" fill="hold">
                                          <p:stCondLst>
                                            <p:cond delay="0"/>
                                          </p:stCondLst>
                                        </p:cTn>
                                        <p:tgtEl>
                                          <p:spTgt spid="4100">
                                            <p:txEl>
                                              <p:pRg st="0" end="0"/>
                                            </p:txEl>
                                          </p:spTgt>
                                        </p:tgtEl>
                                        <p:attrNameLst>
                                          <p:attrName>style.rotation</p:attrName>
                                        </p:attrNameLst>
                                      </p:cBhvr>
                                      <p:tavLst>
                                        <p:tav tm="0">
                                          <p:val>
                                            <p:fltVal val="-90"/>
                                          </p:val>
                                        </p:tav>
                                        <p:tav tm="100000">
                                          <p:val>
                                            <p:fltVal val="0"/>
                                          </p:val>
                                        </p:tav>
                                      </p:tavLst>
                                    </p:anim>
                                    <p:anim calcmode="lin" valueType="num">
                                      <p:cBhvr>
                                        <p:cTn id="43" dur="1000" decel="50000" fill="hold">
                                          <p:stCondLst>
                                            <p:cond delay="0"/>
                                          </p:stCondLst>
                                        </p:cTn>
                                        <p:tgtEl>
                                          <p:spTgt spid="4100">
                                            <p:txEl>
                                              <p:pRg st="0" end="0"/>
                                            </p:txEl>
                                          </p:spTgt>
                                        </p:tgtEl>
                                        <p:attrNameLst>
                                          <p:attrName>ppt_w</p:attrName>
                                        </p:attrNameLst>
                                      </p:cBhvr>
                                      <p:tavLst>
                                        <p:tav tm="0">
                                          <p:val>
                                            <p:strVal val="#ppt_w"/>
                                          </p:val>
                                        </p:tav>
                                        <p:tav tm="100000">
                                          <p:val>
                                            <p:strVal val="#ppt_w*.05"/>
                                          </p:val>
                                        </p:tav>
                                      </p:tavLst>
                                    </p:anim>
                                    <p:anim calcmode="lin" valueType="num">
                                      <p:cBhvr>
                                        <p:cTn id="44" dur="1000" accel="50000" fill="hold">
                                          <p:stCondLst>
                                            <p:cond delay="1000"/>
                                          </p:stCondLst>
                                        </p:cTn>
                                        <p:tgtEl>
                                          <p:spTgt spid="4100">
                                            <p:txEl>
                                              <p:pRg st="0" end="0"/>
                                            </p:txEl>
                                          </p:spTgt>
                                        </p:tgtEl>
                                        <p:attrNameLst>
                                          <p:attrName>ppt_w</p:attrName>
                                        </p:attrNameLst>
                                      </p:cBhvr>
                                      <p:tavLst>
                                        <p:tav tm="0">
                                          <p:val>
                                            <p:strVal val="#ppt_w*.05"/>
                                          </p:val>
                                        </p:tav>
                                        <p:tav tm="100000">
                                          <p:val>
                                            <p:strVal val="#ppt_w"/>
                                          </p:val>
                                        </p:tav>
                                      </p:tavLst>
                                    </p:anim>
                                    <p:anim calcmode="lin" valueType="num">
                                      <p:cBhvr>
                                        <p:cTn id="45" dur="2000" fill="hold"/>
                                        <p:tgtEl>
                                          <p:spTgt spid="4100">
                                            <p:txEl>
                                              <p:pRg st="0" end="0"/>
                                            </p:txEl>
                                          </p:spTgt>
                                        </p:tgtEl>
                                        <p:attrNameLst>
                                          <p:attrName>ppt_h</p:attrName>
                                        </p:attrNameLst>
                                      </p:cBhvr>
                                      <p:tavLst>
                                        <p:tav tm="0">
                                          <p:val>
                                            <p:strVal val="#ppt_h"/>
                                          </p:val>
                                        </p:tav>
                                        <p:tav tm="100000">
                                          <p:val>
                                            <p:strVal val="#ppt_h"/>
                                          </p:val>
                                        </p:tav>
                                      </p:tavLst>
                                    </p:anim>
                                    <p:anim calcmode="lin" valueType="num">
                                      <p:cBhvr>
                                        <p:cTn id="46" dur="1000" decel="50000" fill="hold">
                                          <p:stCondLst>
                                            <p:cond delay="0"/>
                                          </p:stCondLst>
                                        </p:cTn>
                                        <p:tgtEl>
                                          <p:spTgt spid="4100">
                                            <p:txEl>
                                              <p:pRg st="0" end="0"/>
                                            </p:txEl>
                                          </p:spTgt>
                                        </p:tgtEl>
                                        <p:attrNameLst>
                                          <p:attrName>ppt_x</p:attrName>
                                        </p:attrNameLst>
                                      </p:cBhvr>
                                      <p:tavLst>
                                        <p:tav tm="0">
                                          <p:val>
                                            <p:strVal val="#ppt_x+.4"/>
                                          </p:val>
                                        </p:tav>
                                        <p:tav tm="100000">
                                          <p:val>
                                            <p:strVal val="#ppt_x"/>
                                          </p:val>
                                        </p:tav>
                                      </p:tavLst>
                                    </p:anim>
                                    <p:anim calcmode="lin" valueType="num">
                                      <p:cBhvr>
                                        <p:cTn id="47" dur="1000" decel="50000" fill="hold">
                                          <p:stCondLst>
                                            <p:cond delay="0"/>
                                          </p:stCondLst>
                                        </p:cTn>
                                        <p:tgtEl>
                                          <p:spTgt spid="4100">
                                            <p:txEl>
                                              <p:pRg st="0" end="0"/>
                                            </p:txEl>
                                          </p:spTgt>
                                        </p:tgtEl>
                                        <p:attrNameLst>
                                          <p:attrName>ppt_y</p:attrName>
                                        </p:attrNameLst>
                                      </p:cBhvr>
                                      <p:tavLst>
                                        <p:tav tm="0">
                                          <p:val>
                                            <p:strVal val="#ppt_y-.2"/>
                                          </p:val>
                                        </p:tav>
                                        <p:tav tm="100000">
                                          <p:val>
                                            <p:strVal val="#ppt_y+.1"/>
                                          </p:val>
                                        </p:tav>
                                      </p:tavLst>
                                    </p:anim>
                                    <p:anim calcmode="lin" valueType="num">
                                      <p:cBhvr>
                                        <p:cTn id="48" dur="1000" accel="50000" fill="hold">
                                          <p:stCondLst>
                                            <p:cond delay="1000"/>
                                          </p:stCondLst>
                                        </p:cTn>
                                        <p:tgtEl>
                                          <p:spTgt spid="4100">
                                            <p:txEl>
                                              <p:pRg st="0" end="0"/>
                                            </p:txEl>
                                          </p:spTgt>
                                        </p:tgtEl>
                                        <p:attrNameLst>
                                          <p:attrName>ppt_y</p:attrName>
                                        </p:attrNameLst>
                                      </p:cBhvr>
                                      <p:tavLst>
                                        <p:tav tm="0">
                                          <p:val>
                                            <p:strVal val="#ppt_y+.1"/>
                                          </p:val>
                                        </p:tav>
                                        <p:tav tm="100000">
                                          <p:val>
                                            <p:strVal val="#ppt_y"/>
                                          </p:val>
                                        </p:tav>
                                      </p:tavLst>
                                    </p:anim>
                                    <p:animEffect transition="in" filter="fade">
                                      <p:cBhvr>
                                        <p:cTn id="49" dur="2000" decel="50000">
                                          <p:stCondLst>
                                            <p:cond delay="0"/>
                                          </p:stCondLst>
                                        </p:cTn>
                                        <p:tgtEl>
                                          <p:spTgt spid="4100">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4100">
                                            <p:txEl>
                                              <p:pRg st="1" end="1"/>
                                            </p:txEl>
                                          </p:spTgt>
                                        </p:tgtEl>
                                        <p:attrNameLst>
                                          <p:attrName>style.visibility</p:attrName>
                                        </p:attrNameLst>
                                      </p:cBhvr>
                                      <p:to>
                                        <p:strVal val="visible"/>
                                      </p:to>
                                    </p:set>
                                    <p:anim calcmode="lin" valueType="num">
                                      <p:cBhvr>
                                        <p:cTn id="54" dur="1000" decel="50000" fill="hold">
                                          <p:stCondLst>
                                            <p:cond delay="0"/>
                                          </p:stCondLst>
                                        </p:cTn>
                                        <p:tgtEl>
                                          <p:spTgt spid="4100">
                                            <p:txEl>
                                              <p:pRg st="1" end="1"/>
                                            </p:txEl>
                                          </p:spTgt>
                                        </p:tgtEl>
                                        <p:attrNameLst>
                                          <p:attrName>style.rotation</p:attrName>
                                        </p:attrNameLst>
                                      </p:cBhvr>
                                      <p:tavLst>
                                        <p:tav tm="0">
                                          <p:val>
                                            <p:fltVal val="-90"/>
                                          </p:val>
                                        </p:tav>
                                        <p:tav tm="100000">
                                          <p:val>
                                            <p:fltVal val="0"/>
                                          </p:val>
                                        </p:tav>
                                      </p:tavLst>
                                    </p:anim>
                                    <p:anim calcmode="lin" valueType="num">
                                      <p:cBhvr>
                                        <p:cTn id="55" dur="1000" decel="50000" fill="hold">
                                          <p:stCondLst>
                                            <p:cond delay="0"/>
                                          </p:stCondLst>
                                        </p:cTn>
                                        <p:tgtEl>
                                          <p:spTgt spid="4100">
                                            <p:txEl>
                                              <p:pRg st="1" end="1"/>
                                            </p:txEl>
                                          </p:spTgt>
                                        </p:tgtEl>
                                        <p:attrNameLst>
                                          <p:attrName>ppt_w</p:attrName>
                                        </p:attrNameLst>
                                      </p:cBhvr>
                                      <p:tavLst>
                                        <p:tav tm="0">
                                          <p:val>
                                            <p:strVal val="#ppt_w"/>
                                          </p:val>
                                        </p:tav>
                                        <p:tav tm="100000">
                                          <p:val>
                                            <p:strVal val="#ppt_w*.05"/>
                                          </p:val>
                                        </p:tav>
                                      </p:tavLst>
                                    </p:anim>
                                    <p:anim calcmode="lin" valueType="num">
                                      <p:cBhvr>
                                        <p:cTn id="56" dur="1000" accel="50000" fill="hold">
                                          <p:stCondLst>
                                            <p:cond delay="1000"/>
                                          </p:stCondLst>
                                        </p:cTn>
                                        <p:tgtEl>
                                          <p:spTgt spid="4100">
                                            <p:txEl>
                                              <p:pRg st="1" end="1"/>
                                            </p:txEl>
                                          </p:spTgt>
                                        </p:tgtEl>
                                        <p:attrNameLst>
                                          <p:attrName>ppt_w</p:attrName>
                                        </p:attrNameLst>
                                      </p:cBhvr>
                                      <p:tavLst>
                                        <p:tav tm="0">
                                          <p:val>
                                            <p:strVal val="#ppt_w*.05"/>
                                          </p:val>
                                        </p:tav>
                                        <p:tav tm="100000">
                                          <p:val>
                                            <p:strVal val="#ppt_w"/>
                                          </p:val>
                                        </p:tav>
                                      </p:tavLst>
                                    </p:anim>
                                    <p:anim calcmode="lin" valueType="num">
                                      <p:cBhvr>
                                        <p:cTn id="57" dur="2000" fill="hold"/>
                                        <p:tgtEl>
                                          <p:spTgt spid="4100">
                                            <p:txEl>
                                              <p:pRg st="1" end="1"/>
                                            </p:txEl>
                                          </p:spTgt>
                                        </p:tgtEl>
                                        <p:attrNameLst>
                                          <p:attrName>ppt_h</p:attrName>
                                        </p:attrNameLst>
                                      </p:cBhvr>
                                      <p:tavLst>
                                        <p:tav tm="0">
                                          <p:val>
                                            <p:strVal val="#ppt_h"/>
                                          </p:val>
                                        </p:tav>
                                        <p:tav tm="100000">
                                          <p:val>
                                            <p:strVal val="#ppt_h"/>
                                          </p:val>
                                        </p:tav>
                                      </p:tavLst>
                                    </p:anim>
                                    <p:anim calcmode="lin" valueType="num">
                                      <p:cBhvr>
                                        <p:cTn id="58" dur="1000" decel="50000" fill="hold">
                                          <p:stCondLst>
                                            <p:cond delay="0"/>
                                          </p:stCondLst>
                                        </p:cTn>
                                        <p:tgtEl>
                                          <p:spTgt spid="4100">
                                            <p:txEl>
                                              <p:pRg st="1" end="1"/>
                                            </p:txEl>
                                          </p:spTgt>
                                        </p:tgtEl>
                                        <p:attrNameLst>
                                          <p:attrName>ppt_x</p:attrName>
                                        </p:attrNameLst>
                                      </p:cBhvr>
                                      <p:tavLst>
                                        <p:tav tm="0">
                                          <p:val>
                                            <p:strVal val="#ppt_x+.4"/>
                                          </p:val>
                                        </p:tav>
                                        <p:tav tm="100000">
                                          <p:val>
                                            <p:strVal val="#ppt_x"/>
                                          </p:val>
                                        </p:tav>
                                      </p:tavLst>
                                    </p:anim>
                                    <p:anim calcmode="lin" valueType="num">
                                      <p:cBhvr>
                                        <p:cTn id="59" dur="1000" decel="50000" fill="hold">
                                          <p:stCondLst>
                                            <p:cond delay="0"/>
                                          </p:stCondLst>
                                        </p:cTn>
                                        <p:tgtEl>
                                          <p:spTgt spid="4100">
                                            <p:txEl>
                                              <p:pRg st="1" end="1"/>
                                            </p:txEl>
                                          </p:spTgt>
                                        </p:tgtEl>
                                        <p:attrNameLst>
                                          <p:attrName>ppt_y</p:attrName>
                                        </p:attrNameLst>
                                      </p:cBhvr>
                                      <p:tavLst>
                                        <p:tav tm="0">
                                          <p:val>
                                            <p:strVal val="#ppt_y-.2"/>
                                          </p:val>
                                        </p:tav>
                                        <p:tav tm="100000">
                                          <p:val>
                                            <p:strVal val="#ppt_y+.1"/>
                                          </p:val>
                                        </p:tav>
                                      </p:tavLst>
                                    </p:anim>
                                    <p:anim calcmode="lin" valueType="num">
                                      <p:cBhvr>
                                        <p:cTn id="60" dur="1000" accel="50000" fill="hold">
                                          <p:stCondLst>
                                            <p:cond delay="1000"/>
                                          </p:stCondLst>
                                        </p:cTn>
                                        <p:tgtEl>
                                          <p:spTgt spid="4100">
                                            <p:txEl>
                                              <p:pRg st="1" end="1"/>
                                            </p:txEl>
                                          </p:spTgt>
                                        </p:tgtEl>
                                        <p:attrNameLst>
                                          <p:attrName>ppt_y</p:attrName>
                                        </p:attrNameLst>
                                      </p:cBhvr>
                                      <p:tavLst>
                                        <p:tav tm="0">
                                          <p:val>
                                            <p:strVal val="#ppt_y+.1"/>
                                          </p:val>
                                        </p:tav>
                                        <p:tav tm="100000">
                                          <p:val>
                                            <p:strVal val="#ppt_y"/>
                                          </p:val>
                                        </p:tav>
                                      </p:tavLst>
                                    </p:anim>
                                    <p:animEffect transition="in" filter="fade">
                                      <p:cBhvr>
                                        <p:cTn id="61" dur="2000" decel="50000">
                                          <p:stCondLst>
                                            <p:cond delay="0"/>
                                          </p:stCondLst>
                                        </p:cTn>
                                        <p:tgtEl>
                                          <p:spTgt spid="4100">
                                            <p:txEl>
                                              <p:pRg st="1" end="1"/>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4100">
                                            <p:txEl>
                                              <p:pRg st="2" end="2"/>
                                            </p:txEl>
                                          </p:spTgt>
                                        </p:tgtEl>
                                        <p:attrNameLst>
                                          <p:attrName>style.visibility</p:attrName>
                                        </p:attrNameLst>
                                      </p:cBhvr>
                                      <p:to>
                                        <p:strVal val="visible"/>
                                      </p:to>
                                    </p:set>
                                    <p:anim calcmode="lin" valueType="num">
                                      <p:cBhvr>
                                        <p:cTn id="66" dur="1000" decel="50000" fill="hold">
                                          <p:stCondLst>
                                            <p:cond delay="0"/>
                                          </p:stCondLst>
                                        </p:cTn>
                                        <p:tgtEl>
                                          <p:spTgt spid="4100">
                                            <p:txEl>
                                              <p:pRg st="2" end="2"/>
                                            </p:txEl>
                                          </p:spTgt>
                                        </p:tgtEl>
                                        <p:attrNameLst>
                                          <p:attrName>style.rotation</p:attrName>
                                        </p:attrNameLst>
                                      </p:cBhvr>
                                      <p:tavLst>
                                        <p:tav tm="0">
                                          <p:val>
                                            <p:fltVal val="-90"/>
                                          </p:val>
                                        </p:tav>
                                        <p:tav tm="100000">
                                          <p:val>
                                            <p:fltVal val="0"/>
                                          </p:val>
                                        </p:tav>
                                      </p:tavLst>
                                    </p:anim>
                                    <p:anim calcmode="lin" valueType="num">
                                      <p:cBhvr>
                                        <p:cTn id="67" dur="1000" decel="50000" fill="hold">
                                          <p:stCondLst>
                                            <p:cond delay="0"/>
                                          </p:stCondLst>
                                        </p:cTn>
                                        <p:tgtEl>
                                          <p:spTgt spid="4100">
                                            <p:txEl>
                                              <p:pRg st="2" end="2"/>
                                            </p:txEl>
                                          </p:spTgt>
                                        </p:tgtEl>
                                        <p:attrNameLst>
                                          <p:attrName>ppt_w</p:attrName>
                                        </p:attrNameLst>
                                      </p:cBhvr>
                                      <p:tavLst>
                                        <p:tav tm="0">
                                          <p:val>
                                            <p:strVal val="#ppt_w"/>
                                          </p:val>
                                        </p:tav>
                                        <p:tav tm="100000">
                                          <p:val>
                                            <p:strVal val="#ppt_w*.05"/>
                                          </p:val>
                                        </p:tav>
                                      </p:tavLst>
                                    </p:anim>
                                    <p:anim calcmode="lin" valueType="num">
                                      <p:cBhvr>
                                        <p:cTn id="68" dur="1000" accel="50000" fill="hold">
                                          <p:stCondLst>
                                            <p:cond delay="1000"/>
                                          </p:stCondLst>
                                        </p:cTn>
                                        <p:tgtEl>
                                          <p:spTgt spid="4100">
                                            <p:txEl>
                                              <p:pRg st="2" end="2"/>
                                            </p:txEl>
                                          </p:spTgt>
                                        </p:tgtEl>
                                        <p:attrNameLst>
                                          <p:attrName>ppt_w</p:attrName>
                                        </p:attrNameLst>
                                      </p:cBhvr>
                                      <p:tavLst>
                                        <p:tav tm="0">
                                          <p:val>
                                            <p:strVal val="#ppt_w*.05"/>
                                          </p:val>
                                        </p:tav>
                                        <p:tav tm="100000">
                                          <p:val>
                                            <p:strVal val="#ppt_w"/>
                                          </p:val>
                                        </p:tav>
                                      </p:tavLst>
                                    </p:anim>
                                    <p:anim calcmode="lin" valueType="num">
                                      <p:cBhvr>
                                        <p:cTn id="69" dur="2000" fill="hold"/>
                                        <p:tgtEl>
                                          <p:spTgt spid="4100">
                                            <p:txEl>
                                              <p:pRg st="2" end="2"/>
                                            </p:txEl>
                                          </p:spTgt>
                                        </p:tgtEl>
                                        <p:attrNameLst>
                                          <p:attrName>ppt_h</p:attrName>
                                        </p:attrNameLst>
                                      </p:cBhvr>
                                      <p:tavLst>
                                        <p:tav tm="0">
                                          <p:val>
                                            <p:strVal val="#ppt_h"/>
                                          </p:val>
                                        </p:tav>
                                        <p:tav tm="100000">
                                          <p:val>
                                            <p:strVal val="#ppt_h"/>
                                          </p:val>
                                        </p:tav>
                                      </p:tavLst>
                                    </p:anim>
                                    <p:anim calcmode="lin" valueType="num">
                                      <p:cBhvr>
                                        <p:cTn id="70" dur="1000" decel="50000" fill="hold">
                                          <p:stCondLst>
                                            <p:cond delay="0"/>
                                          </p:stCondLst>
                                        </p:cTn>
                                        <p:tgtEl>
                                          <p:spTgt spid="4100">
                                            <p:txEl>
                                              <p:pRg st="2" end="2"/>
                                            </p:txEl>
                                          </p:spTgt>
                                        </p:tgtEl>
                                        <p:attrNameLst>
                                          <p:attrName>ppt_x</p:attrName>
                                        </p:attrNameLst>
                                      </p:cBhvr>
                                      <p:tavLst>
                                        <p:tav tm="0">
                                          <p:val>
                                            <p:strVal val="#ppt_x+.4"/>
                                          </p:val>
                                        </p:tav>
                                        <p:tav tm="100000">
                                          <p:val>
                                            <p:strVal val="#ppt_x"/>
                                          </p:val>
                                        </p:tav>
                                      </p:tavLst>
                                    </p:anim>
                                    <p:anim calcmode="lin" valueType="num">
                                      <p:cBhvr>
                                        <p:cTn id="71" dur="1000" decel="50000" fill="hold">
                                          <p:stCondLst>
                                            <p:cond delay="0"/>
                                          </p:stCondLst>
                                        </p:cTn>
                                        <p:tgtEl>
                                          <p:spTgt spid="4100">
                                            <p:txEl>
                                              <p:pRg st="2" end="2"/>
                                            </p:txEl>
                                          </p:spTgt>
                                        </p:tgtEl>
                                        <p:attrNameLst>
                                          <p:attrName>ppt_y</p:attrName>
                                        </p:attrNameLst>
                                      </p:cBhvr>
                                      <p:tavLst>
                                        <p:tav tm="0">
                                          <p:val>
                                            <p:strVal val="#ppt_y-.2"/>
                                          </p:val>
                                        </p:tav>
                                        <p:tav tm="100000">
                                          <p:val>
                                            <p:strVal val="#ppt_y+.1"/>
                                          </p:val>
                                        </p:tav>
                                      </p:tavLst>
                                    </p:anim>
                                    <p:anim calcmode="lin" valueType="num">
                                      <p:cBhvr>
                                        <p:cTn id="72" dur="1000" accel="50000" fill="hold">
                                          <p:stCondLst>
                                            <p:cond delay="1000"/>
                                          </p:stCondLst>
                                        </p:cTn>
                                        <p:tgtEl>
                                          <p:spTgt spid="4100">
                                            <p:txEl>
                                              <p:pRg st="2" end="2"/>
                                            </p:txEl>
                                          </p:spTgt>
                                        </p:tgtEl>
                                        <p:attrNameLst>
                                          <p:attrName>ppt_y</p:attrName>
                                        </p:attrNameLst>
                                      </p:cBhvr>
                                      <p:tavLst>
                                        <p:tav tm="0">
                                          <p:val>
                                            <p:strVal val="#ppt_y+.1"/>
                                          </p:val>
                                        </p:tav>
                                        <p:tav tm="100000">
                                          <p:val>
                                            <p:strVal val="#ppt_y"/>
                                          </p:val>
                                        </p:tav>
                                      </p:tavLst>
                                    </p:anim>
                                    <p:animEffect transition="in" filter="fade">
                                      <p:cBhvr>
                                        <p:cTn id="73" dur="2000" decel="50000">
                                          <p:stCondLst>
                                            <p:cond delay="0"/>
                                          </p:stCondLst>
                                        </p:cTn>
                                        <p:tgtEl>
                                          <p:spTgt spid="4100">
                                            <p:txEl>
                                              <p:pRg st="2" end="2"/>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4B2BEE9C-6E47-4EAE-88DC-4E301616AD61}" type="slidenum">
              <a:rPr lang="en-US"/>
              <a:pPr>
                <a:defRPr/>
              </a:pPr>
              <a:t>14</a:t>
            </a:fld>
            <a:endParaRPr lang="en-US"/>
          </a:p>
        </p:txBody>
      </p:sp>
      <p:sp>
        <p:nvSpPr>
          <p:cNvPr id="6146" name="Rectangle 2"/>
          <p:cNvSpPr>
            <a:spLocks noGrp="1" noChangeArrowheads="1"/>
          </p:cNvSpPr>
          <p:nvPr>
            <p:ph type="title"/>
          </p:nvPr>
        </p:nvSpPr>
        <p:spPr>
          <a:xfrm>
            <a:off x="457200" y="152400"/>
            <a:ext cx="8229600" cy="1143000"/>
          </a:xfrm>
        </p:spPr>
        <p:txBody>
          <a:bodyPr/>
          <a:lstStyle/>
          <a:p>
            <a:pPr eaLnBrk="1" hangingPunct="1">
              <a:defRPr/>
            </a:pPr>
            <a:r>
              <a:rPr lang="en-US" sz="3200" b="1" dirty="0" smtClean="0">
                <a:solidFill>
                  <a:schemeClr val="accent1">
                    <a:lumMod val="75000"/>
                  </a:schemeClr>
                </a:solidFill>
              </a:rPr>
              <a:t>KEBIJAKAN MUTU SUATU “PUSAT</a:t>
            </a:r>
            <a:br>
              <a:rPr lang="en-US" sz="3200" b="1" dirty="0" smtClean="0">
                <a:solidFill>
                  <a:schemeClr val="accent1">
                    <a:lumMod val="75000"/>
                  </a:schemeClr>
                </a:solidFill>
              </a:rPr>
            </a:br>
            <a:r>
              <a:rPr lang="en-US" sz="3200" b="1" dirty="0" smtClean="0">
                <a:solidFill>
                  <a:schemeClr val="accent1">
                    <a:lumMod val="75000"/>
                  </a:schemeClr>
                </a:solidFill>
              </a:rPr>
              <a:t>PELATIHAN MANAJEMEN” (CONTOH)</a:t>
            </a:r>
          </a:p>
        </p:txBody>
      </p:sp>
      <p:sp>
        <p:nvSpPr>
          <p:cNvPr id="6147" name="Rectangle 3"/>
          <p:cNvSpPr>
            <a:spLocks noGrp="1" noChangeArrowheads="1"/>
          </p:cNvSpPr>
          <p:nvPr>
            <p:ph type="body" idx="1"/>
          </p:nvPr>
        </p:nvSpPr>
        <p:spPr>
          <a:xfrm>
            <a:off x="457200" y="1484313"/>
            <a:ext cx="8229600" cy="4824412"/>
          </a:xfrm>
        </p:spPr>
        <p:txBody>
          <a:bodyPr/>
          <a:lstStyle/>
          <a:p>
            <a:pPr marL="609600" indent="-609600" eaLnBrk="1" hangingPunct="1">
              <a:buSzTx/>
              <a:buFontTx/>
              <a:buAutoNum type="arabicPeriod"/>
              <a:defRPr/>
            </a:pPr>
            <a:r>
              <a:rPr lang="id-ID" b="1" dirty="0" smtClean="0">
                <a:solidFill>
                  <a:schemeClr val="accent1">
                    <a:lumMod val="75000"/>
                  </a:schemeClr>
                </a:solidFill>
                <a:latin typeface="Arial Narrow" pitchFamily="34" charset="0"/>
              </a:rPr>
              <a:t>MISSI.</a:t>
            </a:r>
            <a:r>
              <a:rPr lang="id-ID" dirty="0" smtClean="0">
                <a:solidFill>
                  <a:schemeClr val="accent1">
                    <a:lumMod val="75000"/>
                  </a:schemeClr>
                </a:solidFill>
                <a:latin typeface="Arial Narrow" pitchFamily="34" charset="0"/>
              </a:rPr>
              <a:t>  Pusat pelatihan</a:t>
            </a:r>
            <a:r>
              <a:rPr lang="id-ID" dirty="0" smtClean="0">
                <a:solidFill>
                  <a:schemeClr val="accent1">
                    <a:lumMod val="75000"/>
                  </a:schemeClr>
                </a:solidFill>
              </a:rPr>
              <a:t> ini </a:t>
            </a:r>
            <a:r>
              <a:rPr lang="id-ID" dirty="0" smtClean="0">
                <a:solidFill>
                  <a:schemeClr val="accent1">
                    <a:lumMod val="75000"/>
                  </a:schemeClr>
                </a:solidFill>
                <a:latin typeface="Arial Narrow" pitchFamily="34" charset="0"/>
              </a:rPr>
              <a:t>menyelenggarakan pelatihan-pelatihan yang dapat diandalkan dan bermutu dalam bidang manajemen pendidikan.</a:t>
            </a:r>
          </a:p>
          <a:p>
            <a:pPr marL="609600" indent="-609600" eaLnBrk="1" hangingPunct="1">
              <a:buSzTx/>
              <a:buFontTx/>
              <a:buAutoNum type="arabicPeriod"/>
              <a:defRPr/>
            </a:pPr>
            <a:endParaRPr lang="id-ID" sz="800" dirty="0" smtClean="0">
              <a:solidFill>
                <a:schemeClr val="accent1">
                  <a:lumMod val="75000"/>
                </a:schemeClr>
              </a:solidFill>
              <a:latin typeface="Arial Narrow" pitchFamily="34" charset="0"/>
            </a:endParaRPr>
          </a:p>
          <a:p>
            <a:pPr marL="609600" indent="-609600" eaLnBrk="1" hangingPunct="1">
              <a:buSzTx/>
              <a:buFontTx/>
              <a:buAutoNum type="arabicPeriod"/>
              <a:defRPr/>
            </a:pPr>
            <a:r>
              <a:rPr lang="id-ID" b="1" dirty="0" smtClean="0">
                <a:solidFill>
                  <a:schemeClr val="accent1">
                    <a:lumMod val="75000"/>
                  </a:schemeClr>
                </a:solidFill>
                <a:latin typeface="Arial Narrow" pitchFamily="34" charset="0"/>
              </a:rPr>
              <a:t>KOMITMEN PADA MUTU</a:t>
            </a:r>
            <a:r>
              <a:rPr lang="id-ID" dirty="0" smtClean="0">
                <a:solidFill>
                  <a:schemeClr val="accent1">
                    <a:lumMod val="75000"/>
                  </a:schemeClr>
                </a:solidFill>
                <a:latin typeface="Arial Narrow" pitchFamily="34" charset="0"/>
              </a:rPr>
              <a:t>.  Pusat pelatihan ini menjanjikan layanan bermutu tinggi kepada pelanggan.  Pusat ini menerapkan sistem penja-minan mutu dalam melaksakan missi untuk mencapai tujuan-tujuannya dengan mengutama-kan kepentingan pelanggan.</a:t>
            </a:r>
            <a:endParaRPr lang="id-ID" dirty="0" smtClean="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800" decel="100000"/>
                                        <p:tgtEl>
                                          <p:spTgt spid="6146"/>
                                        </p:tgtEl>
                                      </p:cBhvr>
                                    </p:animEffect>
                                    <p:anim calcmode="lin" valueType="num">
                                      <p:cBhvr>
                                        <p:cTn id="8" dur="800" decel="100000" fill="hold"/>
                                        <p:tgtEl>
                                          <p:spTgt spid="6146"/>
                                        </p:tgtEl>
                                        <p:attrNameLst>
                                          <p:attrName>style.rotation</p:attrName>
                                        </p:attrNameLst>
                                      </p:cBhvr>
                                      <p:tavLst>
                                        <p:tav tm="0">
                                          <p:val>
                                            <p:fltVal val="-90"/>
                                          </p:val>
                                        </p:tav>
                                        <p:tav tm="100000">
                                          <p:val>
                                            <p:fltVal val="0"/>
                                          </p:val>
                                        </p:tav>
                                      </p:tavLst>
                                    </p:anim>
                                    <p:anim calcmode="lin" valueType="num">
                                      <p:cBhvr>
                                        <p:cTn id="9" dur="800" decel="100000" fill="hold"/>
                                        <p:tgtEl>
                                          <p:spTgt spid="6146"/>
                                        </p:tgtEl>
                                        <p:attrNameLst>
                                          <p:attrName>ppt_x</p:attrName>
                                        </p:attrNameLst>
                                      </p:cBhvr>
                                      <p:tavLst>
                                        <p:tav tm="0">
                                          <p:val>
                                            <p:strVal val="#ppt_x+0.4"/>
                                          </p:val>
                                        </p:tav>
                                        <p:tav tm="100000">
                                          <p:val>
                                            <p:strVal val="#ppt_x-0.05"/>
                                          </p:val>
                                        </p:tav>
                                      </p:tavLst>
                                    </p:anim>
                                    <p:anim calcmode="lin" valueType="num">
                                      <p:cBhvr>
                                        <p:cTn id="10" dur="800" decel="100000" fill="hold"/>
                                        <p:tgtEl>
                                          <p:spTgt spid="6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subTnLst>
                                    <p:audio>
                                      <p:cMediaNode vol="74000">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p:cTn id="17" dur="1000" decel="50000" fill="hold">
                                          <p:stCondLst>
                                            <p:cond delay="0"/>
                                          </p:stCondLst>
                                        </p:cTn>
                                        <p:tgtEl>
                                          <p:spTgt spid="6147">
                                            <p:txEl>
                                              <p:pRg st="0" end="0"/>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6147">
                                            <p:txEl>
                                              <p:pRg st="0" end="0"/>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6147">
                                            <p:txEl>
                                              <p:pRg st="0" end="0"/>
                                            </p:txEl>
                                          </p:spTgt>
                                        </p:tgtEl>
                                        <p:attrNameLst>
                                          <p:attrName>ppt_w</p:attrName>
                                        </p:attrNameLst>
                                      </p:cBhvr>
                                      <p:tavLst>
                                        <p:tav tm="0">
                                          <p:val>
                                            <p:strVal val="#ppt_w*.05"/>
                                          </p:val>
                                        </p:tav>
                                        <p:tav tm="100000">
                                          <p:val>
                                            <p:strVal val="#ppt_w"/>
                                          </p:val>
                                        </p:tav>
                                      </p:tavLst>
                                    </p:anim>
                                    <p:anim calcmode="lin" valueType="num">
                                      <p:cBhvr>
                                        <p:cTn id="20" dur="20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6147">
                                            <p:txEl>
                                              <p:pRg st="0" end="0"/>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6147">
                                            <p:txEl>
                                              <p:pRg st="0" end="0"/>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6147">
                                            <p:txEl>
                                              <p:pRg st="0" end="0"/>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614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anim calcmode="lin" valueType="num">
                                      <p:cBhvr>
                                        <p:cTn id="29" dur="1000" decel="50000" fill="hold">
                                          <p:stCondLst>
                                            <p:cond delay="0"/>
                                          </p:stCondLst>
                                        </p:cTn>
                                        <p:tgtEl>
                                          <p:spTgt spid="6147">
                                            <p:txEl>
                                              <p:pRg st="2" end="2"/>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6147">
                                            <p:txEl>
                                              <p:pRg st="2" end="2"/>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6147">
                                            <p:txEl>
                                              <p:pRg st="2" end="2"/>
                                            </p:txEl>
                                          </p:spTgt>
                                        </p:tgtEl>
                                        <p:attrNameLst>
                                          <p:attrName>ppt_w</p:attrName>
                                        </p:attrNameLst>
                                      </p:cBhvr>
                                      <p:tavLst>
                                        <p:tav tm="0">
                                          <p:val>
                                            <p:strVal val="#ppt_w*.05"/>
                                          </p:val>
                                        </p:tav>
                                        <p:tav tm="100000">
                                          <p:val>
                                            <p:strVal val="#ppt_w"/>
                                          </p:val>
                                        </p:tav>
                                      </p:tavLst>
                                    </p:anim>
                                    <p:anim calcmode="lin" valueType="num">
                                      <p:cBhvr>
                                        <p:cTn id="32" dur="20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6147">
                                            <p:txEl>
                                              <p:pRg st="2" end="2"/>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6147">
                                            <p:txEl>
                                              <p:pRg st="2" end="2"/>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6147">
                                            <p:txEl>
                                              <p:pRg st="2" end="2"/>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6147">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Standar Mutu Kinerja PT</a:t>
            </a:r>
          </a:p>
        </p:txBody>
      </p:sp>
      <p:sp>
        <p:nvSpPr>
          <p:cNvPr id="5" name="Slide Number Placeholder 5"/>
          <p:cNvSpPr>
            <a:spLocks noGrp="1"/>
          </p:cNvSpPr>
          <p:nvPr>
            <p:ph type="sldNum" sz="quarter" idx="12"/>
          </p:nvPr>
        </p:nvSpPr>
        <p:spPr/>
        <p:txBody>
          <a:bodyPr/>
          <a:lstStyle/>
          <a:p>
            <a:pPr>
              <a:defRPr/>
            </a:pPr>
            <a:fld id="{DBF7968A-9B85-4C99-9F62-FCBED2BDC5D6}" type="slidenum">
              <a:rPr lang="en-US"/>
              <a:pPr>
                <a:defRPr/>
              </a:pPr>
              <a:t>15</a:t>
            </a:fld>
            <a:endParaRPr lang="en-US"/>
          </a:p>
        </p:txBody>
      </p:sp>
      <p:sp>
        <p:nvSpPr>
          <p:cNvPr id="9219" name="Rectangle 3"/>
          <p:cNvSpPr>
            <a:spLocks noGrp="1" noChangeArrowheads="1"/>
          </p:cNvSpPr>
          <p:nvPr>
            <p:ph type="body" idx="1"/>
          </p:nvPr>
        </p:nvSpPr>
        <p:spPr>
          <a:xfrm>
            <a:off x="457200" y="549275"/>
            <a:ext cx="8362950" cy="5832475"/>
          </a:xfrm>
        </p:spPr>
        <p:txBody>
          <a:bodyPr/>
          <a:lstStyle/>
          <a:p>
            <a:pPr marL="609600" indent="-609600" eaLnBrk="1" hangingPunct="1">
              <a:buSzTx/>
              <a:buFontTx/>
              <a:buAutoNum type="arabicPeriod" startAt="3"/>
              <a:defRPr/>
            </a:pPr>
            <a:r>
              <a:rPr lang="id-ID" b="1" dirty="0" smtClean="0">
                <a:solidFill>
                  <a:schemeClr val="accent1">
                    <a:lumMod val="75000"/>
                  </a:schemeClr>
                </a:solidFill>
                <a:latin typeface="Arial Narrow" pitchFamily="34" charset="0"/>
              </a:rPr>
              <a:t>MANAJEMEN PENJAMINAN MUTU</a:t>
            </a:r>
            <a:r>
              <a:rPr lang="id-ID" dirty="0" smtClean="0">
                <a:solidFill>
                  <a:schemeClr val="accent1">
                    <a:lumMod val="75000"/>
                  </a:schemeClr>
                </a:solidFill>
                <a:latin typeface="Arial Narrow" pitchFamily="34" charset="0"/>
              </a:rPr>
              <a:t>.  Sistem pen-jaminan mutu menjadi tanggung jawab Tim Peng-awas Penjaminan Mutu yang diketuai oleh kepala Pusat Pelatihan ini.  Tim ini bertanggung jawab atas kebijakan mutu dan pengawasan keefektifan sistem mutu.  Pelaksanaan penjaminan mutu dila-kukan oleh Tim Pelaksana Penjaminan Mutu yang bertugas menyusun prosedur kerja, melakukan audit mutu, memonitor pelaksanaan sistem penja-minan mutu, dan melaporkan pelaksanaan tugas kepada Tim Pengawas Penjaminan Mutu.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2000" fill="hold"/>
                                        <p:tgtEl>
                                          <p:spTgt spid="9219">
                                            <p:txEl>
                                              <p:pRg st="0" end="0"/>
                                            </p:txEl>
                                          </p:spTgt>
                                        </p:tgtEl>
                                        <p:attrNameLst>
                                          <p:attrName>ppt_x</p:attrName>
                                        </p:attrNameLst>
                                      </p:cBhvr>
                                      <p:tavLst>
                                        <p:tav tm="0">
                                          <p:val>
                                            <p:strVal val="#ppt_x-#ppt_w/2"/>
                                          </p:val>
                                        </p:tav>
                                        <p:tav tm="100000">
                                          <p:val>
                                            <p:strVal val="#ppt_x"/>
                                          </p:val>
                                        </p:tav>
                                      </p:tavLst>
                                    </p:anim>
                                    <p:anim calcmode="lin" valueType="num">
                                      <p:cBhvr>
                                        <p:cTn id="8" dur="20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9219">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Standar Mutu Kinerja PT</a:t>
            </a:r>
          </a:p>
        </p:txBody>
      </p:sp>
      <p:sp>
        <p:nvSpPr>
          <p:cNvPr id="5" name="Slide Number Placeholder 5"/>
          <p:cNvSpPr>
            <a:spLocks noGrp="1"/>
          </p:cNvSpPr>
          <p:nvPr>
            <p:ph type="sldNum" sz="quarter" idx="12"/>
          </p:nvPr>
        </p:nvSpPr>
        <p:spPr/>
        <p:txBody>
          <a:bodyPr/>
          <a:lstStyle/>
          <a:p>
            <a:pPr>
              <a:defRPr/>
            </a:pPr>
            <a:fld id="{FD7AD8F2-ECEA-41E3-ACA9-E673EC01A2D8}" type="slidenum">
              <a:rPr lang="en-US"/>
              <a:pPr>
                <a:defRPr/>
              </a:pPr>
              <a:t>16</a:t>
            </a:fld>
            <a:endParaRPr lang="en-US"/>
          </a:p>
        </p:txBody>
      </p:sp>
      <p:sp>
        <p:nvSpPr>
          <p:cNvPr id="11267" name="Rectangle 3"/>
          <p:cNvSpPr>
            <a:spLocks noGrp="1" noChangeArrowheads="1"/>
          </p:cNvSpPr>
          <p:nvPr>
            <p:ph type="body" idx="1"/>
          </p:nvPr>
        </p:nvSpPr>
        <p:spPr>
          <a:xfrm>
            <a:off x="457200" y="476250"/>
            <a:ext cx="8435975" cy="5761038"/>
          </a:xfrm>
        </p:spPr>
        <p:txBody>
          <a:bodyPr/>
          <a:lstStyle/>
          <a:p>
            <a:pPr marL="609600" indent="-609600" eaLnBrk="1" hangingPunct="1">
              <a:lnSpc>
                <a:spcPct val="90000"/>
              </a:lnSpc>
              <a:buSzTx/>
              <a:buFontTx/>
              <a:buAutoNum type="arabicPeriod" startAt="4"/>
              <a:defRPr/>
            </a:pPr>
            <a:r>
              <a:rPr lang="id-ID" b="1" dirty="0" smtClean="0">
                <a:solidFill>
                  <a:schemeClr val="accent1">
                    <a:lumMod val="75000"/>
                  </a:schemeClr>
                </a:solidFill>
                <a:latin typeface="Arial Narrow" pitchFamily="34" charset="0"/>
              </a:rPr>
              <a:t>TANGGUNG JAWAB STAF</a:t>
            </a:r>
            <a:r>
              <a:rPr lang="id-ID" dirty="0" smtClean="0">
                <a:solidFill>
                  <a:schemeClr val="accent1">
                    <a:lumMod val="75000"/>
                  </a:schemeClr>
                </a:solidFill>
                <a:latin typeface="Arial Narrow" pitchFamily="34" charset="0"/>
              </a:rPr>
              <a:t>.  Setiap staf pusat pe-latihan ini bertanggung jawab untuk melaksanakan penjaminan mutu dalam lingkup pekerjaan masing-masing.  Khususnya mereka harus:  (a) memiliki dokumen penjaminan mutu yang mutakhir, (b) me-mahami isi dokumen yang diperlukan, dan (c) me-laksanakan pekerjaan sesuai dengan prosedur dan instruksi kerja yang berlaku.</a:t>
            </a:r>
          </a:p>
          <a:p>
            <a:pPr marL="609600" indent="-609600" eaLnBrk="1" hangingPunct="1">
              <a:lnSpc>
                <a:spcPct val="90000"/>
              </a:lnSpc>
              <a:buSzTx/>
              <a:buFontTx/>
              <a:buAutoNum type="arabicPeriod" startAt="4"/>
              <a:defRPr/>
            </a:pPr>
            <a:endParaRPr lang="id-ID" sz="900" dirty="0" smtClean="0">
              <a:solidFill>
                <a:schemeClr val="accent1">
                  <a:lumMod val="75000"/>
                </a:schemeClr>
              </a:solidFill>
              <a:latin typeface="Arial Narrow" pitchFamily="34" charset="0"/>
            </a:endParaRPr>
          </a:p>
          <a:p>
            <a:pPr marL="609600" indent="-609600" eaLnBrk="1" hangingPunct="1">
              <a:lnSpc>
                <a:spcPct val="90000"/>
              </a:lnSpc>
              <a:buSzTx/>
              <a:buFontTx/>
              <a:buAutoNum type="arabicPeriod" startAt="4"/>
              <a:defRPr/>
            </a:pPr>
            <a:r>
              <a:rPr lang="id-ID" b="1" dirty="0" smtClean="0">
                <a:solidFill>
                  <a:schemeClr val="accent1">
                    <a:lumMod val="75000"/>
                  </a:schemeClr>
                </a:solidFill>
                <a:latin typeface="Arial Narrow" pitchFamily="34" charset="0"/>
              </a:rPr>
              <a:t>DOKUMEN-DOKUMEN PENJAMINAN MUTU.</a:t>
            </a:r>
            <a:r>
              <a:rPr lang="id-ID" dirty="0" smtClean="0">
                <a:solidFill>
                  <a:schemeClr val="accent1">
                    <a:lumMod val="75000"/>
                  </a:schemeClr>
                </a:solidFill>
                <a:latin typeface="Arial Narrow" pitchFamily="34" charset="0"/>
              </a:rPr>
              <a:t>  Selain kebijakan mutu, dokumen penjaminan mutu meliputi:  (a) prosedur untuk setiap jenis pekerjaan, dan (b) instruksi kerja yang merinci prosedur kerja.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2000" fill="hold"/>
                                        <p:tgtEl>
                                          <p:spTgt spid="11267">
                                            <p:txEl>
                                              <p:pRg st="0" end="0"/>
                                            </p:txEl>
                                          </p:spTgt>
                                        </p:tgtEl>
                                        <p:attrNameLst>
                                          <p:attrName>ppt_x</p:attrName>
                                        </p:attrNameLst>
                                      </p:cBhvr>
                                      <p:tavLst>
                                        <p:tav tm="0">
                                          <p:val>
                                            <p:strVal val="#ppt_x-#ppt_w/2"/>
                                          </p:val>
                                        </p:tav>
                                        <p:tav tm="100000">
                                          <p:val>
                                            <p:strVal val="#ppt_x"/>
                                          </p:val>
                                        </p:tav>
                                      </p:tavLst>
                                    </p:anim>
                                    <p:anim calcmode="lin" valueType="num">
                                      <p:cBhvr>
                                        <p:cTn id="8" dur="2000" fill="hold"/>
                                        <p:tgtEl>
                                          <p:spTgt spid="11267">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11267">
                                            <p:txEl>
                                              <p:pRg st="0" end="0"/>
                                            </p:txEl>
                                          </p:spTgt>
                                        </p:tgtEl>
                                        <p:attrNameLst>
                                          <p:attrName>ppt_h</p:attrName>
                                        </p:attrNameLst>
                                      </p:cBhvr>
                                      <p:tavLst>
                                        <p:tav tm="0">
                                          <p:val>
                                            <p:strVal val="#ppt_h"/>
                                          </p:val>
                                        </p:tav>
                                        <p:tav tm="100000">
                                          <p:val>
                                            <p:strVal val="#ppt_h"/>
                                          </p:val>
                                        </p:tav>
                                      </p:tavLst>
                                    </p:anim>
                                  </p:childTnLst>
                                  <p:subTnLst>
                                    <p:audio>
                                      <p:cMediaNode vol="74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p:cTn id="15" dur="2000" fill="hold"/>
                                        <p:tgtEl>
                                          <p:spTgt spid="11267">
                                            <p:txEl>
                                              <p:pRg st="2" end="2"/>
                                            </p:txEl>
                                          </p:spTgt>
                                        </p:tgtEl>
                                        <p:attrNameLst>
                                          <p:attrName>ppt_x</p:attrName>
                                        </p:attrNameLst>
                                      </p:cBhvr>
                                      <p:tavLst>
                                        <p:tav tm="0">
                                          <p:val>
                                            <p:strVal val="#ppt_x-#ppt_w/2"/>
                                          </p:val>
                                        </p:tav>
                                        <p:tav tm="100000">
                                          <p:val>
                                            <p:strVal val="#ppt_x"/>
                                          </p:val>
                                        </p:tav>
                                      </p:tavLst>
                                    </p:anim>
                                    <p:anim calcmode="lin" valueType="num">
                                      <p:cBhvr>
                                        <p:cTn id="16" dur="2000" fill="hold"/>
                                        <p:tgtEl>
                                          <p:spTgt spid="11267">
                                            <p:txEl>
                                              <p:pRg st="2" end="2"/>
                                            </p:txEl>
                                          </p:spTgt>
                                        </p:tgtEl>
                                        <p:attrNameLst>
                                          <p:attrName>ppt_y</p:attrName>
                                        </p:attrNameLst>
                                      </p:cBhvr>
                                      <p:tavLst>
                                        <p:tav tm="0">
                                          <p:val>
                                            <p:strVal val="#ppt_y"/>
                                          </p:val>
                                        </p:tav>
                                        <p:tav tm="100000">
                                          <p:val>
                                            <p:strVal val="#ppt_y"/>
                                          </p:val>
                                        </p:tav>
                                      </p:tavLst>
                                    </p:anim>
                                    <p:anim calcmode="lin" valueType="num">
                                      <p:cBhvr>
                                        <p:cTn id="17" dur="2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11267">
                                            <p:txEl>
                                              <p:pRg st="2" end="2"/>
                                            </p:txEl>
                                          </p:spTgt>
                                        </p:tgtEl>
                                        <p:attrNameLst>
                                          <p:attrName>ppt_h</p:attrName>
                                        </p:attrNameLst>
                                      </p:cBhvr>
                                      <p:tavLst>
                                        <p:tav tm="0">
                                          <p:val>
                                            <p:strVal val="#ppt_h"/>
                                          </p:val>
                                        </p:tav>
                                        <p:tav tm="100000">
                                          <p:val>
                                            <p:strVal val="#ppt_h"/>
                                          </p:val>
                                        </p:tav>
                                      </p:tavLst>
                                    </p:anim>
                                  </p:childTnLst>
                                  <p:subTnLst>
                                    <p:audio>
                                      <p:cMediaNode vol="74000">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Standar Mutu Kinerja PT</a:t>
            </a:r>
          </a:p>
        </p:txBody>
      </p:sp>
      <p:sp>
        <p:nvSpPr>
          <p:cNvPr id="8" name="Slide Number Placeholder 6"/>
          <p:cNvSpPr>
            <a:spLocks noGrp="1"/>
          </p:cNvSpPr>
          <p:nvPr>
            <p:ph type="sldNum" sz="quarter" idx="12"/>
          </p:nvPr>
        </p:nvSpPr>
        <p:spPr/>
        <p:txBody>
          <a:bodyPr/>
          <a:lstStyle/>
          <a:p>
            <a:pPr>
              <a:defRPr/>
            </a:pPr>
            <a:fld id="{804F2E52-3E03-4209-9F72-899A0EEC80C5}" type="slidenum">
              <a:rPr lang="en-US"/>
              <a:pPr>
                <a:defRPr/>
              </a:pPr>
              <a:t>17</a:t>
            </a:fld>
            <a:endParaRPr lang="en-US"/>
          </a:p>
        </p:txBody>
      </p:sp>
      <p:sp>
        <p:nvSpPr>
          <p:cNvPr id="17411" name="Rectangle 3"/>
          <p:cNvSpPr>
            <a:spLocks noGrp="1" noChangeArrowheads="1"/>
          </p:cNvSpPr>
          <p:nvPr>
            <p:ph type="body" sz="half" idx="1"/>
          </p:nvPr>
        </p:nvSpPr>
        <p:spPr>
          <a:xfrm>
            <a:off x="0" y="1773238"/>
            <a:ext cx="4824413" cy="5726112"/>
          </a:xfrm>
        </p:spPr>
        <p:txBody>
          <a:bodyPr/>
          <a:lstStyle/>
          <a:p>
            <a:pPr marL="450850" indent="-450850" eaLnBrk="1" hangingPunct="1">
              <a:buSzTx/>
              <a:buFont typeface="Wingdings" pitchFamily="2" charset="2"/>
              <a:buNone/>
              <a:defRPr/>
            </a:pPr>
            <a:r>
              <a:rPr lang="en-US" sz="3200" b="1" smtClean="0">
                <a:solidFill>
                  <a:srgbClr val="FFFF00"/>
                </a:solidFill>
                <a:latin typeface="Arial Narrow" pitchFamily="34" charset="0"/>
              </a:rPr>
              <a:t> </a:t>
            </a:r>
            <a:r>
              <a:rPr lang="id-ID" sz="3200" smtClean="0">
                <a:latin typeface="Arial Narrow" pitchFamily="34" charset="0"/>
              </a:rPr>
              <a:t> </a:t>
            </a:r>
            <a:r>
              <a:rPr lang="en-US" sz="3200" smtClean="0">
                <a:latin typeface="Arial Narrow" pitchFamily="34" charset="0"/>
              </a:rPr>
              <a:t>   </a:t>
            </a:r>
            <a:r>
              <a:rPr lang="id-ID" sz="3200" smtClean="0">
                <a:latin typeface="Arial Narrow" pitchFamily="34" charset="0"/>
              </a:rPr>
              <a:t>Pekerjaan-pekerjaan berikut ada prosedurnya:</a:t>
            </a:r>
          </a:p>
          <a:p>
            <a:pPr marL="450850" indent="-450850" eaLnBrk="1" hangingPunct="1">
              <a:buSzTx/>
              <a:buFont typeface="Wingdings" pitchFamily="2" charset="2"/>
              <a:buNone/>
              <a:defRPr/>
            </a:pPr>
            <a:r>
              <a:rPr lang="id-ID" sz="3200" smtClean="0">
                <a:latin typeface="Arial Narrow" pitchFamily="34" charset="0"/>
              </a:rPr>
              <a:t>	a.  Seleksi calon peserta </a:t>
            </a:r>
          </a:p>
          <a:p>
            <a:pPr marL="450850" indent="-450850" eaLnBrk="1" hangingPunct="1">
              <a:buSzTx/>
              <a:buFont typeface="Wingdings" pitchFamily="2" charset="2"/>
              <a:buNone/>
              <a:defRPr/>
            </a:pPr>
            <a:r>
              <a:rPr lang="id-ID" sz="3200" smtClean="0">
                <a:latin typeface="Arial Narrow" pitchFamily="34" charset="0"/>
              </a:rPr>
              <a:t>	     pelatihan.</a:t>
            </a:r>
          </a:p>
          <a:p>
            <a:pPr marL="450850" indent="-450850" eaLnBrk="1" hangingPunct="1">
              <a:buSzTx/>
              <a:buFont typeface="Wingdings" pitchFamily="2" charset="2"/>
              <a:buNone/>
              <a:defRPr/>
            </a:pPr>
            <a:r>
              <a:rPr lang="id-ID" sz="3200" smtClean="0">
                <a:latin typeface="Arial Narrow" pitchFamily="34" charset="0"/>
              </a:rPr>
              <a:t>	b.  Perencanaan pelatihan.</a:t>
            </a:r>
          </a:p>
          <a:p>
            <a:pPr marL="450850" indent="-450850" eaLnBrk="1" hangingPunct="1">
              <a:buSzTx/>
              <a:buFont typeface="Wingdings" pitchFamily="2" charset="2"/>
              <a:buNone/>
              <a:defRPr/>
            </a:pPr>
            <a:r>
              <a:rPr lang="id-ID" sz="3200" smtClean="0">
                <a:latin typeface="Arial Narrow" pitchFamily="34" charset="0"/>
              </a:rPr>
              <a:t>	c.  Pembelian barang dan </a:t>
            </a:r>
          </a:p>
          <a:p>
            <a:pPr marL="450850" indent="-450850" eaLnBrk="1" hangingPunct="1">
              <a:buSzTx/>
              <a:buFont typeface="Wingdings" pitchFamily="2" charset="2"/>
              <a:buNone/>
              <a:defRPr/>
            </a:pPr>
            <a:r>
              <a:rPr lang="id-ID" sz="3200" smtClean="0">
                <a:latin typeface="Arial Narrow" pitchFamily="34" charset="0"/>
              </a:rPr>
              <a:t>           pemilihan rekanan.</a:t>
            </a:r>
            <a:endParaRPr lang="en-US" sz="3200" smtClean="0">
              <a:latin typeface="Arial Narrow" pitchFamily="34" charset="0"/>
            </a:endParaRPr>
          </a:p>
          <a:p>
            <a:pPr marL="450850" indent="-450850" eaLnBrk="1" hangingPunct="1">
              <a:buClr>
                <a:schemeClr val="tx1"/>
              </a:buClr>
              <a:buSzTx/>
              <a:buFont typeface="Wingdings" pitchFamily="2" charset="2"/>
              <a:buNone/>
              <a:defRPr/>
            </a:pPr>
            <a:r>
              <a:rPr lang="en-US" sz="3200" smtClean="0">
                <a:latin typeface="Arial Narrow" pitchFamily="34" charset="0"/>
              </a:rPr>
              <a:t>     </a:t>
            </a:r>
            <a:r>
              <a:rPr lang="id-ID" sz="3200" smtClean="0">
                <a:latin typeface="Arial Narrow" pitchFamily="34" charset="0"/>
              </a:rPr>
              <a:t>d.   Pengajaran.</a:t>
            </a:r>
          </a:p>
          <a:p>
            <a:pPr marL="450850" indent="-450850" eaLnBrk="1" hangingPunct="1">
              <a:buSzTx/>
              <a:buFont typeface="Wingdings" pitchFamily="2" charset="2"/>
              <a:buNone/>
              <a:defRPr/>
            </a:pPr>
            <a:endParaRPr lang="id-ID" sz="3200" smtClean="0">
              <a:latin typeface="Arial Narrow" pitchFamily="34" charset="0"/>
            </a:endParaRPr>
          </a:p>
        </p:txBody>
      </p:sp>
      <p:sp>
        <p:nvSpPr>
          <p:cNvPr id="17413" name="Rectangle 5"/>
          <p:cNvSpPr>
            <a:spLocks noGrp="1" noChangeArrowheads="1"/>
          </p:cNvSpPr>
          <p:nvPr>
            <p:ph type="body" sz="half" idx="2"/>
          </p:nvPr>
        </p:nvSpPr>
        <p:spPr>
          <a:xfrm>
            <a:off x="5219700" y="2420938"/>
            <a:ext cx="3924300" cy="4130675"/>
          </a:xfrm>
        </p:spPr>
        <p:txBody>
          <a:bodyPr/>
          <a:lstStyle/>
          <a:p>
            <a:pPr marL="533400" indent="-533400" eaLnBrk="1" hangingPunct="1">
              <a:buClr>
                <a:schemeClr val="tx1"/>
              </a:buClr>
              <a:buSzTx/>
              <a:buFont typeface="Wingdings" pitchFamily="2" charset="2"/>
              <a:buAutoNum type="alphaLcPeriod" startAt="5"/>
              <a:defRPr/>
            </a:pPr>
            <a:r>
              <a:rPr lang="id-ID" sz="3200" smtClean="0">
                <a:latin typeface="Arial Narrow" pitchFamily="34" charset="0"/>
              </a:rPr>
              <a:t>Penilaian.</a:t>
            </a:r>
          </a:p>
          <a:p>
            <a:pPr marL="533400" indent="-533400" eaLnBrk="1" hangingPunct="1">
              <a:buClr>
                <a:schemeClr val="tx1"/>
              </a:buClr>
              <a:buSzTx/>
              <a:buFont typeface="Wingdings" pitchFamily="2" charset="2"/>
              <a:buAutoNum type="alphaLcPeriod" startAt="6"/>
              <a:defRPr/>
            </a:pPr>
            <a:r>
              <a:rPr lang="id-ID" sz="3200" smtClean="0">
                <a:latin typeface="Arial Narrow" pitchFamily="34" charset="0"/>
              </a:rPr>
              <a:t>Pemeriksaan barang dan persediaan.</a:t>
            </a:r>
          </a:p>
          <a:p>
            <a:pPr marL="533400" indent="-533400" eaLnBrk="1" hangingPunct="1">
              <a:buClr>
                <a:schemeClr val="tx1"/>
              </a:buClr>
              <a:buSzTx/>
              <a:buFont typeface="Wingdings" pitchFamily="2" charset="2"/>
              <a:buAutoNum type="alphaLcPeriod" startAt="7"/>
              <a:defRPr/>
            </a:pPr>
            <a:r>
              <a:rPr lang="id-ID" sz="3200" smtClean="0">
                <a:latin typeface="Arial Narrow" pitchFamily="34" charset="0"/>
              </a:rPr>
              <a:t>Pengauditan dan tindakan perbaikan.</a:t>
            </a:r>
          </a:p>
          <a:p>
            <a:pPr marL="533400" indent="-533400" eaLnBrk="1" hangingPunct="1">
              <a:buClr>
                <a:schemeClr val="tx1"/>
              </a:buClr>
              <a:buSzTx/>
              <a:buFont typeface="Wingdings" pitchFamily="2" charset="2"/>
              <a:buAutoNum type="alphaLcPeriod" startAt="8"/>
              <a:defRPr/>
            </a:pPr>
            <a:r>
              <a:rPr lang="id-ID" sz="3200" smtClean="0">
                <a:latin typeface="Arial Narrow" pitchFamily="34" charset="0"/>
              </a:rPr>
              <a:t>Pencatatan mutu.</a:t>
            </a:r>
          </a:p>
          <a:p>
            <a:pPr marL="533400" indent="-533400" eaLnBrk="1" hangingPunct="1">
              <a:buClr>
                <a:schemeClr val="tx1"/>
              </a:buClr>
              <a:buSzTx/>
              <a:buFont typeface="Wingdings" pitchFamily="2" charset="2"/>
              <a:buAutoNum type="alphaLcPeriod" startAt="9"/>
              <a:defRPr/>
            </a:pPr>
            <a:r>
              <a:rPr lang="id-ID" sz="3200" smtClean="0">
                <a:latin typeface="Arial Narrow" pitchFamily="34" charset="0"/>
              </a:rPr>
              <a:t>Pelatihan staf.</a:t>
            </a:r>
          </a:p>
        </p:txBody>
      </p:sp>
      <p:sp>
        <p:nvSpPr>
          <p:cNvPr id="22535" name="Line 6"/>
          <p:cNvSpPr>
            <a:spLocks noChangeShapeType="1"/>
          </p:cNvSpPr>
          <p:nvPr/>
        </p:nvSpPr>
        <p:spPr bwMode="auto">
          <a:xfrm>
            <a:off x="5003800" y="1844675"/>
            <a:ext cx="0" cy="4537075"/>
          </a:xfrm>
          <a:prstGeom prst="line">
            <a:avLst/>
          </a:prstGeom>
          <a:noFill/>
          <a:ln w="12700">
            <a:solidFill>
              <a:schemeClr val="tx1"/>
            </a:solidFill>
            <a:round/>
            <a:headEnd/>
            <a:tailEnd/>
          </a:ln>
        </p:spPr>
        <p:txBody>
          <a:bodyPr/>
          <a:lstStyle/>
          <a:p>
            <a:endParaRPr lang="id-ID"/>
          </a:p>
        </p:txBody>
      </p:sp>
      <p:sp>
        <p:nvSpPr>
          <p:cNvPr id="22536" name="Text Box 7"/>
          <p:cNvSpPr txBox="1">
            <a:spLocks noChangeArrowheads="1"/>
          </p:cNvSpPr>
          <p:nvPr/>
        </p:nvSpPr>
        <p:spPr bwMode="auto">
          <a:xfrm>
            <a:off x="684213" y="549275"/>
            <a:ext cx="8208962" cy="946150"/>
          </a:xfrm>
          <a:prstGeom prst="rect">
            <a:avLst/>
          </a:prstGeom>
          <a:noFill/>
          <a:ln w="9525">
            <a:noFill/>
            <a:miter lim="800000"/>
            <a:headEnd/>
            <a:tailEnd/>
          </a:ln>
        </p:spPr>
        <p:txBody>
          <a:bodyPr>
            <a:spAutoFit/>
          </a:bodyPr>
          <a:lstStyle/>
          <a:p>
            <a:pPr algn="ctr">
              <a:spcBef>
                <a:spcPct val="50000"/>
              </a:spcBef>
            </a:pPr>
            <a:r>
              <a:rPr lang="en-US" sz="2800" b="1" dirty="0">
                <a:solidFill>
                  <a:schemeClr val="accent1">
                    <a:lumMod val="75000"/>
                  </a:schemeClr>
                </a:solidFill>
              </a:rPr>
              <a:t> BERBAGAI PEKERJAAN YANG ADA PROSEDURNYA</a:t>
            </a:r>
            <a:endParaRPr lang="id-ID" sz="28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5000"/>
                                  </p:iterate>
                                  <p:childTnLst>
                                    <p:set>
                                      <p:cBhvr>
                                        <p:cTn id="6" dur="1" fill="hold">
                                          <p:stCondLst>
                                            <p:cond delay="0"/>
                                          </p:stCondLst>
                                        </p:cTn>
                                        <p:tgtEl>
                                          <p:spTgt spid="174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7411">
                                            <p:txEl>
                                              <p:pRg st="0" end="0"/>
                                            </p:txEl>
                                          </p:spTgt>
                                        </p:tgtEl>
                                        <p:attrNameLst>
                                          <p:attrName>ppt_w</p:attrName>
                                        </p:attrNameLst>
                                      </p:cBhvr>
                                    </p:anim>
                                    <p:anim by="(#ppt_w*0.50)" calcmode="lin" valueType="num">
                                      <p:cBhvr>
                                        <p:cTn id="8" dur="250" decel="50000" autoRev="1" fill="hold">
                                          <p:stCondLst>
                                            <p:cond delay="0"/>
                                          </p:stCondLst>
                                        </p:cTn>
                                        <p:tgtEl>
                                          <p:spTgt spid="17411">
                                            <p:txEl>
                                              <p:pRg st="0" end="0"/>
                                            </p:txEl>
                                          </p:spTgt>
                                        </p:tgtEl>
                                        <p:attrNameLst>
                                          <p:attrName>ppt_x</p:attrName>
                                        </p:attrNameLst>
                                      </p:cBhvr>
                                    </p:anim>
                                    <p:anim from="(-#ppt_h/2)" to="(#ppt_y)" calcmode="lin" valueType="num">
                                      <p:cBhvr>
                                        <p:cTn id="9" dur="500" fill="hold">
                                          <p:stCondLst>
                                            <p:cond delay="0"/>
                                          </p:stCondLst>
                                        </p:cTn>
                                        <p:tgtEl>
                                          <p:spTgt spid="17411">
                                            <p:txEl>
                                              <p:pRg st="0" end="0"/>
                                            </p:txEl>
                                          </p:spTgt>
                                        </p:tgtEl>
                                        <p:attrNameLst>
                                          <p:attrName>ppt_y</p:attrName>
                                        </p:attrNameLst>
                                      </p:cBhvr>
                                    </p:anim>
                                    <p:animRot by="21600000">
                                      <p:cBhvr>
                                        <p:cTn id="10" dur="500" fill="hold">
                                          <p:stCondLst>
                                            <p:cond delay="0"/>
                                          </p:stCondLst>
                                        </p:cTn>
                                        <p:tgtEl>
                                          <p:spTgt spid="17411">
                                            <p:txEl>
                                              <p:pRg st="0" end="0"/>
                                            </p:txEl>
                                          </p:spTgt>
                                        </p:tgtEl>
                                        <p:attrNameLst>
                                          <p:attrName>r</p:attrName>
                                        </p:attrNameLst>
                                      </p:cBhvr>
                                    </p:animRot>
                                  </p:childTnLst>
                                  <p:subTnLst>
                                    <p:audio>
                                      <p:cMediaNode vol="81000">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5000"/>
                                  </p:iterate>
                                  <p:childTnLst>
                                    <p:set>
                                      <p:cBhvr>
                                        <p:cTn id="14" dur="1" fill="hold">
                                          <p:stCondLst>
                                            <p:cond delay="0"/>
                                          </p:stCondLst>
                                        </p:cTn>
                                        <p:tgtEl>
                                          <p:spTgt spid="17411">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17411">
                                            <p:txEl>
                                              <p:pRg st="1" end="1"/>
                                            </p:txEl>
                                          </p:spTgt>
                                        </p:tgtEl>
                                        <p:attrNameLst>
                                          <p:attrName>ppt_w</p:attrName>
                                        </p:attrNameLst>
                                      </p:cBhvr>
                                    </p:anim>
                                    <p:anim by="(#ppt_w*0.50)" calcmode="lin" valueType="num">
                                      <p:cBhvr>
                                        <p:cTn id="16" dur="250" decel="50000" autoRev="1" fill="hold">
                                          <p:stCondLst>
                                            <p:cond delay="0"/>
                                          </p:stCondLst>
                                        </p:cTn>
                                        <p:tgtEl>
                                          <p:spTgt spid="17411">
                                            <p:txEl>
                                              <p:pRg st="1" end="1"/>
                                            </p:txEl>
                                          </p:spTgt>
                                        </p:tgtEl>
                                        <p:attrNameLst>
                                          <p:attrName>ppt_x</p:attrName>
                                        </p:attrNameLst>
                                      </p:cBhvr>
                                    </p:anim>
                                    <p:anim from="(-#ppt_h/2)" to="(#ppt_y)" calcmode="lin" valueType="num">
                                      <p:cBhvr>
                                        <p:cTn id="17" dur="500" fill="hold">
                                          <p:stCondLst>
                                            <p:cond delay="0"/>
                                          </p:stCondLst>
                                        </p:cTn>
                                        <p:tgtEl>
                                          <p:spTgt spid="17411">
                                            <p:txEl>
                                              <p:pRg st="1" end="1"/>
                                            </p:txEl>
                                          </p:spTgt>
                                        </p:tgtEl>
                                        <p:attrNameLst>
                                          <p:attrName>ppt_y</p:attrName>
                                        </p:attrNameLst>
                                      </p:cBhvr>
                                    </p:anim>
                                    <p:animRot by="21600000">
                                      <p:cBhvr>
                                        <p:cTn id="18" dur="500" fill="hold">
                                          <p:stCondLst>
                                            <p:cond delay="0"/>
                                          </p:stCondLst>
                                        </p:cTn>
                                        <p:tgtEl>
                                          <p:spTgt spid="17411">
                                            <p:txEl>
                                              <p:pRg st="1" end="1"/>
                                            </p:txEl>
                                          </p:spTgt>
                                        </p:tgtEl>
                                        <p:attrNameLst>
                                          <p:attrName>r</p:attrName>
                                        </p:attrNameLst>
                                      </p:cBhvr>
                                    </p:animRot>
                                  </p:childTnLst>
                                  <p:subTnLst>
                                    <p:audio>
                                      <p:cMediaNode vol="81000">
                                        <p:cTn display="0" masterRel="sameClick">
                                          <p:stCondLst>
                                            <p:cond evt="begin" delay="0">
                                              <p:tn val="13"/>
                                            </p:cond>
                                          </p:stCondLst>
                                          <p:endCondLst>
                                            <p:cond evt="onStopAudio" delay="0">
                                              <p:tgtEl>
                                                <p:sldTgt/>
                                              </p:tgtEl>
                                            </p:cond>
                                          </p:endCondLst>
                                        </p:cTn>
                                        <p:tgtEl>
                                          <p:sndTgt r:embed="rId2"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5000"/>
                                  </p:iterate>
                                  <p:childTnLst>
                                    <p:set>
                                      <p:cBhvr>
                                        <p:cTn id="22"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23" dur="250" autoRev="1" fill="hold">
                                          <p:stCondLst>
                                            <p:cond delay="0"/>
                                          </p:stCondLst>
                                        </p:cTn>
                                        <p:tgtEl>
                                          <p:spTgt spid="17411">
                                            <p:txEl>
                                              <p:pRg st="2" end="2"/>
                                            </p:txEl>
                                          </p:spTgt>
                                        </p:tgtEl>
                                        <p:attrNameLst>
                                          <p:attrName>ppt_w</p:attrName>
                                        </p:attrNameLst>
                                      </p:cBhvr>
                                    </p:anim>
                                    <p:anim by="(#ppt_w*0.50)" calcmode="lin" valueType="num">
                                      <p:cBhvr>
                                        <p:cTn id="24" dur="250" decel="50000" autoRev="1" fill="hold">
                                          <p:stCondLst>
                                            <p:cond delay="0"/>
                                          </p:stCondLst>
                                        </p:cTn>
                                        <p:tgtEl>
                                          <p:spTgt spid="17411">
                                            <p:txEl>
                                              <p:pRg st="2" end="2"/>
                                            </p:txEl>
                                          </p:spTgt>
                                        </p:tgtEl>
                                        <p:attrNameLst>
                                          <p:attrName>ppt_x</p:attrName>
                                        </p:attrNameLst>
                                      </p:cBhvr>
                                    </p:anim>
                                    <p:anim from="(-#ppt_h/2)" to="(#ppt_y)" calcmode="lin" valueType="num">
                                      <p:cBhvr>
                                        <p:cTn id="25" dur="500" fill="hold">
                                          <p:stCondLst>
                                            <p:cond delay="0"/>
                                          </p:stCondLst>
                                        </p:cTn>
                                        <p:tgtEl>
                                          <p:spTgt spid="17411">
                                            <p:txEl>
                                              <p:pRg st="2" end="2"/>
                                            </p:txEl>
                                          </p:spTgt>
                                        </p:tgtEl>
                                        <p:attrNameLst>
                                          <p:attrName>ppt_y</p:attrName>
                                        </p:attrNameLst>
                                      </p:cBhvr>
                                    </p:anim>
                                    <p:animRot by="21600000">
                                      <p:cBhvr>
                                        <p:cTn id="26" dur="500" fill="hold">
                                          <p:stCondLst>
                                            <p:cond delay="0"/>
                                          </p:stCondLst>
                                        </p:cTn>
                                        <p:tgtEl>
                                          <p:spTgt spid="17411">
                                            <p:txEl>
                                              <p:pRg st="2" end="2"/>
                                            </p:txEl>
                                          </p:spTgt>
                                        </p:tgtEl>
                                        <p:attrNameLst>
                                          <p:attrName>r</p:attrName>
                                        </p:attrNameLst>
                                      </p:cBhvr>
                                    </p:animRot>
                                  </p:childTnLst>
                                  <p:subTnLst>
                                    <p:audio>
                                      <p:cMediaNode vol="81000">
                                        <p:cTn display="0" masterRel="sameClick">
                                          <p:stCondLst>
                                            <p:cond evt="begin" delay="0">
                                              <p:tn val="21"/>
                                            </p:cond>
                                          </p:stCondLst>
                                          <p:endCondLst>
                                            <p:cond evt="onStopAudio" delay="0">
                                              <p:tgtEl>
                                                <p:sldTgt/>
                                              </p:tgtEl>
                                            </p:cond>
                                          </p:endCondLst>
                                        </p:cTn>
                                        <p:tgtEl>
                                          <p:sndTgt r:embed="rId2"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5000"/>
                                  </p:iterate>
                                  <p:childTnLst>
                                    <p:set>
                                      <p:cBhvr>
                                        <p:cTn id="30"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31" dur="250" autoRev="1" fill="hold">
                                          <p:stCondLst>
                                            <p:cond delay="0"/>
                                          </p:stCondLst>
                                        </p:cTn>
                                        <p:tgtEl>
                                          <p:spTgt spid="17411">
                                            <p:txEl>
                                              <p:pRg st="3" end="3"/>
                                            </p:txEl>
                                          </p:spTgt>
                                        </p:tgtEl>
                                        <p:attrNameLst>
                                          <p:attrName>ppt_w</p:attrName>
                                        </p:attrNameLst>
                                      </p:cBhvr>
                                    </p:anim>
                                    <p:anim by="(#ppt_w*0.50)" calcmode="lin" valueType="num">
                                      <p:cBhvr>
                                        <p:cTn id="32" dur="250" decel="50000" autoRev="1" fill="hold">
                                          <p:stCondLst>
                                            <p:cond delay="0"/>
                                          </p:stCondLst>
                                        </p:cTn>
                                        <p:tgtEl>
                                          <p:spTgt spid="17411">
                                            <p:txEl>
                                              <p:pRg st="3" end="3"/>
                                            </p:txEl>
                                          </p:spTgt>
                                        </p:tgtEl>
                                        <p:attrNameLst>
                                          <p:attrName>ppt_x</p:attrName>
                                        </p:attrNameLst>
                                      </p:cBhvr>
                                    </p:anim>
                                    <p:anim from="(-#ppt_h/2)" to="(#ppt_y)" calcmode="lin" valueType="num">
                                      <p:cBhvr>
                                        <p:cTn id="33" dur="500" fill="hold">
                                          <p:stCondLst>
                                            <p:cond delay="0"/>
                                          </p:stCondLst>
                                        </p:cTn>
                                        <p:tgtEl>
                                          <p:spTgt spid="17411">
                                            <p:txEl>
                                              <p:pRg st="3" end="3"/>
                                            </p:txEl>
                                          </p:spTgt>
                                        </p:tgtEl>
                                        <p:attrNameLst>
                                          <p:attrName>ppt_y</p:attrName>
                                        </p:attrNameLst>
                                      </p:cBhvr>
                                    </p:anim>
                                    <p:animRot by="21600000">
                                      <p:cBhvr>
                                        <p:cTn id="34" dur="500" fill="hold">
                                          <p:stCondLst>
                                            <p:cond delay="0"/>
                                          </p:stCondLst>
                                        </p:cTn>
                                        <p:tgtEl>
                                          <p:spTgt spid="17411">
                                            <p:txEl>
                                              <p:pRg st="3" end="3"/>
                                            </p:txEl>
                                          </p:spTgt>
                                        </p:tgtEl>
                                        <p:attrNameLst>
                                          <p:attrName>r</p:attrName>
                                        </p:attrNameLst>
                                      </p:cBhvr>
                                    </p:animRot>
                                  </p:childTnLst>
                                  <p:subTnLst>
                                    <p:audio>
                                      <p:cMediaNode vol="81000">
                                        <p:cTn display="0" masterRel="sameClick">
                                          <p:stCondLst>
                                            <p:cond evt="begin" delay="0">
                                              <p:tn val="29"/>
                                            </p:cond>
                                          </p:stCondLst>
                                          <p:endCondLst>
                                            <p:cond evt="onStopAudio" delay="0">
                                              <p:tgtEl>
                                                <p:sldTgt/>
                                              </p:tgtEl>
                                            </p:cond>
                                          </p:endCondLst>
                                        </p:cTn>
                                        <p:tgtEl>
                                          <p:sndTgt r:embed="rId2" name="suction.wav"/>
                                        </p:tgtEl>
                                      </p:cMediaNode>
                                    </p:audio>
                                  </p:sub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5000"/>
                                  </p:iterate>
                                  <p:childTnLst>
                                    <p:set>
                                      <p:cBhvr>
                                        <p:cTn id="38"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39" dur="250" autoRev="1" fill="hold">
                                          <p:stCondLst>
                                            <p:cond delay="0"/>
                                          </p:stCondLst>
                                        </p:cTn>
                                        <p:tgtEl>
                                          <p:spTgt spid="17411">
                                            <p:txEl>
                                              <p:pRg st="4" end="4"/>
                                            </p:txEl>
                                          </p:spTgt>
                                        </p:tgtEl>
                                        <p:attrNameLst>
                                          <p:attrName>ppt_w</p:attrName>
                                        </p:attrNameLst>
                                      </p:cBhvr>
                                    </p:anim>
                                    <p:anim by="(#ppt_w*0.50)" calcmode="lin" valueType="num">
                                      <p:cBhvr>
                                        <p:cTn id="40" dur="250" decel="50000" autoRev="1" fill="hold">
                                          <p:stCondLst>
                                            <p:cond delay="0"/>
                                          </p:stCondLst>
                                        </p:cTn>
                                        <p:tgtEl>
                                          <p:spTgt spid="17411">
                                            <p:txEl>
                                              <p:pRg st="4" end="4"/>
                                            </p:txEl>
                                          </p:spTgt>
                                        </p:tgtEl>
                                        <p:attrNameLst>
                                          <p:attrName>ppt_x</p:attrName>
                                        </p:attrNameLst>
                                      </p:cBhvr>
                                    </p:anim>
                                    <p:anim from="(-#ppt_h/2)" to="(#ppt_y)" calcmode="lin" valueType="num">
                                      <p:cBhvr>
                                        <p:cTn id="41" dur="500" fill="hold">
                                          <p:stCondLst>
                                            <p:cond delay="0"/>
                                          </p:stCondLst>
                                        </p:cTn>
                                        <p:tgtEl>
                                          <p:spTgt spid="17411">
                                            <p:txEl>
                                              <p:pRg st="4" end="4"/>
                                            </p:txEl>
                                          </p:spTgt>
                                        </p:tgtEl>
                                        <p:attrNameLst>
                                          <p:attrName>ppt_y</p:attrName>
                                        </p:attrNameLst>
                                      </p:cBhvr>
                                    </p:anim>
                                    <p:animRot by="21600000">
                                      <p:cBhvr>
                                        <p:cTn id="42" dur="500" fill="hold">
                                          <p:stCondLst>
                                            <p:cond delay="0"/>
                                          </p:stCondLst>
                                        </p:cTn>
                                        <p:tgtEl>
                                          <p:spTgt spid="17411">
                                            <p:txEl>
                                              <p:pRg st="4" end="4"/>
                                            </p:txEl>
                                          </p:spTgt>
                                        </p:tgtEl>
                                        <p:attrNameLst>
                                          <p:attrName>r</p:attrName>
                                        </p:attrNameLst>
                                      </p:cBhvr>
                                    </p:animRot>
                                  </p:childTnLst>
                                  <p:subTnLst>
                                    <p:audio>
                                      <p:cMediaNode vol="81000">
                                        <p:cTn display="0" masterRel="sameClick">
                                          <p:stCondLst>
                                            <p:cond evt="begin" delay="0">
                                              <p:tn val="37"/>
                                            </p:cond>
                                          </p:stCondLst>
                                          <p:endCondLst>
                                            <p:cond evt="onStopAudio" delay="0">
                                              <p:tgtEl>
                                                <p:sldTgt/>
                                              </p:tgtEl>
                                            </p:cond>
                                          </p:endCondLst>
                                        </p:cTn>
                                        <p:tgtEl>
                                          <p:sndTgt r:embed="rId2" name="suction.wav"/>
                                        </p:tgtEl>
                                      </p:cMediaNode>
                                    </p:audio>
                                  </p:sub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5000"/>
                                  </p:iterate>
                                  <p:childTnLst>
                                    <p:set>
                                      <p:cBhvr>
                                        <p:cTn id="46"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47" dur="250" autoRev="1" fill="hold">
                                          <p:stCondLst>
                                            <p:cond delay="0"/>
                                          </p:stCondLst>
                                        </p:cTn>
                                        <p:tgtEl>
                                          <p:spTgt spid="17411">
                                            <p:txEl>
                                              <p:pRg st="5" end="5"/>
                                            </p:txEl>
                                          </p:spTgt>
                                        </p:tgtEl>
                                        <p:attrNameLst>
                                          <p:attrName>ppt_w</p:attrName>
                                        </p:attrNameLst>
                                      </p:cBhvr>
                                    </p:anim>
                                    <p:anim by="(#ppt_w*0.50)" calcmode="lin" valueType="num">
                                      <p:cBhvr>
                                        <p:cTn id="48" dur="250" decel="50000" autoRev="1" fill="hold">
                                          <p:stCondLst>
                                            <p:cond delay="0"/>
                                          </p:stCondLst>
                                        </p:cTn>
                                        <p:tgtEl>
                                          <p:spTgt spid="17411">
                                            <p:txEl>
                                              <p:pRg st="5" end="5"/>
                                            </p:txEl>
                                          </p:spTgt>
                                        </p:tgtEl>
                                        <p:attrNameLst>
                                          <p:attrName>ppt_x</p:attrName>
                                        </p:attrNameLst>
                                      </p:cBhvr>
                                    </p:anim>
                                    <p:anim from="(-#ppt_h/2)" to="(#ppt_y)" calcmode="lin" valueType="num">
                                      <p:cBhvr>
                                        <p:cTn id="49" dur="500" fill="hold">
                                          <p:stCondLst>
                                            <p:cond delay="0"/>
                                          </p:stCondLst>
                                        </p:cTn>
                                        <p:tgtEl>
                                          <p:spTgt spid="17411">
                                            <p:txEl>
                                              <p:pRg st="5" end="5"/>
                                            </p:txEl>
                                          </p:spTgt>
                                        </p:tgtEl>
                                        <p:attrNameLst>
                                          <p:attrName>ppt_y</p:attrName>
                                        </p:attrNameLst>
                                      </p:cBhvr>
                                    </p:anim>
                                    <p:animRot by="21600000">
                                      <p:cBhvr>
                                        <p:cTn id="50" dur="500" fill="hold">
                                          <p:stCondLst>
                                            <p:cond delay="0"/>
                                          </p:stCondLst>
                                        </p:cTn>
                                        <p:tgtEl>
                                          <p:spTgt spid="17411">
                                            <p:txEl>
                                              <p:pRg st="5" end="5"/>
                                            </p:txEl>
                                          </p:spTgt>
                                        </p:tgtEl>
                                        <p:attrNameLst>
                                          <p:attrName>r</p:attrName>
                                        </p:attrNameLst>
                                      </p:cBhvr>
                                    </p:animRot>
                                  </p:childTnLst>
                                  <p:subTnLst>
                                    <p:audio>
                                      <p:cMediaNode vol="81000">
                                        <p:cTn display="0" masterRel="sameClick">
                                          <p:stCondLst>
                                            <p:cond evt="begin" delay="0">
                                              <p:tn val="45"/>
                                            </p:cond>
                                          </p:stCondLst>
                                          <p:endCondLst>
                                            <p:cond evt="onStopAudio" delay="0">
                                              <p:tgtEl>
                                                <p:sldTgt/>
                                              </p:tgtEl>
                                            </p:cond>
                                          </p:endCondLst>
                                        </p:cTn>
                                        <p:tgtEl>
                                          <p:sndTgt r:embed="rId2"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5000"/>
                                  </p:iterate>
                                  <p:childTnLst>
                                    <p:set>
                                      <p:cBhvr>
                                        <p:cTn id="54" dur="1" fill="hold">
                                          <p:stCondLst>
                                            <p:cond delay="0"/>
                                          </p:stCondLst>
                                        </p:cTn>
                                        <p:tgtEl>
                                          <p:spTgt spid="17411">
                                            <p:txEl>
                                              <p:pRg st="6" end="6"/>
                                            </p:txEl>
                                          </p:spTgt>
                                        </p:tgtEl>
                                        <p:attrNameLst>
                                          <p:attrName>style.visibility</p:attrName>
                                        </p:attrNameLst>
                                      </p:cBhvr>
                                      <p:to>
                                        <p:strVal val="visible"/>
                                      </p:to>
                                    </p:set>
                                    <p:anim by="(-#ppt_w*2)" calcmode="lin" valueType="num">
                                      <p:cBhvr rctx="PPT">
                                        <p:cTn id="55" dur="250" autoRev="1" fill="hold">
                                          <p:stCondLst>
                                            <p:cond delay="0"/>
                                          </p:stCondLst>
                                        </p:cTn>
                                        <p:tgtEl>
                                          <p:spTgt spid="17411">
                                            <p:txEl>
                                              <p:pRg st="6" end="6"/>
                                            </p:txEl>
                                          </p:spTgt>
                                        </p:tgtEl>
                                        <p:attrNameLst>
                                          <p:attrName>ppt_w</p:attrName>
                                        </p:attrNameLst>
                                      </p:cBhvr>
                                    </p:anim>
                                    <p:anim by="(#ppt_w*0.50)" calcmode="lin" valueType="num">
                                      <p:cBhvr>
                                        <p:cTn id="56" dur="250" decel="50000" autoRev="1" fill="hold">
                                          <p:stCondLst>
                                            <p:cond delay="0"/>
                                          </p:stCondLst>
                                        </p:cTn>
                                        <p:tgtEl>
                                          <p:spTgt spid="17411">
                                            <p:txEl>
                                              <p:pRg st="6" end="6"/>
                                            </p:txEl>
                                          </p:spTgt>
                                        </p:tgtEl>
                                        <p:attrNameLst>
                                          <p:attrName>ppt_x</p:attrName>
                                        </p:attrNameLst>
                                      </p:cBhvr>
                                    </p:anim>
                                    <p:anim from="(-#ppt_h/2)" to="(#ppt_y)" calcmode="lin" valueType="num">
                                      <p:cBhvr>
                                        <p:cTn id="57" dur="500" fill="hold">
                                          <p:stCondLst>
                                            <p:cond delay="0"/>
                                          </p:stCondLst>
                                        </p:cTn>
                                        <p:tgtEl>
                                          <p:spTgt spid="17411">
                                            <p:txEl>
                                              <p:pRg st="6" end="6"/>
                                            </p:txEl>
                                          </p:spTgt>
                                        </p:tgtEl>
                                        <p:attrNameLst>
                                          <p:attrName>ppt_y</p:attrName>
                                        </p:attrNameLst>
                                      </p:cBhvr>
                                    </p:anim>
                                    <p:animRot by="21600000">
                                      <p:cBhvr>
                                        <p:cTn id="58" dur="500" fill="hold">
                                          <p:stCondLst>
                                            <p:cond delay="0"/>
                                          </p:stCondLst>
                                        </p:cTn>
                                        <p:tgtEl>
                                          <p:spTgt spid="17411">
                                            <p:txEl>
                                              <p:pRg st="6" end="6"/>
                                            </p:txEl>
                                          </p:spTgt>
                                        </p:tgtEl>
                                        <p:attrNameLst>
                                          <p:attrName>r</p:attrName>
                                        </p:attrNameLst>
                                      </p:cBhvr>
                                    </p:animRot>
                                  </p:childTnLst>
                                  <p:subTnLst>
                                    <p:audio>
                                      <p:cMediaNode vol="81000">
                                        <p:cTn display="0" masterRel="sameClick">
                                          <p:stCondLst>
                                            <p:cond evt="begin" delay="0">
                                              <p:tn val="53"/>
                                            </p:cond>
                                          </p:stCondLst>
                                          <p:endCondLst>
                                            <p:cond evt="onStopAudio" delay="0">
                                              <p:tgtEl>
                                                <p:sldTgt/>
                                              </p:tgtEl>
                                            </p:cond>
                                          </p:endCondLst>
                                        </p:cTn>
                                        <p:tgtEl>
                                          <p:sndTgt r:embed="rId2"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54" presetClass="entr" presetSubtype="0" accel="100000" fill="hold" grpId="0" nodeType="clickEffect">
                                  <p:stCondLst>
                                    <p:cond delay="0"/>
                                  </p:stCondLst>
                                  <p:childTnLst>
                                    <p:set>
                                      <p:cBhvr>
                                        <p:cTn id="62" dur="1" fill="hold">
                                          <p:stCondLst>
                                            <p:cond delay="0"/>
                                          </p:stCondLst>
                                        </p:cTn>
                                        <p:tgtEl>
                                          <p:spTgt spid="17413">
                                            <p:txEl>
                                              <p:pRg st="0" end="0"/>
                                            </p:txEl>
                                          </p:spTgt>
                                        </p:tgtEl>
                                        <p:attrNameLst>
                                          <p:attrName>style.visibility</p:attrName>
                                        </p:attrNameLst>
                                      </p:cBhvr>
                                      <p:to>
                                        <p:strVal val="visible"/>
                                      </p:to>
                                    </p:set>
                                    <p:anim calcmode="lin" valueType="num">
                                      <p:cBhvr>
                                        <p:cTn id="63" dur="1000" fill="hold"/>
                                        <p:tgtEl>
                                          <p:spTgt spid="17413">
                                            <p:txEl>
                                              <p:pRg st="0" end="0"/>
                                            </p:txEl>
                                          </p:spTgt>
                                        </p:tgtEl>
                                        <p:attrNameLst>
                                          <p:attrName>ppt_w</p:attrName>
                                        </p:attrNameLst>
                                      </p:cBhvr>
                                      <p:tavLst>
                                        <p:tav tm="0">
                                          <p:val>
                                            <p:strVal val="#ppt_w*0.05"/>
                                          </p:val>
                                        </p:tav>
                                        <p:tav tm="100000">
                                          <p:val>
                                            <p:strVal val="#ppt_w"/>
                                          </p:val>
                                        </p:tav>
                                      </p:tavLst>
                                    </p:anim>
                                    <p:anim calcmode="lin" valueType="num">
                                      <p:cBhvr>
                                        <p:cTn id="64" dur="1000" fill="hold"/>
                                        <p:tgtEl>
                                          <p:spTgt spid="17413">
                                            <p:txEl>
                                              <p:pRg st="0" end="0"/>
                                            </p:txEl>
                                          </p:spTgt>
                                        </p:tgtEl>
                                        <p:attrNameLst>
                                          <p:attrName>ppt_h</p:attrName>
                                        </p:attrNameLst>
                                      </p:cBhvr>
                                      <p:tavLst>
                                        <p:tav tm="0">
                                          <p:val>
                                            <p:strVal val="#ppt_h"/>
                                          </p:val>
                                        </p:tav>
                                        <p:tav tm="100000">
                                          <p:val>
                                            <p:strVal val="#ppt_h"/>
                                          </p:val>
                                        </p:tav>
                                      </p:tavLst>
                                    </p:anim>
                                    <p:anim calcmode="lin" valueType="num">
                                      <p:cBhvr>
                                        <p:cTn id="65" dur="1000" fill="hold"/>
                                        <p:tgtEl>
                                          <p:spTgt spid="17413">
                                            <p:txEl>
                                              <p:pRg st="0" end="0"/>
                                            </p:txEl>
                                          </p:spTgt>
                                        </p:tgtEl>
                                        <p:attrNameLst>
                                          <p:attrName>ppt_x</p:attrName>
                                        </p:attrNameLst>
                                      </p:cBhvr>
                                      <p:tavLst>
                                        <p:tav tm="0">
                                          <p:val>
                                            <p:strVal val="#ppt_x-.2"/>
                                          </p:val>
                                        </p:tav>
                                        <p:tav tm="100000">
                                          <p:val>
                                            <p:strVal val="#ppt_x"/>
                                          </p:val>
                                        </p:tav>
                                      </p:tavLst>
                                    </p:anim>
                                    <p:anim calcmode="lin" valueType="num">
                                      <p:cBhvr>
                                        <p:cTn id="66" dur="1000" fill="hold"/>
                                        <p:tgtEl>
                                          <p:spTgt spid="17413">
                                            <p:txEl>
                                              <p:pRg st="0" end="0"/>
                                            </p:txEl>
                                          </p:spTgt>
                                        </p:tgtEl>
                                        <p:attrNameLst>
                                          <p:attrName>ppt_y</p:attrName>
                                        </p:attrNameLst>
                                      </p:cBhvr>
                                      <p:tavLst>
                                        <p:tav tm="0">
                                          <p:val>
                                            <p:strVal val="#ppt_y"/>
                                          </p:val>
                                        </p:tav>
                                        <p:tav tm="100000">
                                          <p:val>
                                            <p:strVal val="#ppt_y"/>
                                          </p:val>
                                        </p:tav>
                                      </p:tavLst>
                                    </p:anim>
                                    <p:animEffect transition="in" filter="fade">
                                      <p:cBhvr>
                                        <p:cTn id="67" dur="1000"/>
                                        <p:tgtEl>
                                          <p:spTgt spid="17413">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3"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4" presetClass="entr" presetSubtype="0" accel="100000" fill="hold" grpId="0" nodeType="clickEffect">
                                  <p:stCondLst>
                                    <p:cond delay="0"/>
                                  </p:stCondLst>
                                  <p:childTnLst>
                                    <p:set>
                                      <p:cBhvr>
                                        <p:cTn id="71" dur="1" fill="hold">
                                          <p:stCondLst>
                                            <p:cond delay="0"/>
                                          </p:stCondLst>
                                        </p:cTn>
                                        <p:tgtEl>
                                          <p:spTgt spid="17413">
                                            <p:txEl>
                                              <p:pRg st="1" end="1"/>
                                            </p:txEl>
                                          </p:spTgt>
                                        </p:tgtEl>
                                        <p:attrNameLst>
                                          <p:attrName>style.visibility</p:attrName>
                                        </p:attrNameLst>
                                      </p:cBhvr>
                                      <p:to>
                                        <p:strVal val="visible"/>
                                      </p:to>
                                    </p:set>
                                    <p:anim calcmode="lin" valueType="num">
                                      <p:cBhvr>
                                        <p:cTn id="72" dur="1000" fill="hold"/>
                                        <p:tgtEl>
                                          <p:spTgt spid="17413">
                                            <p:txEl>
                                              <p:pRg st="1" end="1"/>
                                            </p:txEl>
                                          </p:spTgt>
                                        </p:tgtEl>
                                        <p:attrNameLst>
                                          <p:attrName>ppt_w</p:attrName>
                                        </p:attrNameLst>
                                      </p:cBhvr>
                                      <p:tavLst>
                                        <p:tav tm="0">
                                          <p:val>
                                            <p:strVal val="#ppt_w*0.05"/>
                                          </p:val>
                                        </p:tav>
                                        <p:tav tm="100000">
                                          <p:val>
                                            <p:strVal val="#ppt_w"/>
                                          </p:val>
                                        </p:tav>
                                      </p:tavLst>
                                    </p:anim>
                                    <p:anim calcmode="lin" valueType="num">
                                      <p:cBhvr>
                                        <p:cTn id="73" dur="1000" fill="hold"/>
                                        <p:tgtEl>
                                          <p:spTgt spid="17413">
                                            <p:txEl>
                                              <p:pRg st="1" end="1"/>
                                            </p:txEl>
                                          </p:spTgt>
                                        </p:tgtEl>
                                        <p:attrNameLst>
                                          <p:attrName>ppt_h</p:attrName>
                                        </p:attrNameLst>
                                      </p:cBhvr>
                                      <p:tavLst>
                                        <p:tav tm="0">
                                          <p:val>
                                            <p:strVal val="#ppt_h"/>
                                          </p:val>
                                        </p:tav>
                                        <p:tav tm="100000">
                                          <p:val>
                                            <p:strVal val="#ppt_h"/>
                                          </p:val>
                                        </p:tav>
                                      </p:tavLst>
                                    </p:anim>
                                    <p:anim calcmode="lin" valueType="num">
                                      <p:cBhvr>
                                        <p:cTn id="74" dur="1000" fill="hold"/>
                                        <p:tgtEl>
                                          <p:spTgt spid="17413">
                                            <p:txEl>
                                              <p:pRg st="1" end="1"/>
                                            </p:txEl>
                                          </p:spTgt>
                                        </p:tgtEl>
                                        <p:attrNameLst>
                                          <p:attrName>ppt_x</p:attrName>
                                        </p:attrNameLst>
                                      </p:cBhvr>
                                      <p:tavLst>
                                        <p:tav tm="0">
                                          <p:val>
                                            <p:strVal val="#ppt_x-.2"/>
                                          </p:val>
                                        </p:tav>
                                        <p:tav tm="100000">
                                          <p:val>
                                            <p:strVal val="#ppt_x"/>
                                          </p:val>
                                        </p:tav>
                                      </p:tavLst>
                                    </p:anim>
                                    <p:anim calcmode="lin" valueType="num">
                                      <p:cBhvr>
                                        <p:cTn id="75" dur="1000" fill="hold"/>
                                        <p:tgtEl>
                                          <p:spTgt spid="17413">
                                            <p:txEl>
                                              <p:pRg st="1" end="1"/>
                                            </p:txEl>
                                          </p:spTgt>
                                        </p:tgtEl>
                                        <p:attrNameLst>
                                          <p:attrName>ppt_y</p:attrName>
                                        </p:attrNameLst>
                                      </p:cBhvr>
                                      <p:tavLst>
                                        <p:tav tm="0">
                                          <p:val>
                                            <p:strVal val="#ppt_y"/>
                                          </p:val>
                                        </p:tav>
                                        <p:tav tm="100000">
                                          <p:val>
                                            <p:strVal val="#ppt_y"/>
                                          </p:val>
                                        </p:tav>
                                      </p:tavLst>
                                    </p:anim>
                                    <p:animEffect transition="in" filter="fade">
                                      <p:cBhvr>
                                        <p:cTn id="76" dur="1000"/>
                                        <p:tgtEl>
                                          <p:spTgt spid="17413">
                                            <p:txEl>
                                              <p:pRg st="1" end="1"/>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54" presetClass="entr" presetSubtype="0" accel="100000" fill="hold" grpId="0" nodeType="clickEffect">
                                  <p:stCondLst>
                                    <p:cond delay="0"/>
                                  </p:stCondLst>
                                  <p:childTnLst>
                                    <p:set>
                                      <p:cBhvr>
                                        <p:cTn id="80" dur="1" fill="hold">
                                          <p:stCondLst>
                                            <p:cond delay="0"/>
                                          </p:stCondLst>
                                        </p:cTn>
                                        <p:tgtEl>
                                          <p:spTgt spid="17413">
                                            <p:txEl>
                                              <p:pRg st="2" end="2"/>
                                            </p:txEl>
                                          </p:spTgt>
                                        </p:tgtEl>
                                        <p:attrNameLst>
                                          <p:attrName>style.visibility</p:attrName>
                                        </p:attrNameLst>
                                      </p:cBhvr>
                                      <p:to>
                                        <p:strVal val="visible"/>
                                      </p:to>
                                    </p:set>
                                    <p:anim calcmode="lin" valueType="num">
                                      <p:cBhvr>
                                        <p:cTn id="81" dur="1000" fill="hold"/>
                                        <p:tgtEl>
                                          <p:spTgt spid="17413">
                                            <p:txEl>
                                              <p:pRg st="2" end="2"/>
                                            </p:txEl>
                                          </p:spTgt>
                                        </p:tgtEl>
                                        <p:attrNameLst>
                                          <p:attrName>ppt_w</p:attrName>
                                        </p:attrNameLst>
                                      </p:cBhvr>
                                      <p:tavLst>
                                        <p:tav tm="0">
                                          <p:val>
                                            <p:strVal val="#ppt_w*0.05"/>
                                          </p:val>
                                        </p:tav>
                                        <p:tav tm="100000">
                                          <p:val>
                                            <p:strVal val="#ppt_w"/>
                                          </p:val>
                                        </p:tav>
                                      </p:tavLst>
                                    </p:anim>
                                    <p:anim calcmode="lin" valueType="num">
                                      <p:cBhvr>
                                        <p:cTn id="82" dur="1000" fill="hold"/>
                                        <p:tgtEl>
                                          <p:spTgt spid="17413">
                                            <p:txEl>
                                              <p:pRg st="2" end="2"/>
                                            </p:txEl>
                                          </p:spTgt>
                                        </p:tgtEl>
                                        <p:attrNameLst>
                                          <p:attrName>ppt_h</p:attrName>
                                        </p:attrNameLst>
                                      </p:cBhvr>
                                      <p:tavLst>
                                        <p:tav tm="0">
                                          <p:val>
                                            <p:strVal val="#ppt_h"/>
                                          </p:val>
                                        </p:tav>
                                        <p:tav tm="100000">
                                          <p:val>
                                            <p:strVal val="#ppt_h"/>
                                          </p:val>
                                        </p:tav>
                                      </p:tavLst>
                                    </p:anim>
                                    <p:anim calcmode="lin" valueType="num">
                                      <p:cBhvr>
                                        <p:cTn id="83" dur="1000" fill="hold"/>
                                        <p:tgtEl>
                                          <p:spTgt spid="17413">
                                            <p:txEl>
                                              <p:pRg st="2" end="2"/>
                                            </p:txEl>
                                          </p:spTgt>
                                        </p:tgtEl>
                                        <p:attrNameLst>
                                          <p:attrName>ppt_x</p:attrName>
                                        </p:attrNameLst>
                                      </p:cBhvr>
                                      <p:tavLst>
                                        <p:tav tm="0">
                                          <p:val>
                                            <p:strVal val="#ppt_x-.2"/>
                                          </p:val>
                                        </p:tav>
                                        <p:tav tm="100000">
                                          <p:val>
                                            <p:strVal val="#ppt_x"/>
                                          </p:val>
                                        </p:tav>
                                      </p:tavLst>
                                    </p:anim>
                                    <p:anim calcmode="lin" valueType="num">
                                      <p:cBhvr>
                                        <p:cTn id="84" dur="1000" fill="hold"/>
                                        <p:tgtEl>
                                          <p:spTgt spid="17413">
                                            <p:txEl>
                                              <p:pRg st="2" end="2"/>
                                            </p:txEl>
                                          </p:spTgt>
                                        </p:tgtEl>
                                        <p:attrNameLst>
                                          <p:attrName>ppt_y</p:attrName>
                                        </p:attrNameLst>
                                      </p:cBhvr>
                                      <p:tavLst>
                                        <p:tav tm="0">
                                          <p:val>
                                            <p:strVal val="#ppt_y"/>
                                          </p:val>
                                        </p:tav>
                                        <p:tav tm="100000">
                                          <p:val>
                                            <p:strVal val="#ppt_y"/>
                                          </p:val>
                                        </p:tav>
                                      </p:tavLst>
                                    </p:anim>
                                    <p:animEffect transition="in" filter="fade">
                                      <p:cBhvr>
                                        <p:cTn id="85" dur="1000"/>
                                        <p:tgtEl>
                                          <p:spTgt spid="17413">
                                            <p:txEl>
                                              <p:pRg st="2" end="2"/>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3"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grpId="0" nodeType="clickEffect">
                                  <p:stCondLst>
                                    <p:cond delay="0"/>
                                  </p:stCondLst>
                                  <p:childTnLst>
                                    <p:set>
                                      <p:cBhvr>
                                        <p:cTn id="89" dur="1" fill="hold">
                                          <p:stCondLst>
                                            <p:cond delay="0"/>
                                          </p:stCondLst>
                                        </p:cTn>
                                        <p:tgtEl>
                                          <p:spTgt spid="17413">
                                            <p:txEl>
                                              <p:pRg st="3" end="3"/>
                                            </p:txEl>
                                          </p:spTgt>
                                        </p:tgtEl>
                                        <p:attrNameLst>
                                          <p:attrName>style.visibility</p:attrName>
                                        </p:attrNameLst>
                                      </p:cBhvr>
                                      <p:to>
                                        <p:strVal val="visible"/>
                                      </p:to>
                                    </p:set>
                                    <p:anim calcmode="lin" valueType="num">
                                      <p:cBhvr>
                                        <p:cTn id="90" dur="1000" fill="hold"/>
                                        <p:tgtEl>
                                          <p:spTgt spid="17413">
                                            <p:txEl>
                                              <p:pRg st="3" end="3"/>
                                            </p:txEl>
                                          </p:spTgt>
                                        </p:tgtEl>
                                        <p:attrNameLst>
                                          <p:attrName>ppt_w</p:attrName>
                                        </p:attrNameLst>
                                      </p:cBhvr>
                                      <p:tavLst>
                                        <p:tav tm="0">
                                          <p:val>
                                            <p:strVal val="#ppt_w*0.05"/>
                                          </p:val>
                                        </p:tav>
                                        <p:tav tm="100000">
                                          <p:val>
                                            <p:strVal val="#ppt_w"/>
                                          </p:val>
                                        </p:tav>
                                      </p:tavLst>
                                    </p:anim>
                                    <p:anim calcmode="lin" valueType="num">
                                      <p:cBhvr>
                                        <p:cTn id="91" dur="1000" fill="hold"/>
                                        <p:tgtEl>
                                          <p:spTgt spid="17413">
                                            <p:txEl>
                                              <p:pRg st="3" end="3"/>
                                            </p:txEl>
                                          </p:spTgt>
                                        </p:tgtEl>
                                        <p:attrNameLst>
                                          <p:attrName>ppt_h</p:attrName>
                                        </p:attrNameLst>
                                      </p:cBhvr>
                                      <p:tavLst>
                                        <p:tav tm="0">
                                          <p:val>
                                            <p:strVal val="#ppt_h"/>
                                          </p:val>
                                        </p:tav>
                                        <p:tav tm="100000">
                                          <p:val>
                                            <p:strVal val="#ppt_h"/>
                                          </p:val>
                                        </p:tav>
                                      </p:tavLst>
                                    </p:anim>
                                    <p:anim calcmode="lin" valueType="num">
                                      <p:cBhvr>
                                        <p:cTn id="92" dur="1000" fill="hold"/>
                                        <p:tgtEl>
                                          <p:spTgt spid="17413">
                                            <p:txEl>
                                              <p:pRg st="3" end="3"/>
                                            </p:txEl>
                                          </p:spTgt>
                                        </p:tgtEl>
                                        <p:attrNameLst>
                                          <p:attrName>ppt_x</p:attrName>
                                        </p:attrNameLst>
                                      </p:cBhvr>
                                      <p:tavLst>
                                        <p:tav tm="0">
                                          <p:val>
                                            <p:strVal val="#ppt_x-.2"/>
                                          </p:val>
                                        </p:tav>
                                        <p:tav tm="100000">
                                          <p:val>
                                            <p:strVal val="#ppt_x"/>
                                          </p:val>
                                        </p:tav>
                                      </p:tavLst>
                                    </p:anim>
                                    <p:anim calcmode="lin" valueType="num">
                                      <p:cBhvr>
                                        <p:cTn id="93" dur="1000" fill="hold"/>
                                        <p:tgtEl>
                                          <p:spTgt spid="17413">
                                            <p:txEl>
                                              <p:pRg st="3" end="3"/>
                                            </p:txEl>
                                          </p:spTgt>
                                        </p:tgtEl>
                                        <p:attrNameLst>
                                          <p:attrName>ppt_y</p:attrName>
                                        </p:attrNameLst>
                                      </p:cBhvr>
                                      <p:tavLst>
                                        <p:tav tm="0">
                                          <p:val>
                                            <p:strVal val="#ppt_y"/>
                                          </p:val>
                                        </p:tav>
                                        <p:tav tm="100000">
                                          <p:val>
                                            <p:strVal val="#ppt_y"/>
                                          </p:val>
                                        </p:tav>
                                      </p:tavLst>
                                    </p:anim>
                                    <p:animEffect transition="in" filter="fade">
                                      <p:cBhvr>
                                        <p:cTn id="94" dur="1000"/>
                                        <p:tgtEl>
                                          <p:spTgt spid="17413">
                                            <p:txEl>
                                              <p:pRg st="3" end="3"/>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3" name="cashreg.wav"/>
                                        </p:tgtEl>
                                      </p:cMediaNode>
                                    </p:audio>
                                  </p:sub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grpId="0" nodeType="clickEffect">
                                  <p:stCondLst>
                                    <p:cond delay="0"/>
                                  </p:stCondLst>
                                  <p:childTnLst>
                                    <p:set>
                                      <p:cBhvr>
                                        <p:cTn id="98" dur="1" fill="hold">
                                          <p:stCondLst>
                                            <p:cond delay="0"/>
                                          </p:stCondLst>
                                        </p:cTn>
                                        <p:tgtEl>
                                          <p:spTgt spid="17413">
                                            <p:txEl>
                                              <p:pRg st="4" end="4"/>
                                            </p:txEl>
                                          </p:spTgt>
                                        </p:tgtEl>
                                        <p:attrNameLst>
                                          <p:attrName>style.visibility</p:attrName>
                                        </p:attrNameLst>
                                      </p:cBhvr>
                                      <p:to>
                                        <p:strVal val="visible"/>
                                      </p:to>
                                    </p:set>
                                    <p:anim calcmode="lin" valueType="num">
                                      <p:cBhvr>
                                        <p:cTn id="99" dur="1000" fill="hold"/>
                                        <p:tgtEl>
                                          <p:spTgt spid="17413">
                                            <p:txEl>
                                              <p:pRg st="4" end="4"/>
                                            </p:txEl>
                                          </p:spTgt>
                                        </p:tgtEl>
                                        <p:attrNameLst>
                                          <p:attrName>ppt_w</p:attrName>
                                        </p:attrNameLst>
                                      </p:cBhvr>
                                      <p:tavLst>
                                        <p:tav tm="0">
                                          <p:val>
                                            <p:strVal val="#ppt_w*0.05"/>
                                          </p:val>
                                        </p:tav>
                                        <p:tav tm="100000">
                                          <p:val>
                                            <p:strVal val="#ppt_w"/>
                                          </p:val>
                                        </p:tav>
                                      </p:tavLst>
                                    </p:anim>
                                    <p:anim calcmode="lin" valueType="num">
                                      <p:cBhvr>
                                        <p:cTn id="100" dur="1000" fill="hold"/>
                                        <p:tgtEl>
                                          <p:spTgt spid="17413">
                                            <p:txEl>
                                              <p:pRg st="4" end="4"/>
                                            </p:txEl>
                                          </p:spTgt>
                                        </p:tgtEl>
                                        <p:attrNameLst>
                                          <p:attrName>ppt_h</p:attrName>
                                        </p:attrNameLst>
                                      </p:cBhvr>
                                      <p:tavLst>
                                        <p:tav tm="0">
                                          <p:val>
                                            <p:strVal val="#ppt_h"/>
                                          </p:val>
                                        </p:tav>
                                        <p:tav tm="100000">
                                          <p:val>
                                            <p:strVal val="#ppt_h"/>
                                          </p:val>
                                        </p:tav>
                                      </p:tavLst>
                                    </p:anim>
                                    <p:anim calcmode="lin" valueType="num">
                                      <p:cBhvr>
                                        <p:cTn id="101" dur="1000" fill="hold"/>
                                        <p:tgtEl>
                                          <p:spTgt spid="17413">
                                            <p:txEl>
                                              <p:pRg st="4" end="4"/>
                                            </p:txEl>
                                          </p:spTgt>
                                        </p:tgtEl>
                                        <p:attrNameLst>
                                          <p:attrName>ppt_x</p:attrName>
                                        </p:attrNameLst>
                                      </p:cBhvr>
                                      <p:tavLst>
                                        <p:tav tm="0">
                                          <p:val>
                                            <p:strVal val="#ppt_x-.2"/>
                                          </p:val>
                                        </p:tav>
                                        <p:tav tm="100000">
                                          <p:val>
                                            <p:strVal val="#ppt_x"/>
                                          </p:val>
                                        </p:tav>
                                      </p:tavLst>
                                    </p:anim>
                                    <p:anim calcmode="lin" valueType="num">
                                      <p:cBhvr>
                                        <p:cTn id="102" dur="1000" fill="hold"/>
                                        <p:tgtEl>
                                          <p:spTgt spid="17413">
                                            <p:txEl>
                                              <p:pRg st="4" end="4"/>
                                            </p:txEl>
                                          </p:spTgt>
                                        </p:tgtEl>
                                        <p:attrNameLst>
                                          <p:attrName>ppt_y</p:attrName>
                                        </p:attrNameLst>
                                      </p:cBhvr>
                                      <p:tavLst>
                                        <p:tav tm="0">
                                          <p:val>
                                            <p:strVal val="#ppt_y"/>
                                          </p:val>
                                        </p:tav>
                                        <p:tav tm="100000">
                                          <p:val>
                                            <p:strVal val="#ppt_y"/>
                                          </p:val>
                                        </p:tav>
                                      </p:tavLst>
                                    </p:anim>
                                    <p:animEffect transition="in" filter="fade">
                                      <p:cBhvr>
                                        <p:cTn id="103" dur="1000"/>
                                        <p:tgtEl>
                                          <p:spTgt spid="17413">
                                            <p:txEl>
                                              <p:pRg st="4" end="4"/>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A3A8A5F3-68B6-4051-BDBA-87AB259E8EFC}" type="slidenum">
              <a:rPr lang="en-US"/>
              <a:pPr>
                <a:defRPr/>
              </a:pPr>
              <a:t>18</a:t>
            </a:fld>
            <a:endParaRPr lang="en-US"/>
          </a:p>
        </p:txBody>
      </p:sp>
      <p:sp>
        <p:nvSpPr>
          <p:cNvPr id="19459" name="Rectangle 3"/>
          <p:cNvSpPr>
            <a:spLocks noGrp="1" noChangeArrowheads="1"/>
          </p:cNvSpPr>
          <p:nvPr>
            <p:ph type="body" idx="1"/>
          </p:nvPr>
        </p:nvSpPr>
        <p:spPr>
          <a:xfrm>
            <a:off x="457200" y="549275"/>
            <a:ext cx="8435975" cy="5581650"/>
          </a:xfrm>
        </p:spPr>
        <p:txBody>
          <a:bodyPr/>
          <a:lstStyle/>
          <a:p>
            <a:pPr marL="609600" indent="-609600" eaLnBrk="1" hangingPunct="1">
              <a:buSzTx/>
              <a:buFont typeface="Wingdings" pitchFamily="2" charset="2"/>
              <a:buAutoNum type="arabicPeriod" startAt="7"/>
              <a:defRPr/>
            </a:pPr>
            <a:r>
              <a:rPr lang="id-ID" b="1" dirty="0" smtClean="0">
                <a:solidFill>
                  <a:schemeClr val="accent1">
                    <a:lumMod val="75000"/>
                  </a:schemeClr>
                </a:solidFill>
                <a:latin typeface="Arial Narrow" pitchFamily="34" charset="0"/>
              </a:rPr>
              <a:t>TINJAUAN MANAJEMEN.</a:t>
            </a:r>
            <a:r>
              <a:rPr lang="id-ID" dirty="0" smtClean="0">
                <a:solidFill>
                  <a:schemeClr val="accent1">
                    <a:lumMod val="75000"/>
                  </a:schemeClr>
                </a:solidFill>
                <a:latin typeface="Arial Narrow" pitchFamily="34" charset="0"/>
              </a:rPr>
              <a:t>  Tim Pengawas Penja-minan Mutu akan menelaah sistem penjaminan mutu setiap 6 bulan, khususnya kesesuaian pelak-sanaan dengan standar mutu, ketidak-sesuaian, dan kesungguhan tindakan perbaikan/koreksi.  Bila ditemukan bahwa program penjaminan mutu tidak efektif, atau tidak sesuai dengan keperluan pelang-gan, maka Tim Pengawas Pen-                    jaminan Mutu akan melakukan                 perubahan yang dianggap                                 perlu pada sistem mutu.</a:t>
            </a:r>
          </a:p>
        </p:txBody>
      </p:sp>
      <p:graphicFrame>
        <p:nvGraphicFramePr>
          <p:cNvPr id="19460" name="Object 4"/>
          <p:cNvGraphicFramePr>
            <a:graphicFrameLocks noChangeAspect="1"/>
          </p:cNvGraphicFramePr>
          <p:nvPr/>
        </p:nvGraphicFramePr>
        <p:xfrm>
          <a:off x="5364163" y="4195763"/>
          <a:ext cx="3384550" cy="1754187"/>
        </p:xfrm>
        <a:graphic>
          <a:graphicData uri="http://schemas.openxmlformats.org/presentationml/2006/ole">
            <mc:AlternateContent xmlns:mc="http://schemas.openxmlformats.org/markup-compatibility/2006">
              <mc:Choice xmlns:v="urn:schemas-microsoft-com:vml" Requires="v">
                <p:oleObj spid="_x0000_s44035" name="Clip" r:id="rId4" imgW="1374840" imgH="589320" progId="">
                  <p:embed/>
                </p:oleObj>
              </mc:Choice>
              <mc:Fallback>
                <p:oleObj name="Clip" r:id="rId4" imgW="1374840" imgH="589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195763"/>
                        <a:ext cx="3384550" cy="175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2000" fill="hold"/>
                                        <p:tgtEl>
                                          <p:spTgt spid="19460"/>
                                        </p:tgtEl>
                                        <p:attrNameLst>
                                          <p:attrName>ppt_w</p:attrName>
                                        </p:attrNameLst>
                                      </p:cBhvr>
                                      <p:tavLst>
                                        <p:tav tm="0">
                                          <p:val>
                                            <p:fltVal val="0"/>
                                          </p:val>
                                        </p:tav>
                                        <p:tav tm="100000">
                                          <p:val>
                                            <p:strVal val="#ppt_w"/>
                                          </p:val>
                                        </p:tav>
                                      </p:tavLst>
                                    </p:anim>
                                    <p:anim calcmode="lin" valueType="num">
                                      <p:cBhvr>
                                        <p:cTn id="8" dur="2000" fill="hold"/>
                                        <p:tgtEl>
                                          <p:spTgt spid="19460"/>
                                        </p:tgtEl>
                                        <p:attrNameLst>
                                          <p:attrName>ppt_h</p:attrName>
                                        </p:attrNameLst>
                                      </p:cBhvr>
                                      <p:tavLst>
                                        <p:tav tm="0">
                                          <p:val>
                                            <p:fltVal val="0"/>
                                          </p:val>
                                        </p:tav>
                                        <p:tav tm="100000">
                                          <p:val>
                                            <p:strVal val="#ppt_h"/>
                                          </p:val>
                                        </p:tav>
                                      </p:tavLst>
                                    </p:anim>
                                    <p:animEffect transition="in" filter="fade">
                                      <p:cBhvr>
                                        <p:cTn id="9" dur="2000"/>
                                        <p:tgtEl>
                                          <p:spTgt spid="19460"/>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1600" decel="100000"/>
                                        <p:tgtEl>
                                          <p:spTgt spid="19459">
                                            <p:txEl>
                                              <p:pRg st="0" end="0"/>
                                            </p:txEl>
                                          </p:spTgt>
                                        </p:tgtEl>
                                      </p:cBhvr>
                                    </p:animEffect>
                                    <p:anim calcmode="lin" valueType="num">
                                      <p:cBhvr>
                                        <p:cTn id="15" dur="1600" decel="100000" fill="hold"/>
                                        <p:tgtEl>
                                          <p:spTgt spid="19459">
                                            <p:txEl>
                                              <p:pRg st="0" end="0"/>
                                            </p:txEl>
                                          </p:spTgt>
                                        </p:tgtEl>
                                        <p:attrNameLst>
                                          <p:attrName>style.rotation</p:attrName>
                                        </p:attrNameLst>
                                      </p:cBhvr>
                                      <p:tavLst>
                                        <p:tav tm="0">
                                          <p:val>
                                            <p:fltVal val="-90"/>
                                          </p:val>
                                        </p:tav>
                                        <p:tav tm="100000">
                                          <p:val>
                                            <p:fltVal val="0"/>
                                          </p:val>
                                        </p:tav>
                                      </p:tavLst>
                                    </p:anim>
                                    <p:anim calcmode="lin" valueType="num">
                                      <p:cBhvr>
                                        <p:cTn id="16" dur="1600" decel="100000" fill="hold"/>
                                        <p:tgtEl>
                                          <p:spTgt spid="19459">
                                            <p:txEl>
                                              <p:pRg st="0" end="0"/>
                                            </p:txEl>
                                          </p:spTgt>
                                        </p:tgtEl>
                                        <p:attrNameLst>
                                          <p:attrName>ppt_x</p:attrName>
                                        </p:attrNameLst>
                                      </p:cBhvr>
                                      <p:tavLst>
                                        <p:tav tm="0">
                                          <p:val>
                                            <p:strVal val="#ppt_x+0.4"/>
                                          </p:val>
                                        </p:tav>
                                        <p:tav tm="100000">
                                          <p:val>
                                            <p:strVal val="#ppt_x-0.05"/>
                                          </p:val>
                                        </p:tav>
                                      </p:tavLst>
                                    </p:anim>
                                    <p:anim calcmode="lin" valueType="num">
                                      <p:cBhvr>
                                        <p:cTn id="17" dur="1600" decel="100000" fill="hold"/>
                                        <p:tgtEl>
                                          <p:spTgt spid="19459">
                                            <p:txEl>
                                              <p:pRg st="0" end="0"/>
                                            </p:txEl>
                                          </p:spTgt>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19459">
                                            <p:txEl>
                                              <p:pRg st="0" end="0"/>
                                            </p:txEl>
                                          </p:spTgt>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19459">
                                            <p:txEl>
                                              <p:pRg st="0" end="0"/>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50D07E05-3D5F-41EC-BDD5-7321C30EB359}" type="slidenum">
              <a:rPr lang="en-US"/>
              <a:pPr>
                <a:defRPr/>
              </a:pPr>
              <a:t>19</a:t>
            </a:fld>
            <a:endParaRPr lang="en-US"/>
          </a:p>
        </p:txBody>
      </p:sp>
      <p:sp>
        <p:nvSpPr>
          <p:cNvPr id="21506" name="Rectangle 2"/>
          <p:cNvSpPr>
            <a:spLocks noGrp="1" noChangeArrowheads="1"/>
          </p:cNvSpPr>
          <p:nvPr>
            <p:ph type="title"/>
          </p:nvPr>
        </p:nvSpPr>
        <p:spPr>
          <a:xfrm>
            <a:off x="755650" y="304800"/>
            <a:ext cx="8137525" cy="676275"/>
          </a:xfrm>
        </p:spPr>
        <p:txBody>
          <a:bodyPr/>
          <a:lstStyle/>
          <a:p>
            <a:pPr eaLnBrk="1" hangingPunct="1">
              <a:defRPr/>
            </a:pPr>
            <a:r>
              <a:rPr lang="en-US" sz="3600" b="1" dirty="0" smtClean="0">
                <a:solidFill>
                  <a:schemeClr val="accent1">
                    <a:lumMod val="75000"/>
                  </a:schemeClr>
                </a:solidFill>
              </a:rPr>
              <a:t>PROSEDUR KERJA [1]</a:t>
            </a:r>
          </a:p>
        </p:txBody>
      </p:sp>
      <p:sp>
        <p:nvSpPr>
          <p:cNvPr id="21507" name="Rectangle 3"/>
          <p:cNvSpPr>
            <a:spLocks noGrp="1" noChangeArrowheads="1"/>
          </p:cNvSpPr>
          <p:nvPr>
            <p:ph type="body" idx="1"/>
          </p:nvPr>
        </p:nvSpPr>
        <p:spPr>
          <a:xfrm>
            <a:off x="755650" y="1052513"/>
            <a:ext cx="8137525" cy="5113337"/>
          </a:xfrm>
        </p:spPr>
        <p:txBody>
          <a:bodyPr/>
          <a:lstStyle/>
          <a:p>
            <a:pPr eaLnBrk="1" hangingPunct="1">
              <a:defRPr/>
            </a:pPr>
            <a:r>
              <a:rPr lang="id-ID" dirty="0" smtClean="0">
                <a:latin typeface="Arial Narrow" pitchFamily="34" charset="0"/>
              </a:rPr>
              <a:t> Prosedur kerja adalah suatu uraian sistematis tentang pelaksanaan suatu pekerjaan.  Uraian ini memuat:</a:t>
            </a:r>
          </a:p>
          <a:p>
            <a:pPr eaLnBrk="1" hangingPunct="1">
              <a:defRPr/>
            </a:pPr>
            <a:endParaRPr lang="id-ID" sz="800" dirty="0" smtClean="0">
              <a:latin typeface="Arial Narrow" pitchFamily="34" charset="0"/>
            </a:endParaRPr>
          </a:p>
          <a:p>
            <a:pPr eaLnBrk="1" hangingPunct="1">
              <a:buFont typeface="Wingdings" pitchFamily="2" charset="2"/>
              <a:buNone/>
              <a:defRPr/>
            </a:pPr>
            <a:r>
              <a:rPr lang="id-ID" dirty="0" smtClean="0">
                <a:latin typeface="Arial Narrow" pitchFamily="34" charset="0"/>
              </a:rPr>
              <a:t>	1.  Batasan lingkup pekerjaan.</a:t>
            </a:r>
          </a:p>
          <a:p>
            <a:pPr eaLnBrk="1" hangingPunct="1">
              <a:buFont typeface="Wingdings" pitchFamily="2" charset="2"/>
              <a:buNone/>
              <a:defRPr/>
            </a:pPr>
            <a:r>
              <a:rPr lang="id-ID" dirty="0" smtClean="0">
                <a:latin typeface="Arial Narrow" pitchFamily="34" charset="0"/>
              </a:rPr>
              <a:t>	2.  Pembagian pekerjaan itu menjadi langkah-langkah pelaksanaan yang terpisah dan urutannya.</a:t>
            </a:r>
          </a:p>
          <a:p>
            <a:pPr eaLnBrk="1" hangingPunct="1">
              <a:buFont typeface="Wingdings" pitchFamily="2" charset="2"/>
              <a:buNone/>
              <a:defRPr/>
            </a:pPr>
            <a:r>
              <a:rPr lang="id-ID" dirty="0" smtClean="0">
                <a:latin typeface="Arial Narrow" pitchFamily="34" charset="0"/>
              </a:rPr>
              <a:t>	3.  Siapa pelaksana dari setiap langkah itu.</a:t>
            </a:r>
          </a:p>
          <a:p>
            <a:pPr eaLnBrk="1" hangingPunct="1">
              <a:buFont typeface="Wingdings" pitchFamily="2" charset="2"/>
              <a:buNone/>
              <a:defRPr/>
            </a:pPr>
            <a:r>
              <a:rPr lang="id-ID" dirty="0" smtClean="0">
                <a:latin typeface="Arial Narrow" pitchFamily="34" charset="0"/>
              </a:rPr>
              <a:t>	4.  Bagaimana cara penyerahan pekerjaan dari suatu langkah ke langkah yang berikutnya.</a:t>
            </a:r>
          </a:p>
        </p:txBody>
      </p:sp>
      <p:graphicFrame>
        <p:nvGraphicFramePr>
          <p:cNvPr id="21508" name="Object 4"/>
          <p:cNvGraphicFramePr>
            <a:graphicFrameLocks noChangeAspect="1"/>
          </p:cNvGraphicFramePr>
          <p:nvPr/>
        </p:nvGraphicFramePr>
        <p:xfrm>
          <a:off x="6700837" y="2505075"/>
          <a:ext cx="2519363" cy="1152525"/>
        </p:xfrm>
        <a:graphic>
          <a:graphicData uri="http://schemas.openxmlformats.org/presentationml/2006/ole">
            <mc:AlternateContent xmlns:mc="http://schemas.openxmlformats.org/markup-compatibility/2006">
              <mc:Choice xmlns:v="urn:schemas-microsoft-com:vml" Requires="v">
                <p:oleObj spid="_x0000_s45059" name="Clip" r:id="rId5" imgW="5317920" imgH="3085560" progId="">
                  <p:embed/>
                </p:oleObj>
              </mc:Choice>
              <mc:Fallback>
                <p:oleObj name="Clip" r:id="rId5" imgW="5317920" imgH="308556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0837" y="2505075"/>
                        <a:ext cx="2519363"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fltVal val="0"/>
                                          </p:val>
                                        </p:tav>
                                        <p:tav tm="100000">
                                          <p:val>
                                            <p:strVal val="#ppt_w"/>
                                          </p:val>
                                        </p:tav>
                                      </p:tavLst>
                                    </p:anim>
                                    <p:anim calcmode="lin" valueType="num">
                                      <p:cBhvr>
                                        <p:cTn id="8" dur="2000" fill="hold"/>
                                        <p:tgtEl>
                                          <p:spTgt spid="21506"/>
                                        </p:tgtEl>
                                        <p:attrNameLst>
                                          <p:attrName>ppt_h</p:attrName>
                                        </p:attrNameLst>
                                      </p:cBhvr>
                                      <p:tavLst>
                                        <p:tav tm="0">
                                          <p:val>
                                            <p:fltVal val="0"/>
                                          </p:val>
                                        </p:tav>
                                        <p:tav tm="100000">
                                          <p:val>
                                            <p:strVal val="#ppt_h"/>
                                          </p:val>
                                        </p:tav>
                                      </p:tavLst>
                                    </p:anim>
                                    <p:animEffect transition="in" filter="fade">
                                      <p:cBhvr>
                                        <p:cTn id="9" dur="20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507">
                                            <p:txEl>
                                              <p:pRg st="0" end="0"/>
                                            </p:txEl>
                                          </p:spTgt>
                                        </p:tgtEl>
                                        <p:attrNameLst>
                                          <p:attrName>style.visibility</p:attrName>
                                        </p:attrNameLst>
                                      </p:cBhvr>
                                      <p:to>
                                        <p:strVal val="visible"/>
                                      </p:to>
                                    </p:set>
                                    <p:animEffect transition="in" filter="wipe(left)">
                                      <p:cBhvr>
                                        <p:cTn id="18" dur="2000"/>
                                        <p:tgtEl>
                                          <p:spTgt spid="21507">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wipe(left)">
                                      <p:cBhvr>
                                        <p:cTn id="23" dur="2000"/>
                                        <p:tgtEl>
                                          <p:spTgt spid="21507">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wipe(left)">
                                      <p:cBhvr>
                                        <p:cTn id="28" dur="2000"/>
                                        <p:tgtEl>
                                          <p:spTgt spid="21507">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507">
                                            <p:txEl>
                                              <p:pRg st="4" end="4"/>
                                            </p:txEl>
                                          </p:spTgt>
                                        </p:tgtEl>
                                        <p:attrNameLst>
                                          <p:attrName>style.visibility</p:attrName>
                                        </p:attrNameLst>
                                      </p:cBhvr>
                                      <p:to>
                                        <p:strVal val="visible"/>
                                      </p:to>
                                    </p:set>
                                    <p:animEffect transition="in" filter="wipe(left)">
                                      <p:cBhvr>
                                        <p:cTn id="33" dur="2000"/>
                                        <p:tgtEl>
                                          <p:spTgt spid="21507">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507">
                                            <p:txEl>
                                              <p:pRg st="5" end="5"/>
                                            </p:txEl>
                                          </p:spTgt>
                                        </p:tgtEl>
                                        <p:attrNameLst>
                                          <p:attrName>style.visibility</p:attrName>
                                        </p:attrNameLst>
                                      </p:cBhvr>
                                      <p:to>
                                        <p:strVal val="visible"/>
                                      </p:to>
                                    </p:set>
                                    <p:animEffect transition="in" filter="wipe(left)">
                                      <p:cBhvr>
                                        <p:cTn id="38" dur="2000"/>
                                        <p:tgtEl>
                                          <p:spTgt spid="21507">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482" name="Picture 2" descr="http://2.bp.blogspot.com/-HPzNz4YrAtw/TfBruM-HIAI/AAAAAAAAAPI/Eg01ikYEmfE/s1600/motivationb.jpg"/>
          <p:cNvPicPr>
            <a:picLocks noChangeAspect="1" noChangeArrowheads="1"/>
          </p:cNvPicPr>
          <p:nvPr/>
        </p:nvPicPr>
        <p:blipFill>
          <a:blip r:embed="rId2"/>
          <a:srcRect/>
          <a:stretch>
            <a:fillRect/>
          </a:stretch>
        </p:blipFill>
        <p:spPr bwMode="auto">
          <a:xfrm flipH="1">
            <a:off x="-34" y="-24"/>
            <a:ext cx="9203367" cy="6858024"/>
          </a:xfrm>
          <a:prstGeom prst="rect">
            <a:avLst/>
          </a:prstGeom>
          <a:noFill/>
        </p:spPr>
      </p:pic>
      <p:pic>
        <p:nvPicPr>
          <p:cNvPr id="5"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7839134" y="2786058"/>
            <a:ext cx="1090584" cy="857256"/>
          </a:xfrm>
          <a:prstGeom prst="rect">
            <a:avLst/>
          </a:prstGeom>
          <a:noFill/>
        </p:spPr>
      </p:pic>
      <p:sp>
        <p:nvSpPr>
          <p:cNvPr id="6" name="Title 1"/>
          <p:cNvSpPr txBox="1">
            <a:spLocks/>
          </p:cNvSpPr>
          <p:nvPr/>
        </p:nvSpPr>
        <p:spPr>
          <a:xfrm>
            <a:off x="142844" y="752460"/>
            <a:ext cx="5643602" cy="2143140"/>
          </a:xfrm>
          <a:prstGeom prst="rect">
            <a:avLst/>
          </a:prstGeom>
        </p:spPr>
        <p:txBody>
          <a:bodyPr vert="horz" lIns="91440" tIns="45720" rIns="91440" bIns="45720" rtlCol="0" anchor="ctr">
            <a:noAutofit/>
          </a:bodyPr>
          <a:lstStyle/>
          <a:p>
            <a:pPr lvl="0" algn="ctr"/>
            <a:r>
              <a:rPr lang="en-US" sz="2400" dirty="0" smtClean="0">
                <a:solidFill>
                  <a:schemeClr val="bg1"/>
                </a:solidFill>
                <a:latin typeface="Arial" pitchFamily="34" charset="0"/>
                <a:cs typeface="Arial" pitchFamily="34" charset="0"/>
              </a:rPr>
              <a:t>KONSEP  TOTAL  QUALITY MANAGEMENT  ( TQM )</a:t>
            </a: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STANDART OPERASI  PROSEDUR (SOP)</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PELAYANAN PERGURUAN TINGGI</a:t>
            </a:r>
            <a:endParaRPr kumimoji="0" lang="id-ID"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6786578" y="5500702"/>
            <a:ext cx="2329100" cy="830997"/>
          </a:xfrm>
          <a:prstGeom prst="rect">
            <a:avLst/>
          </a:prstGeom>
          <a:noFill/>
        </p:spPr>
        <p:txBody>
          <a:bodyPr wrap="none" rtlCol="0">
            <a:spAutoFit/>
          </a:bodyPr>
          <a:lstStyle/>
          <a:p>
            <a:pPr algn="ctr"/>
            <a:r>
              <a:rPr lang="id-ID" sz="2400" b="1" dirty="0" smtClean="0"/>
              <a:t>Oleh : </a:t>
            </a:r>
          </a:p>
          <a:p>
            <a:pPr algn="ctr"/>
            <a:r>
              <a:rPr lang="id-ID" sz="2400" b="1" dirty="0" smtClean="0"/>
              <a:t>M Budi Djatmiko</a:t>
            </a:r>
            <a:endParaRPr lang="id-ID" sz="2400" b="1" dirty="0"/>
          </a:p>
        </p:txBody>
      </p:sp>
      <p:grpSp>
        <p:nvGrpSpPr>
          <p:cNvPr id="4" name="Group 270"/>
          <p:cNvGrpSpPr>
            <a:grpSpLocks/>
          </p:cNvGrpSpPr>
          <p:nvPr/>
        </p:nvGrpSpPr>
        <p:grpSpPr bwMode="auto">
          <a:xfrm>
            <a:off x="7786710" y="4214818"/>
            <a:ext cx="1214414" cy="1000132"/>
            <a:chOff x="3379" y="1026"/>
            <a:chExt cx="709" cy="660"/>
          </a:xfrm>
        </p:grpSpPr>
        <p:grpSp>
          <p:nvGrpSpPr>
            <p:cNvPr id="8" name="Group 264"/>
            <p:cNvGrpSpPr>
              <a:grpSpLocks/>
            </p:cNvGrpSpPr>
            <p:nvPr/>
          </p:nvGrpSpPr>
          <p:grpSpPr bwMode="auto">
            <a:xfrm>
              <a:off x="3379" y="1026"/>
              <a:ext cx="709" cy="455"/>
              <a:chOff x="3243" y="845"/>
              <a:chExt cx="709" cy="455"/>
            </a:xfrm>
          </p:grpSpPr>
          <p:grpSp>
            <p:nvGrpSpPr>
              <p:cNvPr id="9" name="Group 205"/>
              <p:cNvGrpSpPr>
                <a:grpSpLocks/>
              </p:cNvGrpSpPr>
              <p:nvPr/>
            </p:nvGrpSpPr>
            <p:grpSpPr bwMode="auto">
              <a:xfrm>
                <a:off x="3243" y="890"/>
                <a:ext cx="709" cy="410"/>
                <a:chOff x="885" y="698"/>
                <a:chExt cx="3990" cy="2376"/>
              </a:xfrm>
            </p:grpSpPr>
            <p:sp>
              <p:nvSpPr>
                <p:cNvPr id="13" name="Freeform 206"/>
                <p:cNvSpPr>
                  <a:spLocks/>
                </p:cNvSpPr>
                <p:nvPr/>
              </p:nvSpPr>
              <p:spPr bwMode="auto">
                <a:xfrm>
                  <a:off x="885" y="698"/>
                  <a:ext cx="3990" cy="2260"/>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chemeClr val="accent2"/>
                </a:solidFill>
                <a:ln w="9525">
                  <a:solidFill>
                    <a:schemeClr val="accent2"/>
                  </a:solidFill>
                  <a:round/>
                  <a:headEnd/>
                  <a:tailEnd/>
                </a:ln>
              </p:spPr>
              <p:txBody>
                <a:bodyPr/>
                <a:lstStyle/>
                <a:p>
                  <a:endParaRPr lang="id-ID"/>
                </a:p>
              </p:txBody>
            </p:sp>
            <p:sp>
              <p:nvSpPr>
                <p:cNvPr id="14" name="Freeform 207"/>
                <p:cNvSpPr>
                  <a:spLocks/>
                </p:cNvSpPr>
                <p:nvPr/>
              </p:nvSpPr>
              <p:spPr bwMode="auto">
                <a:xfrm>
                  <a:off x="1004" y="830"/>
                  <a:ext cx="3755" cy="1979"/>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3FD6FF"/>
                </a:solidFill>
                <a:ln w="9525">
                  <a:noFill/>
                  <a:round/>
                  <a:headEnd/>
                  <a:tailEnd/>
                </a:ln>
              </p:spPr>
              <p:txBody>
                <a:bodyPr/>
                <a:lstStyle/>
                <a:p>
                  <a:endParaRPr lang="id-ID"/>
                </a:p>
              </p:txBody>
            </p:sp>
            <p:grpSp>
              <p:nvGrpSpPr>
                <p:cNvPr id="11" name="Group 208"/>
                <p:cNvGrpSpPr>
                  <a:grpSpLocks/>
                </p:cNvGrpSpPr>
                <p:nvPr/>
              </p:nvGrpSpPr>
              <p:grpSpPr bwMode="auto">
                <a:xfrm>
                  <a:off x="1115" y="934"/>
                  <a:ext cx="3444" cy="1760"/>
                  <a:chOff x="4141" y="2949"/>
                  <a:chExt cx="980" cy="424"/>
                </a:xfrm>
              </p:grpSpPr>
              <p:grpSp>
                <p:nvGrpSpPr>
                  <p:cNvPr id="15" name="Group 209"/>
                  <p:cNvGrpSpPr>
                    <a:grpSpLocks/>
                  </p:cNvGrpSpPr>
                  <p:nvPr/>
                </p:nvGrpSpPr>
                <p:grpSpPr bwMode="auto">
                  <a:xfrm>
                    <a:off x="4141" y="2962"/>
                    <a:ext cx="350" cy="399"/>
                    <a:chOff x="4132" y="2962"/>
                    <a:chExt cx="350" cy="399"/>
                  </a:xfrm>
                </p:grpSpPr>
                <p:sp>
                  <p:nvSpPr>
                    <p:cNvPr id="28" name="Freeform 210"/>
                    <p:cNvSpPr>
                      <a:spLocks/>
                    </p:cNvSpPr>
                    <p:nvPr/>
                  </p:nvSpPr>
                  <p:spPr bwMode="auto">
                    <a:xfrm>
                      <a:off x="4132" y="3050"/>
                      <a:ext cx="265" cy="96"/>
                    </a:xfrm>
                    <a:custGeom>
                      <a:avLst/>
                      <a:gdLst/>
                      <a:ahLst/>
                      <a:cxnLst>
                        <a:cxn ang="0">
                          <a:pos x="483" y="56"/>
                        </a:cxn>
                        <a:cxn ang="0">
                          <a:pos x="461" y="54"/>
                        </a:cxn>
                        <a:cxn ang="0">
                          <a:pos x="439" y="51"/>
                        </a:cxn>
                        <a:cxn ang="0">
                          <a:pos x="417" y="47"/>
                        </a:cxn>
                        <a:cxn ang="0">
                          <a:pos x="395" y="45"/>
                        </a:cxn>
                        <a:cxn ang="0">
                          <a:pos x="374" y="41"/>
                        </a:cxn>
                        <a:cxn ang="0">
                          <a:pos x="352" y="39"/>
                        </a:cxn>
                        <a:cxn ang="0">
                          <a:pos x="330" y="35"/>
                        </a:cxn>
                        <a:cxn ang="0">
                          <a:pos x="309" y="31"/>
                        </a:cxn>
                        <a:cxn ang="0">
                          <a:pos x="288" y="28"/>
                        </a:cxn>
                        <a:cxn ang="0">
                          <a:pos x="266" y="24"/>
                        </a:cxn>
                        <a:cxn ang="0">
                          <a:pos x="245" y="20"/>
                        </a:cxn>
                        <a:cxn ang="0">
                          <a:pos x="225" y="17"/>
                        </a:cxn>
                        <a:cxn ang="0">
                          <a:pos x="204" y="13"/>
                        </a:cxn>
                        <a:cxn ang="0">
                          <a:pos x="183" y="8"/>
                        </a:cxn>
                        <a:cxn ang="0">
                          <a:pos x="163" y="4"/>
                        </a:cxn>
                        <a:cxn ang="0">
                          <a:pos x="142" y="0"/>
                        </a:cxn>
                        <a:cxn ang="0">
                          <a:pos x="113" y="54"/>
                        </a:cxn>
                        <a:cxn ang="0">
                          <a:pos x="87" y="109"/>
                        </a:cxn>
                        <a:cxn ang="0">
                          <a:pos x="65" y="165"/>
                        </a:cxn>
                        <a:cxn ang="0">
                          <a:pos x="45" y="226"/>
                        </a:cxn>
                        <a:cxn ang="0">
                          <a:pos x="29" y="286"/>
                        </a:cxn>
                        <a:cxn ang="0">
                          <a:pos x="15" y="349"/>
                        </a:cxn>
                        <a:cxn ang="0">
                          <a:pos x="5" y="413"/>
                        </a:cxn>
                        <a:cxn ang="0">
                          <a:pos x="0" y="478"/>
                        </a:cxn>
                        <a:cxn ang="0">
                          <a:pos x="446" y="478"/>
                        </a:cxn>
                        <a:cxn ang="0">
                          <a:pos x="448" y="424"/>
                        </a:cxn>
                        <a:cxn ang="0">
                          <a:pos x="450" y="370"/>
                        </a:cxn>
                        <a:cxn ang="0">
                          <a:pos x="454" y="317"/>
                        </a:cxn>
                        <a:cxn ang="0">
                          <a:pos x="458" y="263"/>
                        </a:cxn>
                        <a:cxn ang="0">
                          <a:pos x="462" y="211"/>
                        </a:cxn>
                        <a:cxn ang="0">
                          <a:pos x="469" y="158"/>
                        </a:cxn>
                        <a:cxn ang="0">
                          <a:pos x="476" y="106"/>
                        </a:cxn>
                        <a:cxn ang="0">
                          <a:pos x="483" y="56"/>
                        </a:cxn>
                      </a:cxnLst>
                      <a:rect l="0" t="0" r="r" b="b"/>
                      <a:pathLst>
                        <a:path w="483" h="478">
                          <a:moveTo>
                            <a:pt x="483" y="56"/>
                          </a:moveTo>
                          <a:lnTo>
                            <a:pt x="461" y="54"/>
                          </a:lnTo>
                          <a:lnTo>
                            <a:pt x="439" y="51"/>
                          </a:lnTo>
                          <a:lnTo>
                            <a:pt x="417" y="47"/>
                          </a:lnTo>
                          <a:lnTo>
                            <a:pt x="395" y="45"/>
                          </a:lnTo>
                          <a:lnTo>
                            <a:pt x="374" y="41"/>
                          </a:lnTo>
                          <a:lnTo>
                            <a:pt x="352" y="39"/>
                          </a:lnTo>
                          <a:lnTo>
                            <a:pt x="330" y="35"/>
                          </a:lnTo>
                          <a:lnTo>
                            <a:pt x="309" y="31"/>
                          </a:lnTo>
                          <a:lnTo>
                            <a:pt x="288" y="28"/>
                          </a:lnTo>
                          <a:lnTo>
                            <a:pt x="266" y="24"/>
                          </a:lnTo>
                          <a:lnTo>
                            <a:pt x="245" y="20"/>
                          </a:lnTo>
                          <a:lnTo>
                            <a:pt x="225" y="17"/>
                          </a:lnTo>
                          <a:lnTo>
                            <a:pt x="204" y="13"/>
                          </a:lnTo>
                          <a:lnTo>
                            <a:pt x="183" y="8"/>
                          </a:lnTo>
                          <a:lnTo>
                            <a:pt x="163" y="4"/>
                          </a:lnTo>
                          <a:lnTo>
                            <a:pt x="142" y="0"/>
                          </a:lnTo>
                          <a:lnTo>
                            <a:pt x="113" y="54"/>
                          </a:lnTo>
                          <a:lnTo>
                            <a:pt x="87" y="109"/>
                          </a:lnTo>
                          <a:lnTo>
                            <a:pt x="65" y="165"/>
                          </a:lnTo>
                          <a:lnTo>
                            <a:pt x="45" y="226"/>
                          </a:lnTo>
                          <a:lnTo>
                            <a:pt x="29" y="286"/>
                          </a:lnTo>
                          <a:lnTo>
                            <a:pt x="15" y="349"/>
                          </a:lnTo>
                          <a:lnTo>
                            <a:pt x="5" y="413"/>
                          </a:lnTo>
                          <a:lnTo>
                            <a:pt x="0" y="478"/>
                          </a:lnTo>
                          <a:lnTo>
                            <a:pt x="446" y="478"/>
                          </a:lnTo>
                          <a:lnTo>
                            <a:pt x="448" y="424"/>
                          </a:lnTo>
                          <a:lnTo>
                            <a:pt x="450" y="370"/>
                          </a:lnTo>
                          <a:lnTo>
                            <a:pt x="454" y="317"/>
                          </a:lnTo>
                          <a:lnTo>
                            <a:pt x="458" y="263"/>
                          </a:lnTo>
                          <a:lnTo>
                            <a:pt x="462" y="211"/>
                          </a:lnTo>
                          <a:lnTo>
                            <a:pt x="469" y="158"/>
                          </a:lnTo>
                          <a:lnTo>
                            <a:pt x="476" y="106"/>
                          </a:lnTo>
                          <a:lnTo>
                            <a:pt x="483" y="56"/>
                          </a:lnTo>
                          <a:close/>
                        </a:path>
                      </a:pathLst>
                    </a:custGeom>
                    <a:solidFill>
                      <a:schemeClr val="folHlink"/>
                    </a:solidFill>
                    <a:ln w="9525">
                      <a:solidFill>
                        <a:schemeClr val="folHlink"/>
                      </a:solidFill>
                      <a:round/>
                      <a:headEnd/>
                      <a:tailEnd/>
                    </a:ln>
                  </p:spPr>
                  <p:txBody>
                    <a:bodyPr/>
                    <a:lstStyle/>
                    <a:p>
                      <a:endParaRPr lang="id-ID"/>
                    </a:p>
                  </p:txBody>
                </p:sp>
                <p:sp>
                  <p:nvSpPr>
                    <p:cNvPr id="29" name="Freeform 211"/>
                    <p:cNvSpPr>
                      <a:spLocks/>
                    </p:cNvSpPr>
                    <p:nvPr/>
                  </p:nvSpPr>
                  <p:spPr bwMode="auto">
                    <a:xfrm>
                      <a:off x="4257" y="2962"/>
                      <a:ext cx="225" cy="71"/>
                    </a:xfrm>
                    <a:custGeom>
                      <a:avLst/>
                      <a:gdLst/>
                      <a:ahLst/>
                      <a:cxnLst>
                        <a:cxn ang="0">
                          <a:pos x="412" y="0"/>
                        </a:cxn>
                        <a:cxn ang="0">
                          <a:pos x="383" y="11"/>
                        </a:cxn>
                        <a:cxn ang="0">
                          <a:pos x="353" y="25"/>
                        </a:cxn>
                        <a:cxn ang="0">
                          <a:pos x="325" y="39"/>
                        </a:cxn>
                        <a:cxn ang="0">
                          <a:pos x="297" y="55"/>
                        </a:cxn>
                        <a:cxn ang="0">
                          <a:pos x="269" y="72"/>
                        </a:cxn>
                        <a:cxn ang="0">
                          <a:pos x="241" y="91"/>
                        </a:cxn>
                        <a:cxn ang="0">
                          <a:pos x="213" y="109"/>
                        </a:cxn>
                        <a:cxn ang="0">
                          <a:pos x="187" y="130"/>
                        </a:cxn>
                        <a:cxn ang="0">
                          <a:pos x="161" y="151"/>
                        </a:cxn>
                        <a:cxn ang="0">
                          <a:pos x="135" y="173"/>
                        </a:cxn>
                        <a:cxn ang="0">
                          <a:pos x="111" y="195"/>
                        </a:cxn>
                        <a:cxn ang="0">
                          <a:pos x="87" y="219"/>
                        </a:cxn>
                        <a:cxn ang="0">
                          <a:pos x="64" y="243"/>
                        </a:cxn>
                        <a:cxn ang="0">
                          <a:pos x="42" y="268"/>
                        </a:cxn>
                        <a:cxn ang="0">
                          <a:pos x="20" y="293"/>
                        </a:cxn>
                        <a:cxn ang="0">
                          <a:pos x="0" y="317"/>
                        </a:cxn>
                        <a:cxn ang="0">
                          <a:pos x="16" y="321"/>
                        </a:cxn>
                        <a:cxn ang="0">
                          <a:pos x="34" y="323"/>
                        </a:cxn>
                        <a:cxn ang="0">
                          <a:pos x="52" y="327"/>
                        </a:cxn>
                        <a:cxn ang="0">
                          <a:pos x="68" y="329"/>
                        </a:cxn>
                        <a:cxn ang="0">
                          <a:pos x="86" y="332"/>
                        </a:cxn>
                        <a:cxn ang="0">
                          <a:pos x="103" y="336"/>
                        </a:cxn>
                        <a:cxn ang="0">
                          <a:pos x="121" y="338"/>
                        </a:cxn>
                        <a:cxn ang="0">
                          <a:pos x="139" y="340"/>
                        </a:cxn>
                        <a:cxn ang="0">
                          <a:pos x="156" y="343"/>
                        </a:cxn>
                        <a:cxn ang="0">
                          <a:pos x="174" y="345"/>
                        </a:cxn>
                        <a:cxn ang="0">
                          <a:pos x="191" y="348"/>
                        </a:cxn>
                        <a:cxn ang="0">
                          <a:pos x="210" y="350"/>
                        </a:cxn>
                        <a:cxn ang="0">
                          <a:pos x="228" y="353"/>
                        </a:cxn>
                        <a:cxn ang="0">
                          <a:pos x="246" y="355"/>
                        </a:cxn>
                        <a:cxn ang="0">
                          <a:pos x="264" y="356"/>
                        </a:cxn>
                        <a:cxn ang="0">
                          <a:pos x="283" y="359"/>
                        </a:cxn>
                        <a:cxn ang="0">
                          <a:pos x="295" y="311"/>
                        </a:cxn>
                        <a:cxn ang="0">
                          <a:pos x="308" y="262"/>
                        </a:cxn>
                        <a:cxn ang="0">
                          <a:pos x="324" y="214"/>
                        </a:cxn>
                        <a:cxn ang="0">
                          <a:pos x="340" y="166"/>
                        </a:cxn>
                        <a:cxn ang="0">
                          <a:pos x="358" y="120"/>
                        </a:cxn>
                        <a:cxn ang="0">
                          <a:pos x="375" y="77"/>
                        </a:cxn>
                        <a:cxn ang="0">
                          <a:pos x="394" y="37"/>
                        </a:cxn>
                        <a:cxn ang="0">
                          <a:pos x="412" y="0"/>
                        </a:cxn>
                      </a:cxnLst>
                      <a:rect l="0" t="0" r="r" b="b"/>
                      <a:pathLst>
                        <a:path w="412" h="359">
                          <a:moveTo>
                            <a:pt x="412" y="0"/>
                          </a:moveTo>
                          <a:lnTo>
                            <a:pt x="383" y="11"/>
                          </a:lnTo>
                          <a:lnTo>
                            <a:pt x="353" y="25"/>
                          </a:lnTo>
                          <a:lnTo>
                            <a:pt x="325" y="39"/>
                          </a:lnTo>
                          <a:lnTo>
                            <a:pt x="297" y="55"/>
                          </a:lnTo>
                          <a:lnTo>
                            <a:pt x="269" y="72"/>
                          </a:lnTo>
                          <a:lnTo>
                            <a:pt x="241" y="91"/>
                          </a:lnTo>
                          <a:lnTo>
                            <a:pt x="213" y="109"/>
                          </a:lnTo>
                          <a:lnTo>
                            <a:pt x="187" y="130"/>
                          </a:lnTo>
                          <a:lnTo>
                            <a:pt x="161" y="151"/>
                          </a:lnTo>
                          <a:lnTo>
                            <a:pt x="135" y="173"/>
                          </a:lnTo>
                          <a:lnTo>
                            <a:pt x="111" y="195"/>
                          </a:lnTo>
                          <a:lnTo>
                            <a:pt x="87" y="219"/>
                          </a:lnTo>
                          <a:lnTo>
                            <a:pt x="64" y="243"/>
                          </a:lnTo>
                          <a:lnTo>
                            <a:pt x="42" y="268"/>
                          </a:lnTo>
                          <a:lnTo>
                            <a:pt x="20" y="293"/>
                          </a:lnTo>
                          <a:lnTo>
                            <a:pt x="0" y="317"/>
                          </a:lnTo>
                          <a:lnTo>
                            <a:pt x="16" y="321"/>
                          </a:lnTo>
                          <a:lnTo>
                            <a:pt x="34" y="323"/>
                          </a:lnTo>
                          <a:lnTo>
                            <a:pt x="52" y="327"/>
                          </a:lnTo>
                          <a:lnTo>
                            <a:pt x="68" y="329"/>
                          </a:lnTo>
                          <a:lnTo>
                            <a:pt x="86" y="332"/>
                          </a:lnTo>
                          <a:lnTo>
                            <a:pt x="103" y="336"/>
                          </a:lnTo>
                          <a:lnTo>
                            <a:pt x="121" y="338"/>
                          </a:lnTo>
                          <a:lnTo>
                            <a:pt x="139" y="340"/>
                          </a:lnTo>
                          <a:lnTo>
                            <a:pt x="156" y="343"/>
                          </a:lnTo>
                          <a:lnTo>
                            <a:pt x="174" y="345"/>
                          </a:lnTo>
                          <a:lnTo>
                            <a:pt x="191" y="348"/>
                          </a:lnTo>
                          <a:lnTo>
                            <a:pt x="210" y="350"/>
                          </a:lnTo>
                          <a:lnTo>
                            <a:pt x="228" y="353"/>
                          </a:lnTo>
                          <a:lnTo>
                            <a:pt x="246" y="355"/>
                          </a:lnTo>
                          <a:lnTo>
                            <a:pt x="264" y="356"/>
                          </a:lnTo>
                          <a:lnTo>
                            <a:pt x="283" y="359"/>
                          </a:lnTo>
                          <a:lnTo>
                            <a:pt x="295" y="311"/>
                          </a:lnTo>
                          <a:lnTo>
                            <a:pt x="308" y="262"/>
                          </a:lnTo>
                          <a:lnTo>
                            <a:pt x="324" y="214"/>
                          </a:lnTo>
                          <a:lnTo>
                            <a:pt x="340" y="166"/>
                          </a:lnTo>
                          <a:lnTo>
                            <a:pt x="358" y="120"/>
                          </a:lnTo>
                          <a:lnTo>
                            <a:pt x="375" y="77"/>
                          </a:lnTo>
                          <a:lnTo>
                            <a:pt x="394" y="37"/>
                          </a:lnTo>
                          <a:lnTo>
                            <a:pt x="412" y="0"/>
                          </a:lnTo>
                          <a:close/>
                        </a:path>
                      </a:pathLst>
                    </a:custGeom>
                    <a:solidFill>
                      <a:schemeClr val="folHlink"/>
                    </a:solidFill>
                    <a:ln w="9525">
                      <a:solidFill>
                        <a:schemeClr val="folHlink"/>
                      </a:solidFill>
                      <a:round/>
                      <a:headEnd/>
                      <a:tailEnd/>
                    </a:ln>
                  </p:spPr>
                  <p:txBody>
                    <a:bodyPr/>
                    <a:lstStyle/>
                    <a:p>
                      <a:endParaRPr lang="id-ID"/>
                    </a:p>
                  </p:txBody>
                </p:sp>
                <p:sp>
                  <p:nvSpPr>
                    <p:cNvPr id="30" name="Freeform 212"/>
                    <p:cNvSpPr>
                      <a:spLocks/>
                    </p:cNvSpPr>
                    <p:nvPr/>
                  </p:nvSpPr>
                  <p:spPr bwMode="auto">
                    <a:xfrm>
                      <a:off x="4254" y="3286"/>
                      <a:ext cx="226" cy="75"/>
                    </a:xfrm>
                    <a:custGeom>
                      <a:avLst/>
                      <a:gdLst/>
                      <a:ahLst/>
                      <a:cxnLst>
                        <a:cxn ang="0">
                          <a:pos x="0" y="44"/>
                        </a:cxn>
                        <a:cxn ang="0">
                          <a:pos x="20" y="69"/>
                        </a:cxn>
                        <a:cxn ang="0">
                          <a:pos x="42" y="94"/>
                        </a:cxn>
                        <a:cxn ang="0">
                          <a:pos x="64" y="120"/>
                        </a:cxn>
                        <a:cxn ang="0">
                          <a:pos x="87" y="144"/>
                        </a:cxn>
                        <a:cxn ang="0">
                          <a:pos x="111" y="169"/>
                        </a:cxn>
                        <a:cxn ang="0">
                          <a:pos x="136" y="193"/>
                        </a:cxn>
                        <a:cxn ang="0">
                          <a:pos x="161" y="217"/>
                        </a:cxn>
                        <a:cxn ang="0">
                          <a:pos x="187" y="240"/>
                        </a:cxn>
                        <a:cxn ang="0">
                          <a:pos x="213" y="261"/>
                        </a:cxn>
                        <a:cxn ang="0">
                          <a:pos x="240" y="282"/>
                        </a:cxn>
                        <a:cxn ang="0">
                          <a:pos x="268" y="302"/>
                        </a:cxn>
                        <a:cxn ang="0">
                          <a:pos x="297" y="320"/>
                        </a:cxn>
                        <a:cxn ang="0">
                          <a:pos x="324" y="337"/>
                        </a:cxn>
                        <a:cxn ang="0">
                          <a:pos x="353" y="352"/>
                        </a:cxn>
                        <a:cxn ang="0">
                          <a:pos x="383" y="366"/>
                        </a:cxn>
                        <a:cxn ang="0">
                          <a:pos x="411" y="378"/>
                        </a:cxn>
                        <a:cxn ang="0">
                          <a:pos x="394" y="340"/>
                        </a:cxn>
                        <a:cxn ang="0">
                          <a:pos x="376" y="297"/>
                        </a:cxn>
                        <a:cxn ang="0">
                          <a:pos x="358" y="251"/>
                        </a:cxn>
                        <a:cxn ang="0">
                          <a:pos x="341" y="202"/>
                        </a:cxn>
                        <a:cxn ang="0">
                          <a:pos x="324" y="152"/>
                        </a:cxn>
                        <a:cxn ang="0">
                          <a:pos x="310" y="100"/>
                        </a:cxn>
                        <a:cxn ang="0">
                          <a:pos x="297" y="50"/>
                        </a:cxn>
                        <a:cxn ang="0">
                          <a:pos x="285" y="0"/>
                        </a:cxn>
                        <a:cxn ang="0">
                          <a:pos x="266" y="3"/>
                        </a:cxn>
                        <a:cxn ang="0">
                          <a:pos x="248" y="4"/>
                        </a:cxn>
                        <a:cxn ang="0">
                          <a:pos x="229" y="7"/>
                        </a:cxn>
                        <a:cxn ang="0">
                          <a:pos x="212" y="9"/>
                        </a:cxn>
                        <a:cxn ang="0">
                          <a:pos x="193" y="12"/>
                        </a:cxn>
                        <a:cxn ang="0">
                          <a:pos x="176" y="14"/>
                        </a:cxn>
                        <a:cxn ang="0">
                          <a:pos x="158" y="16"/>
                        </a:cxn>
                        <a:cxn ang="0">
                          <a:pos x="140" y="19"/>
                        </a:cxn>
                        <a:cxn ang="0">
                          <a:pos x="123" y="21"/>
                        </a:cxn>
                        <a:cxn ang="0">
                          <a:pos x="105" y="24"/>
                        </a:cxn>
                        <a:cxn ang="0">
                          <a:pos x="87" y="28"/>
                        </a:cxn>
                        <a:cxn ang="0">
                          <a:pos x="70" y="30"/>
                        </a:cxn>
                        <a:cxn ang="0">
                          <a:pos x="52" y="34"/>
                        </a:cxn>
                        <a:cxn ang="0">
                          <a:pos x="35" y="37"/>
                        </a:cxn>
                        <a:cxn ang="0">
                          <a:pos x="18" y="40"/>
                        </a:cxn>
                        <a:cxn ang="0">
                          <a:pos x="0" y="44"/>
                        </a:cxn>
                      </a:cxnLst>
                      <a:rect l="0" t="0" r="r" b="b"/>
                      <a:pathLst>
                        <a:path w="411" h="378">
                          <a:moveTo>
                            <a:pt x="0" y="44"/>
                          </a:moveTo>
                          <a:lnTo>
                            <a:pt x="20" y="69"/>
                          </a:lnTo>
                          <a:lnTo>
                            <a:pt x="42" y="94"/>
                          </a:lnTo>
                          <a:lnTo>
                            <a:pt x="64" y="120"/>
                          </a:lnTo>
                          <a:lnTo>
                            <a:pt x="87" y="144"/>
                          </a:lnTo>
                          <a:lnTo>
                            <a:pt x="111" y="169"/>
                          </a:lnTo>
                          <a:lnTo>
                            <a:pt x="136" y="193"/>
                          </a:lnTo>
                          <a:lnTo>
                            <a:pt x="161" y="217"/>
                          </a:lnTo>
                          <a:lnTo>
                            <a:pt x="187" y="240"/>
                          </a:lnTo>
                          <a:lnTo>
                            <a:pt x="213" y="261"/>
                          </a:lnTo>
                          <a:lnTo>
                            <a:pt x="240" y="282"/>
                          </a:lnTo>
                          <a:lnTo>
                            <a:pt x="268" y="302"/>
                          </a:lnTo>
                          <a:lnTo>
                            <a:pt x="297" y="320"/>
                          </a:lnTo>
                          <a:lnTo>
                            <a:pt x="324" y="337"/>
                          </a:lnTo>
                          <a:lnTo>
                            <a:pt x="353" y="352"/>
                          </a:lnTo>
                          <a:lnTo>
                            <a:pt x="383" y="366"/>
                          </a:lnTo>
                          <a:lnTo>
                            <a:pt x="411" y="378"/>
                          </a:lnTo>
                          <a:lnTo>
                            <a:pt x="394" y="340"/>
                          </a:lnTo>
                          <a:lnTo>
                            <a:pt x="376" y="297"/>
                          </a:lnTo>
                          <a:lnTo>
                            <a:pt x="358" y="251"/>
                          </a:lnTo>
                          <a:lnTo>
                            <a:pt x="341" y="202"/>
                          </a:lnTo>
                          <a:lnTo>
                            <a:pt x="324" y="152"/>
                          </a:lnTo>
                          <a:lnTo>
                            <a:pt x="310" y="100"/>
                          </a:lnTo>
                          <a:lnTo>
                            <a:pt x="297" y="50"/>
                          </a:lnTo>
                          <a:lnTo>
                            <a:pt x="285" y="0"/>
                          </a:lnTo>
                          <a:lnTo>
                            <a:pt x="266" y="3"/>
                          </a:lnTo>
                          <a:lnTo>
                            <a:pt x="248" y="4"/>
                          </a:lnTo>
                          <a:lnTo>
                            <a:pt x="229" y="7"/>
                          </a:lnTo>
                          <a:lnTo>
                            <a:pt x="212" y="9"/>
                          </a:lnTo>
                          <a:lnTo>
                            <a:pt x="193" y="12"/>
                          </a:lnTo>
                          <a:lnTo>
                            <a:pt x="176" y="14"/>
                          </a:lnTo>
                          <a:lnTo>
                            <a:pt x="158" y="16"/>
                          </a:lnTo>
                          <a:lnTo>
                            <a:pt x="140" y="19"/>
                          </a:lnTo>
                          <a:lnTo>
                            <a:pt x="123" y="21"/>
                          </a:lnTo>
                          <a:lnTo>
                            <a:pt x="105" y="24"/>
                          </a:lnTo>
                          <a:lnTo>
                            <a:pt x="87" y="28"/>
                          </a:lnTo>
                          <a:lnTo>
                            <a:pt x="70" y="30"/>
                          </a:lnTo>
                          <a:lnTo>
                            <a:pt x="52" y="34"/>
                          </a:lnTo>
                          <a:lnTo>
                            <a:pt x="35" y="37"/>
                          </a:lnTo>
                          <a:lnTo>
                            <a:pt x="18" y="40"/>
                          </a:lnTo>
                          <a:lnTo>
                            <a:pt x="0" y="44"/>
                          </a:lnTo>
                          <a:close/>
                        </a:path>
                      </a:pathLst>
                    </a:custGeom>
                    <a:solidFill>
                      <a:schemeClr val="folHlink"/>
                    </a:solidFill>
                    <a:ln w="9525">
                      <a:solidFill>
                        <a:schemeClr val="folHlink"/>
                      </a:solidFill>
                      <a:round/>
                      <a:headEnd/>
                      <a:tailEnd/>
                    </a:ln>
                  </p:spPr>
                  <p:txBody>
                    <a:bodyPr/>
                    <a:lstStyle/>
                    <a:p>
                      <a:endParaRPr lang="id-ID"/>
                    </a:p>
                  </p:txBody>
                </p:sp>
                <p:sp>
                  <p:nvSpPr>
                    <p:cNvPr id="31" name="Freeform 213"/>
                    <p:cNvSpPr>
                      <a:spLocks/>
                    </p:cNvSpPr>
                    <p:nvPr/>
                  </p:nvSpPr>
                  <p:spPr bwMode="auto">
                    <a:xfrm>
                      <a:off x="4132" y="3174"/>
                      <a:ext cx="263" cy="95"/>
                    </a:xfrm>
                    <a:custGeom>
                      <a:avLst/>
                      <a:gdLst/>
                      <a:ahLst/>
                      <a:cxnLst>
                        <a:cxn ang="0">
                          <a:pos x="445" y="0"/>
                        </a:cxn>
                        <a:cxn ang="0">
                          <a:pos x="0" y="0"/>
                        </a:cxn>
                        <a:cxn ang="0">
                          <a:pos x="5" y="65"/>
                        </a:cxn>
                        <a:cxn ang="0">
                          <a:pos x="14" y="129"/>
                        </a:cxn>
                        <a:cxn ang="0">
                          <a:pos x="27" y="190"/>
                        </a:cxn>
                        <a:cxn ang="0">
                          <a:pos x="43" y="252"/>
                        </a:cxn>
                        <a:cxn ang="0">
                          <a:pos x="63" y="311"/>
                        </a:cxn>
                        <a:cxn ang="0">
                          <a:pos x="85" y="369"/>
                        </a:cxn>
                        <a:cxn ang="0">
                          <a:pos x="110" y="424"/>
                        </a:cxn>
                        <a:cxn ang="0">
                          <a:pos x="139" y="478"/>
                        </a:cxn>
                        <a:cxn ang="0">
                          <a:pos x="160" y="473"/>
                        </a:cxn>
                        <a:cxn ang="0">
                          <a:pos x="179" y="470"/>
                        </a:cxn>
                        <a:cxn ang="0">
                          <a:pos x="200" y="465"/>
                        </a:cxn>
                        <a:cxn ang="0">
                          <a:pos x="221" y="461"/>
                        </a:cxn>
                        <a:cxn ang="0">
                          <a:pos x="242" y="456"/>
                        </a:cxn>
                        <a:cxn ang="0">
                          <a:pos x="263" y="452"/>
                        </a:cxn>
                        <a:cxn ang="0">
                          <a:pos x="285" y="449"/>
                        </a:cxn>
                        <a:cxn ang="0">
                          <a:pos x="306" y="445"/>
                        </a:cxn>
                        <a:cxn ang="0">
                          <a:pos x="328" y="441"/>
                        </a:cxn>
                        <a:cxn ang="0">
                          <a:pos x="349" y="439"/>
                        </a:cxn>
                        <a:cxn ang="0">
                          <a:pos x="371" y="435"/>
                        </a:cxn>
                        <a:cxn ang="0">
                          <a:pos x="393" y="433"/>
                        </a:cxn>
                        <a:cxn ang="0">
                          <a:pos x="415" y="429"/>
                        </a:cxn>
                        <a:cxn ang="0">
                          <a:pos x="437" y="426"/>
                        </a:cxn>
                        <a:cxn ang="0">
                          <a:pos x="459" y="424"/>
                        </a:cxn>
                        <a:cxn ang="0">
                          <a:pos x="481" y="422"/>
                        </a:cxn>
                        <a:cxn ang="0">
                          <a:pos x="473" y="370"/>
                        </a:cxn>
                        <a:cxn ang="0">
                          <a:pos x="467" y="318"/>
                        </a:cxn>
                        <a:cxn ang="0">
                          <a:pos x="461" y="267"/>
                        </a:cxn>
                        <a:cxn ang="0">
                          <a:pos x="457" y="214"/>
                        </a:cxn>
                        <a:cxn ang="0">
                          <a:pos x="452" y="160"/>
                        </a:cxn>
                        <a:cxn ang="0">
                          <a:pos x="449" y="107"/>
                        </a:cxn>
                        <a:cxn ang="0">
                          <a:pos x="447" y="54"/>
                        </a:cxn>
                        <a:cxn ang="0">
                          <a:pos x="445" y="0"/>
                        </a:cxn>
                      </a:cxnLst>
                      <a:rect l="0" t="0" r="r" b="b"/>
                      <a:pathLst>
                        <a:path w="481" h="478">
                          <a:moveTo>
                            <a:pt x="445" y="0"/>
                          </a:moveTo>
                          <a:lnTo>
                            <a:pt x="0" y="0"/>
                          </a:lnTo>
                          <a:lnTo>
                            <a:pt x="5" y="65"/>
                          </a:lnTo>
                          <a:lnTo>
                            <a:pt x="14" y="129"/>
                          </a:lnTo>
                          <a:lnTo>
                            <a:pt x="27" y="190"/>
                          </a:lnTo>
                          <a:lnTo>
                            <a:pt x="43" y="252"/>
                          </a:lnTo>
                          <a:lnTo>
                            <a:pt x="63" y="311"/>
                          </a:lnTo>
                          <a:lnTo>
                            <a:pt x="85" y="369"/>
                          </a:lnTo>
                          <a:lnTo>
                            <a:pt x="110" y="424"/>
                          </a:lnTo>
                          <a:lnTo>
                            <a:pt x="139" y="478"/>
                          </a:lnTo>
                          <a:lnTo>
                            <a:pt x="160" y="473"/>
                          </a:lnTo>
                          <a:lnTo>
                            <a:pt x="179" y="470"/>
                          </a:lnTo>
                          <a:lnTo>
                            <a:pt x="200" y="465"/>
                          </a:lnTo>
                          <a:lnTo>
                            <a:pt x="221" y="461"/>
                          </a:lnTo>
                          <a:lnTo>
                            <a:pt x="242" y="456"/>
                          </a:lnTo>
                          <a:lnTo>
                            <a:pt x="263" y="452"/>
                          </a:lnTo>
                          <a:lnTo>
                            <a:pt x="285" y="449"/>
                          </a:lnTo>
                          <a:lnTo>
                            <a:pt x="306" y="445"/>
                          </a:lnTo>
                          <a:lnTo>
                            <a:pt x="328" y="441"/>
                          </a:lnTo>
                          <a:lnTo>
                            <a:pt x="349" y="439"/>
                          </a:lnTo>
                          <a:lnTo>
                            <a:pt x="371" y="435"/>
                          </a:lnTo>
                          <a:lnTo>
                            <a:pt x="393" y="433"/>
                          </a:lnTo>
                          <a:lnTo>
                            <a:pt x="415" y="429"/>
                          </a:lnTo>
                          <a:lnTo>
                            <a:pt x="437" y="426"/>
                          </a:lnTo>
                          <a:lnTo>
                            <a:pt x="459" y="424"/>
                          </a:lnTo>
                          <a:lnTo>
                            <a:pt x="481" y="422"/>
                          </a:lnTo>
                          <a:lnTo>
                            <a:pt x="473" y="370"/>
                          </a:lnTo>
                          <a:lnTo>
                            <a:pt x="467" y="318"/>
                          </a:lnTo>
                          <a:lnTo>
                            <a:pt x="461" y="267"/>
                          </a:lnTo>
                          <a:lnTo>
                            <a:pt x="457" y="214"/>
                          </a:lnTo>
                          <a:lnTo>
                            <a:pt x="452" y="160"/>
                          </a:lnTo>
                          <a:lnTo>
                            <a:pt x="449" y="107"/>
                          </a:lnTo>
                          <a:lnTo>
                            <a:pt x="447" y="54"/>
                          </a:lnTo>
                          <a:lnTo>
                            <a:pt x="445" y="0"/>
                          </a:lnTo>
                          <a:close/>
                        </a:path>
                      </a:pathLst>
                    </a:custGeom>
                    <a:solidFill>
                      <a:schemeClr val="folHlink"/>
                    </a:solidFill>
                    <a:ln w="9525">
                      <a:solidFill>
                        <a:schemeClr val="folHlink"/>
                      </a:solidFill>
                      <a:round/>
                      <a:headEnd/>
                      <a:tailEnd/>
                    </a:ln>
                  </p:spPr>
                  <p:txBody>
                    <a:bodyPr/>
                    <a:lstStyle/>
                    <a:p>
                      <a:endParaRPr lang="id-ID"/>
                    </a:p>
                  </p:txBody>
                </p:sp>
              </p:grpSp>
              <p:grpSp>
                <p:nvGrpSpPr>
                  <p:cNvPr id="17" name="Group 214"/>
                  <p:cNvGrpSpPr>
                    <a:grpSpLocks/>
                  </p:cNvGrpSpPr>
                  <p:nvPr/>
                </p:nvGrpSpPr>
                <p:grpSpPr bwMode="auto">
                  <a:xfrm>
                    <a:off x="4422" y="2949"/>
                    <a:ext cx="408" cy="424"/>
                    <a:chOff x="4445" y="2949"/>
                    <a:chExt cx="358" cy="424"/>
                  </a:xfrm>
                </p:grpSpPr>
                <p:sp>
                  <p:nvSpPr>
                    <p:cNvPr id="24" name="Freeform 215"/>
                    <p:cNvSpPr>
                      <a:spLocks/>
                    </p:cNvSpPr>
                    <p:nvPr/>
                  </p:nvSpPr>
                  <p:spPr bwMode="auto">
                    <a:xfrm>
                      <a:off x="4481" y="2949"/>
                      <a:ext cx="286" cy="88"/>
                    </a:xfrm>
                    <a:custGeom>
                      <a:avLst/>
                      <a:gdLst/>
                      <a:ahLst/>
                      <a:cxnLst>
                        <a:cxn ang="0">
                          <a:pos x="336" y="31"/>
                        </a:cxn>
                        <a:cxn ang="0">
                          <a:pos x="315" y="16"/>
                        </a:cxn>
                        <a:cxn ang="0">
                          <a:pos x="294" y="6"/>
                        </a:cxn>
                        <a:cxn ang="0">
                          <a:pos x="274" y="1"/>
                        </a:cxn>
                        <a:cxn ang="0">
                          <a:pos x="253" y="1"/>
                        </a:cxn>
                        <a:cxn ang="0">
                          <a:pos x="231" y="6"/>
                        </a:cxn>
                        <a:cxn ang="0">
                          <a:pos x="210" y="17"/>
                        </a:cxn>
                        <a:cxn ang="0">
                          <a:pos x="188" y="33"/>
                        </a:cxn>
                        <a:cxn ang="0">
                          <a:pos x="165" y="56"/>
                        </a:cxn>
                        <a:cxn ang="0">
                          <a:pos x="139" y="87"/>
                        </a:cxn>
                        <a:cxn ang="0">
                          <a:pos x="115" y="124"/>
                        </a:cxn>
                        <a:cxn ang="0">
                          <a:pos x="92" y="168"/>
                        </a:cxn>
                        <a:cxn ang="0">
                          <a:pos x="70" y="217"/>
                        </a:cxn>
                        <a:cxn ang="0">
                          <a:pos x="48" y="273"/>
                        </a:cxn>
                        <a:cxn ang="0">
                          <a:pos x="28" y="334"/>
                        </a:cxn>
                        <a:cxn ang="0">
                          <a:pos x="9" y="401"/>
                        </a:cxn>
                        <a:cxn ang="0">
                          <a:pos x="15" y="436"/>
                        </a:cxn>
                        <a:cxn ang="0">
                          <a:pos x="43" y="437"/>
                        </a:cxn>
                        <a:cxn ang="0">
                          <a:pos x="73" y="439"/>
                        </a:cxn>
                        <a:cxn ang="0">
                          <a:pos x="102" y="441"/>
                        </a:cxn>
                        <a:cxn ang="0">
                          <a:pos x="130" y="441"/>
                        </a:cxn>
                        <a:cxn ang="0">
                          <a:pos x="160" y="442"/>
                        </a:cxn>
                        <a:cxn ang="0">
                          <a:pos x="189" y="444"/>
                        </a:cxn>
                        <a:cxn ang="0">
                          <a:pos x="218" y="444"/>
                        </a:cxn>
                        <a:cxn ang="0">
                          <a:pos x="251" y="444"/>
                        </a:cxn>
                        <a:cxn ang="0">
                          <a:pos x="288" y="444"/>
                        </a:cxn>
                        <a:cxn ang="0">
                          <a:pos x="325" y="442"/>
                        </a:cxn>
                        <a:cxn ang="0">
                          <a:pos x="362" y="441"/>
                        </a:cxn>
                        <a:cxn ang="0">
                          <a:pos x="398" y="440"/>
                        </a:cxn>
                        <a:cxn ang="0">
                          <a:pos x="434" y="437"/>
                        </a:cxn>
                        <a:cxn ang="0">
                          <a:pos x="471" y="435"/>
                        </a:cxn>
                        <a:cxn ang="0">
                          <a:pos x="506" y="433"/>
                        </a:cxn>
                        <a:cxn ang="0">
                          <a:pos x="515" y="396"/>
                        </a:cxn>
                        <a:cxn ang="0">
                          <a:pos x="496" y="329"/>
                        </a:cxn>
                        <a:cxn ang="0">
                          <a:pos x="476" y="269"/>
                        </a:cxn>
                        <a:cxn ang="0">
                          <a:pos x="455" y="214"/>
                        </a:cxn>
                        <a:cxn ang="0">
                          <a:pos x="432" y="163"/>
                        </a:cxn>
                        <a:cxn ang="0">
                          <a:pos x="409" y="120"/>
                        </a:cxn>
                        <a:cxn ang="0">
                          <a:pos x="385" y="83"/>
                        </a:cxn>
                        <a:cxn ang="0">
                          <a:pos x="359" y="53"/>
                        </a:cxn>
                      </a:cxnLst>
                      <a:rect l="0" t="0" r="r" b="b"/>
                      <a:pathLst>
                        <a:path w="523" h="444">
                          <a:moveTo>
                            <a:pt x="347" y="40"/>
                          </a:moveTo>
                          <a:lnTo>
                            <a:pt x="336" y="31"/>
                          </a:lnTo>
                          <a:lnTo>
                            <a:pt x="326" y="23"/>
                          </a:lnTo>
                          <a:lnTo>
                            <a:pt x="315" y="16"/>
                          </a:lnTo>
                          <a:lnTo>
                            <a:pt x="305" y="10"/>
                          </a:lnTo>
                          <a:lnTo>
                            <a:pt x="294" y="6"/>
                          </a:lnTo>
                          <a:lnTo>
                            <a:pt x="285" y="2"/>
                          </a:lnTo>
                          <a:lnTo>
                            <a:pt x="274" y="1"/>
                          </a:lnTo>
                          <a:lnTo>
                            <a:pt x="264" y="0"/>
                          </a:lnTo>
                          <a:lnTo>
                            <a:pt x="253" y="1"/>
                          </a:lnTo>
                          <a:lnTo>
                            <a:pt x="242" y="2"/>
                          </a:lnTo>
                          <a:lnTo>
                            <a:pt x="231" y="6"/>
                          </a:lnTo>
                          <a:lnTo>
                            <a:pt x="221" y="11"/>
                          </a:lnTo>
                          <a:lnTo>
                            <a:pt x="210" y="17"/>
                          </a:lnTo>
                          <a:lnTo>
                            <a:pt x="199" y="24"/>
                          </a:lnTo>
                          <a:lnTo>
                            <a:pt x="188" y="33"/>
                          </a:lnTo>
                          <a:lnTo>
                            <a:pt x="177" y="43"/>
                          </a:lnTo>
                          <a:lnTo>
                            <a:pt x="165" y="56"/>
                          </a:lnTo>
                          <a:lnTo>
                            <a:pt x="151" y="71"/>
                          </a:lnTo>
                          <a:lnTo>
                            <a:pt x="139" y="87"/>
                          </a:lnTo>
                          <a:lnTo>
                            <a:pt x="127" y="106"/>
                          </a:lnTo>
                          <a:lnTo>
                            <a:pt x="115" y="124"/>
                          </a:lnTo>
                          <a:lnTo>
                            <a:pt x="104" y="146"/>
                          </a:lnTo>
                          <a:lnTo>
                            <a:pt x="92" y="168"/>
                          </a:lnTo>
                          <a:lnTo>
                            <a:pt x="81" y="193"/>
                          </a:lnTo>
                          <a:lnTo>
                            <a:pt x="70" y="217"/>
                          </a:lnTo>
                          <a:lnTo>
                            <a:pt x="59" y="244"/>
                          </a:lnTo>
                          <a:lnTo>
                            <a:pt x="48" y="273"/>
                          </a:lnTo>
                          <a:lnTo>
                            <a:pt x="38" y="303"/>
                          </a:lnTo>
                          <a:lnTo>
                            <a:pt x="28" y="334"/>
                          </a:lnTo>
                          <a:lnTo>
                            <a:pt x="18" y="366"/>
                          </a:lnTo>
                          <a:lnTo>
                            <a:pt x="9" y="401"/>
                          </a:lnTo>
                          <a:lnTo>
                            <a:pt x="0" y="435"/>
                          </a:lnTo>
                          <a:lnTo>
                            <a:pt x="15" y="436"/>
                          </a:lnTo>
                          <a:lnTo>
                            <a:pt x="29" y="436"/>
                          </a:lnTo>
                          <a:lnTo>
                            <a:pt x="43" y="437"/>
                          </a:lnTo>
                          <a:lnTo>
                            <a:pt x="59" y="439"/>
                          </a:lnTo>
                          <a:lnTo>
                            <a:pt x="73" y="439"/>
                          </a:lnTo>
                          <a:lnTo>
                            <a:pt x="87" y="440"/>
                          </a:lnTo>
                          <a:lnTo>
                            <a:pt x="102" y="441"/>
                          </a:lnTo>
                          <a:lnTo>
                            <a:pt x="116" y="441"/>
                          </a:lnTo>
                          <a:lnTo>
                            <a:pt x="130" y="441"/>
                          </a:lnTo>
                          <a:lnTo>
                            <a:pt x="145" y="442"/>
                          </a:lnTo>
                          <a:lnTo>
                            <a:pt x="160" y="442"/>
                          </a:lnTo>
                          <a:lnTo>
                            <a:pt x="174" y="442"/>
                          </a:lnTo>
                          <a:lnTo>
                            <a:pt x="189" y="444"/>
                          </a:lnTo>
                          <a:lnTo>
                            <a:pt x="203" y="444"/>
                          </a:lnTo>
                          <a:lnTo>
                            <a:pt x="218" y="444"/>
                          </a:lnTo>
                          <a:lnTo>
                            <a:pt x="233" y="444"/>
                          </a:lnTo>
                          <a:lnTo>
                            <a:pt x="251" y="444"/>
                          </a:lnTo>
                          <a:lnTo>
                            <a:pt x="270" y="444"/>
                          </a:lnTo>
                          <a:lnTo>
                            <a:pt x="288" y="444"/>
                          </a:lnTo>
                          <a:lnTo>
                            <a:pt x="307" y="442"/>
                          </a:lnTo>
                          <a:lnTo>
                            <a:pt x="325" y="442"/>
                          </a:lnTo>
                          <a:lnTo>
                            <a:pt x="344" y="441"/>
                          </a:lnTo>
                          <a:lnTo>
                            <a:pt x="362" y="441"/>
                          </a:lnTo>
                          <a:lnTo>
                            <a:pt x="380" y="440"/>
                          </a:lnTo>
                          <a:lnTo>
                            <a:pt x="398" y="440"/>
                          </a:lnTo>
                          <a:lnTo>
                            <a:pt x="417" y="439"/>
                          </a:lnTo>
                          <a:lnTo>
                            <a:pt x="434" y="437"/>
                          </a:lnTo>
                          <a:lnTo>
                            <a:pt x="453" y="436"/>
                          </a:lnTo>
                          <a:lnTo>
                            <a:pt x="471" y="435"/>
                          </a:lnTo>
                          <a:lnTo>
                            <a:pt x="488" y="434"/>
                          </a:lnTo>
                          <a:lnTo>
                            <a:pt x="506" y="433"/>
                          </a:lnTo>
                          <a:lnTo>
                            <a:pt x="523" y="431"/>
                          </a:lnTo>
                          <a:lnTo>
                            <a:pt x="515" y="396"/>
                          </a:lnTo>
                          <a:lnTo>
                            <a:pt x="506" y="362"/>
                          </a:lnTo>
                          <a:lnTo>
                            <a:pt x="496" y="329"/>
                          </a:lnTo>
                          <a:lnTo>
                            <a:pt x="486" y="299"/>
                          </a:lnTo>
                          <a:lnTo>
                            <a:pt x="476" y="269"/>
                          </a:lnTo>
                          <a:lnTo>
                            <a:pt x="465" y="241"/>
                          </a:lnTo>
                          <a:lnTo>
                            <a:pt x="455" y="214"/>
                          </a:lnTo>
                          <a:lnTo>
                            <a:pt x="444" y="188"/>
                          </a:lnTo>
                          <a:lnTo>
                            <a:pt x="432" y="163"/>
                          </a:lnTo>
                          <a:lnTo>
                            <a:pt x="421" y="141"/>
                          </a:lnTo>
                          <a:lnTo>
                            <a:pt x="409" y="120"/>
                          </a:lnTo>
                          <a:lnTo>
                            <a:pt x="397" y="101"/>
                          </a:lnTo>
                          <a:lnTo>
                            <a:pt x="385" y="83"/>
                          </a:lnTo>
                          <a:lnTo>
                            <a:pt x="373" y="67"/>
                          </a:lnTo>
                          <a:lnTo>
                            <a:pt x="359" y="53"/>
                          </a:lnTo>
                          <a:lnTo>
                            <a:pt x="347" y="40"/>
                          </a:lnTo>
                          <a:close/>
                        </a:path>
                      </a:pathLst>
                    </a:custGeom>
                    <a:solidFill>
                      <a:schemeClr val="folHlink"/>
                    </a:solidFill>
                    <a:ln w="9525">
                      <a:solidFill>
                        <a:schemeClr val="folHlink"/>
                      </a:solidFill>
                      <a:round/>
                      <a:headEnd/>
                      <a:tailEnd/>
                    </a:ln>
                  </p:spPr>
                  <p:txBody>
                    <a:bodyPr/>
                    <a:lstStyle/>
                    <a:p>
                      <a:endParaRPr lang="id-ID"/>
                    </a:p>
                  </p:txBody>
                </p:sp>
                <p:sp>
                  <p:nvSpPr>
                    <p:cNvPr id="25" name="Freeform 216"/>
                    <p:cNvSpPr>
                      <a:spLocks/>
                    </p:cNvSpPr>
                    <p:nvPr/>
                  </p:nvSpPr>
                  <p:spPr bwMode="auto">
                    <a:xfrm>
                      <a:off x="4446" y="3063"/>
                      <a:ext cx="357" cy="83"/>
                    </a:xfrm>
                    <a:custGeom>
                      <a:avLst/>
                      <a:gdLst/>
                      <a:ahLst/>
                      <a:cxnLst>
                        <a:cxn ang="0">
                          <a:pos x="617" y="0"/>
                        </a:cxn>
                        <a:cxn ang="0">
                          <a:pos x="597" y="1"/>
                        </a:cxn>
                        <a:cxn ang="0">
                          <a:pos x="579" y="4"/>
                        </a:cxn>
                        <a:cxn ang="0">
                          <a:pos x="559" y="5"/>
                        </a:cxn>
                        <a:cxn ang="0">
                          <a:pos x="539" y="6"/>
                        </a:cxn>
                        <a:cxn ang="0">
                          <a:pos x="519" y="8"/>
                        </a:cxn>
                        <a:cxn ang="0">
                          <a:pos x="499" y="9"/>
                        </a:cxn>
                        <a:cxn ang="0">
                          <a:pos x="479" y="10"/>
                        </a:cxn>
                        <a:cxn ang="0">
                          <a:pos x="460" y="11"/>
                        </a:cxn>
                        <a:cxn ang="0">
                          <a:pos x="440" y="13"/>
                        </a:cxn>
                        <a:cxn ang="0">
                          <a:pos x="419" y="13"/>
                        </a:cxn>
                        <a:cxn ang="0">
                          <a:pos x="399" y="14"/>
                        </a:cxn>
                        <a:cxn ang="0">
                          <a:pos x="379" y="14"/>
                        </a:cxn>
                        <a:cxn ang="0">
                          <a:pos x="358" y="15"/>
                        </a:cxn>
                        <a:cxn ang="0">
                          <a:pos x="339" y="15"/>
                        </a:cxn>
                        <a:cxn ang="0">
                          <a:pos x="319" y="15"/>
                        </a:cxn>
                        <a:cxn ang="0">
                          <a:pos x="298" y="15"/>
                        </a:cxn>
                        <a:cxn ang="0">
                          <a:pos x="281" y="15"/>
                        </a:cxn>
                        <a:cxn ang="0">
                          <a:pos x="265" y="15"/>
                        </a:cxn>
                        <a:cxn ang="0">
                          <a:pos x="248" y="15"/>
                        </a:cxn>
                        <a:cxn ang="0">
                          <a:pos x="232" y="14"/>
                        </a:cxn>
                        <a:cxn ang="0">
                          <a:pos x="215" y="14"/>
                        </a:cxn>
                        <a:cxn ang="0">
                          <a:pos x="199" y="14"/>
                        </a:cxn>
                        <a:cxn ang="0">
                          <a:pos x="183" y="13"/>
                        </a:cxn>
                        <a:cxn ang="0">
                          <a:pos x="167" y="13"/>
                        </a:cxn>
                        <a:cxn ang="0">
                          <a:pos x="150" y="11"/>
                        </a:cxn>
                        <a:cxn ang="0">
                          <a:pos x="134" y="11"/>
                        </a:cxn>
                        <a:cxn ang="0">
                          <a:pos x="118" y="10"/>
                        </a:cxn>
                        <a:cxn ang="0">
                          <a:pos x="102" y="9"/>
                        </a:cxn>
                        <a:cxn ang="0">
                          <a:pos x="86" y="9"/>
                        </a:cxn>
                        <a:cxn ang="0">
                          <a:pos x="70" y="8"/>
                        </a:cxn>
                        <a:cxn ang="0">
                          <a:pos x="53" y="6"/>
                        </a:cxn>
                        <a:cxn ang="0">
                          <a:pos x="38" y="5"/>
                        </a:cxn>
                        <a:cxn ang="0">
                          <a:pos x="30" y="52"/>
                        </a:cxn>
                        <a:cxn ang="0">
                          <a:pos x="24" y="100"/>
                        </a:cxn>
                        <a:cxn ang="0">
                          <a:pos x="18" y="149"/>
                        </a:cxn>
                        <a:cxn ang="0">
                          <a:pos x="13" y="199"/>
                        </a:cxn>
                        <a:cxn ang="0">
                          <a:pos x="8" y="252"/>
                        </a:cxn>
                        <a:cxn ang="0">
                          <a:pos x="5" y="305"/>
                        </a:cxn>
                        <a:cxn ang="0">
                          <a:pos x="3" y="360"/>
                        </a:cxn>
                        <a:cxn ang="0">
                          <a:pos x="0" y="416"/>
                        </a:cxn>
                        <a:cxn ang="0">
                          <a:pos x="656" y="416"/>
                        </a:cxn>
                        <a:cxn ang="0">
                          <a:pos x="653" y="359"/>
                        </a:cxn>
                        <a:cxn ang="0">
                          <a:pos x="651" y="304"/>
                        </a:cxn>
                        <a:cxn ang="0">
                          <a:pos x="648" y="250"/>
                        </a:cxn>
                        <a:cxn ang="0">
                          <a:pos x="643" y="197"/>
                        </a:cxn>
                        <a:cxn ang="0">
                          <a:pos x="638" y="147"/>
                        </a:cxn>
                        <a:cxn ang="0">
                          <a:pos x="631" y="96"/>
                        </a:cxn>
                        <a:cxn ang="0">
                          <a:pos x="625" y="47"/>
                        </a:cxn>
                        <a:cxn ang="0">
                          <a:pos x="617" y="0"/>
                        </a:cxn>
                      </a:cxnLst>
                      <a:rect l="0" t="0" r="r" b="b"/>
                      <a:pathLst>
                        <a:path w="656" h="416">
                          <a:moveTo>
                            <a:pt x="617" y="0"/>
                          </a:moveTo>
                          <a:lnTo>
                            <a:pt x="597" y="1"/>
                          </a:lnTo>
                          <a:lnTo>
                            <a:pt x="579" y="4"/>
                          </a:lnTo>
                          <a:lnTo>
                            <a:pt x="559" y="5"/>
                          </a:lnTo>
                          <a:lnTo>
                            <a:pt x="539" y="6"/>
                          </a:lnTo>
                          <a:lnTo>
                            <a:pt x="519" y="8"/>
                          </a:lnTo>
                          <a:lnTo>
                            <a:pt x="499" y="9"/>
                          </a:lnTo>
                          <a:lnTo>
                            <a:pt x="479" y="10"/>
                          </a:lnTo>
                          <a:lnTo>
                            <a:pt x="460" y="11"/>
                          </a:lnTo>
                          <a:lnTo>
                            <a:pt x="440" y="13"/>
                          </a:lnTo>
                          <a:lnTo>
                            <a:pt x="419" y="13"/>
                          </a:lnTo>
                          <a:lnTo>
                            <a:pt x="399" y="14"/>
                          </a:lnTo>
                          <a:lnTo>
                            <a:pt x="379" y="14"/>
                          </a:lnTo>
                          <a:lnTo>
                            <a:pt x="358" y="15"/>
                          </a:lnTo>
                          <a:lnTo>
                            <a:pt x="339" y="15"/>
                          </a:lnTo>
                          <a:lnTo>
                            <a:pt x="319" y="15"/>
                          </a:lnTo>
                          <a:lnTo>
                            <a:pt x="298" y="15"/>
                          </a:lnTo>
                          <a:lnTo>
                            <a:pt x="281" y="15"/>
                          </a:lnTo>
                          <a:lnTo>
                            <a:pt x="265" y="15"/>
                          </a:lnTo>
                          <a:lnTo>
                            <a:pt x="248" y="15"/>
                          </a:lnTo>
                          <a:lnTo>
                            <a:pt x="232" y="14"/>
                          </a:lnTo>
                          <a:lnTo>
                            <a:pt x="215" y="14"/>
                          </a:lnTo>
                          <a:lnTo>
                            <a:pt x="199" y="14"/>
                          </a:lnTo>
                          <a:lnTo>
                            <a:pt x="183" y="13"/>
                          </a:lnTo>
                          <a:lnTo>
                            <a:pt x="167" y="13"/>
                          </a:lnTo>
                          <a:lnTo>
                            <a:pt x="150" y="11"/>
                          </a:lnTo>
                          <a:lnTo>
                            <a:pt x="134" y="11"/>
                          </a:lnTo>
                          <a:lnTo>
                            <a:pt x="118" y="10"/>
                          </a:lnTo>
                          <a:lnTo>
                            <a:pt x="102" y="9"/>
                          </a:lnTo>
                          <a:lnTo>
                            <a:pt x="86" y="9"/>
                          </a:lnTo>
                          <a:lnTo>
                            <a:pt x="70" y="8"/>
                          </a:lnTo>
                          <a:lnTo>
                            <a:pt x="53" y="6"/>
                          </a:lnTo>
                          <a:lnTo>
                            <a:pt x="38" y="5"/>
                          </a:lnTo>
                          <a:lnTo>
                            <a:pt x="30" y="52"/>
                          </a:lnTo>
                          <a:lnTo>
                            <a:pt x="24" y="100"/>
                          </a:lnTo>
                          <a:lnTo>
                            <a:pt x="18" y="149"/>
                          </a:lnTo>
                          <a:lnTo>
                            <a:pt x="13" y="199"/>
                          </a:lnTo>
                          <a:lnTo>
                            <a:pt x="8" y="252"/>
                          </a:lnTo>
                          <a:lnTo>
                            <a:pt x="5" y="305"/>
                          </a:lnTo>
                          <a:lnTo>
                            <a:pt x="3" y="360"/>
                          </a:lnTo>
                          <a:lnTo>
                            <a:pt x="0" y="416"/>
                          </a:lnTo>
                          <a:lnTo>
                            <a:pt x="656" y="416"/>
                          </a:lnTo>
                          <a:lnTo>
                            <a:pt x="653" y="359"/>
                          </a:lnTo>
                          <a:lnTo>
                            <a:pt x="651" y="304"/>
                          </a:lnTo>
                          <a:lnTo>
                            <a:pt x="648" y="250"/>
                          </a:lnTo>
                          <a:lnTo>
                            <a:pt x="643" y="197"/>
                          </a:lnTo>
                          <a:lnTo>
                            <a:pt x="638" y="147"/>
                          </a:lnTo>
                          <a:lnTo>
                            <a:pt x="631" y="96"/>
                          </a:lnTo>
                          <a:lnTo>
                            <a:pt x="625" y="47"/>
                          </a:lnTo>
                          <a:lnTo>
                            <a:pt x="617" y="0"/>
                          </a:lnTo>
                          <a:close/>
                        </a:path>
                      </a:pathLst>
                    </a:custGeom>
                    <a:solidFill>
                      <a:schemeClr val="folHlink"/>
                    </a:solidFill>
                    <a:ln w="9525">
                      <a:solidFill>
                        <a:schemeClr val="folHlink"/>
                      </a:solidFill>
                      <a:round/>
                      <a:headEnd/>
                      <a:tailEnd/>
                    </a:ln>
                  </p:spPr>
                  <p:txBody>
                    <a:bodyPr/>
                    <a:lstStyle/>
                    <a:p>
                      <a:endParaRPr lang="id-ID"/>
                    </a:p>
                  </p:txBody>
                </p:sp>
                <p:sp>
                  <p:nvSpPr>
                    <p:cNvPr id="26" name="Freeform 217"/>
                    <p:cNvSpPr>
                      <a:spLocks/>
                    </p:cNvSpPr>
                    <p:nvPr/>
                  </p:nvSpPr>
                  <p:spPr bwMode="auto">
                    <a:xfrm>
                      <a:off x="4445" y="3174"/>
                      <a:ext cx="358" cy="83"/>
                    </a:xfrm>
                    <a:custGeom>
                      <a:avLst/>
                      <a:gdLst/>
                      <a:ahLst/>
                      <a:cxnLst>
                        <a:cxn ang="0">
                          <a:pos x="37" y="409"/>
                        </a:cxn>
                        <a:cxn ang="0">
                          <a:pos x="53" y="408"/>
                        </a:cxn>
                        <a:cxn ang="0">
                          <a:pos x="69" y="407"/>
                        </a:cxn>
                        <a:cxn ang="0">
                          <a:pos x="85" y="406"/>
                        </a:cxn>
                        <a:cxn ang="0">
                          <a:pos x="102" y="406"/>
                        </a:cxn>
                        <a:cxn ang="0">
                          <a:pos x="118" y="404"/>
                        </a:cxn>
                        <a:cxn ang="0">
                          <a:pos x="134" y="403"/>
                        </a:cxn>
                        <a:cxn ang="0">
                          <a:pos x="150" y="403"/>
                        </a:cxn>
                        <a:cxn ang="0">
                          <a:pos x="167" y="402"/>
                        </a:cxn>
                        <a:cxn ang="0">
                          <a:pos x="183" y="402"/>
                        </a:cxn>
                        <a:cxn ang="0">
                          <a:pos x="200" y="401"/>
                        </a:cxn>
                        <a:cxn ang="0">
                          <a:pos x="216" y="401"/>
                        </a:cxn>
                        <a:cxn ang="0">
                          <a:pos x="233" y="401"/>
                        </a:cxn>
                        <a:cxn ang="0">
                          <a:pos x="249" y="399"/>
                        </a:cxn>
                        <a:cxn ang="0">
                          <a:pos x="266" y="399"/>
                        </a:cxn>
                        <a:cxn ang="0">
                          <a:pos x="282" y="399"/>
                        </a:cxn>
                        <a:cxn ang="0">
                          <a:pos x="299" y="399"/>
                        </a:cxn>
                        <a:cxn ang="0">
                          <a:pos x="320" y="399"/>
                        </a:cxn>
                        <a:cxn ang="0">
                          <a:pos x="340" y="399"/>
                        </a:cxn>
                        <a:cxn ang="0">
                          <a:pos x="360" y="401"/>
                        </a:cxn>
                        <a:cxn ang="0">
                          <a:pos x="380" y="401"/>
                        </a:cxn>
                        <a:cxn ang="0">
                          <a:pos x="400" y="401"/>
                        </a:cxn>
                        <a:cxn ang="0">
                          <a:pos x="421" y="402"/>
                        </a:cxn>
                        <a:cxn ang="0">
                          <a:pos x="441" y="403"/>
                        </a:cxn>
                        <a:cxn ang="0">
                          <a:pos x="462" y="403"/>
                        </a:cxn>
                        <a:cxn ang="0">
                          <a:pos x="482" y="404"/>
                        </a:cxn>
                        <a:cxn ang="0">
                          <a:pos x="501" y="406"/>
                        </a:cxn>
                        <a:cxn ang="0">
                          <a:pos x="521" y="407"/>
                        </a:cxn>
                        <a:cxn ang="0">
                          <a:pos x="541" y="408"/>
                        </a:cxn>
                        <a:cxn ang="0">
                          <a:pos x="561" y="409"/>
                        </a:cxn>
                        <a:cxn ang="0">
                          <a:pos x="581" y="411"/>
                        </a:cxn>
                        <a:cxn ang="0">
                          <a:pos x="600" y="413"/>
                        </a:cxn>
                        <a:cxn ang="0">
                          <a:pos x="620" y="414"/>
                        </a:cxn>
                        <a:cxn ang="0">
                          <a:pos x="627" y="367"/>
                        </a:cxn>
                        <a:cxn ang="0">
                          <a:pos x="633" y="318"/>
                        </a:cxn>
                        <a:cxn ang="0">
                          <a:pos x="640" y="269"/>
                        </a:cxn>
                        <a:cxn ang="0">
                          <a:pos x="644" y="217"/>
                        </a:cxn>
                        <a:cxn ang="0">
                          <a:pos x="649" y="165"/>
                        </a:cxn>
                        <a:cxn ang="0">
                          <a:pos x="652" y="111"/>
                        </a:cxn>
                        <a:cxn ang="0">
                          <a:pos x="654" y="56"/>
                        </a:cxn>
                        <a:cxn ang="0">
                          <a:pos x="657" y="0"/>
                        </a:cxn>
                        <a:cxn ang="0">
                          <a:pos x="0" y="0"/>
                        </a:cxn>
                        <a:cxn ang="0">
                          <a:pos x="3" y="55"/>
                        </a:cxn>
                        <a:cxn ang="0">
                          <a:pos x="5" y="111"/>
                        </a:cxn>
                        <a:cxn ang="0">
                          <a:pos x="8" y="163"/>
                        </a:cxn>
                        <a:cxn ang="0">
                          <a:pos x="12" y="215"/>
                        </a:cxn>
                        <a:cxn ang="0">
                          <a:pos x="17" y="265"/>
                        </a:cxn>
                        <a:cxn ang="0">
                          <a:pos x="24" y="315"/>
                        </a:cxn>
                        <a:cxn ang="0">
                          <a:pos x="30" y="363"/>
                        </a:cxn>
                        <a:cxn ang="0">
                          <a:pos x="37" y="409"/>
                        </a:cxn>
                      </a:cxnLst>
                      <a:rect l="0" t="0" r="r" b="b"/>
                      <a:pathLst>
                        <a:path w="657" h="414">
                          <a:moveTo>
                            <a:pt x="37" y="409"/>
                          </a:moveTo>
                          <a:lnTo>
                            <a:pt x="53" y="408"/>
                          </a:lnTo>
                          <a:lnTo>
                            <a:pt x="69" y="407"/>
                          </a:lnTo>
                          <a:lnTo>
                            <a:pt x="85" y="406"/>
                          </a:lnTo>
                          <a:lnTo>
                            <a:pt x="102" y="406"/>
                          </a:lnTo>
                          <a:lnTo>
                            <a:pt x="118" y="404"/>
                          </a:lnTo>
                          <a:lnTo>
                            <a:pt x="134" y="403"/>
                          </a:lnTo>
                          <a:lnTo>
                            <a:pt x="150" y="403"/>
                          </a:lnTo>
                          <a:lnTo>
                            <a:pt x="167" y="402"/>
                          </a:lnTo>
                          <a:lnTo>
                            <a:pt x="183" y="402"/>
                          </a:lnTo>
                          <a:lnTo>
                            <a:pt x="200" y="401"/>
                          </a:lnTo>
                          <a:lnTo>
                            <a:pt x="216" y="401"/>
                          </a:lnTo>
                          <a:lnTo>
                            <a:pt x="233" y="401"/>
                          </a:lnTo>
                          <a:lnTo>
                            <a:pt x="249" y="399"/>
                          </a:lnTo>
                          <a:lnTo>
                            <a:pt x="266" y="399"/>
                          </a:lnTo>
                          <a:lnTo>
                            <a:pt x="282" y="399"/>
                          </a:lnTo>
                          <a:lnTo>
                            <a:pt x="299" y="399"/>
                          </a:lnTo>
                          <a:lnTo>
                            <a:pt x="320" y="399"/>
                          </a:lnTo>
                          <a:lnTo>
                            <a:pt x="340" y="399"/>
                          </a:lnTo>
                          <a:lnTo>
                            <a:pt x="360" y="401"/>
                          </a:lnTo>
                          <a:lnTo>
                            <a:pt x="380" y="401"/>
                          </a:lnTo>
                          <a:lnTo>
                            <a:pt x="400" y="401"/>
                          </a:lnTo>
                          <a:lnTo>
                            <a:pt x="421" y="402"/>
                          </a:lnTo>
                          <a:lnTo>
                            <a:pt x="441" y="403"/>
                          </a:lnTo>
                          <a:lnTo>
                            <a:pt x="462" y="403"/>
                          </a:lnTo>
                          <a:lnTo>
                            <a:pt x="482" y="404"/>
                          </a:lnTo>
                          <a:lnTo>
                            <a:pt x="501" y="406"/>
                          </a:lnTo>
                          <a:lnTo>
                            <a:pt x="521" y="407"/>
                          </a:lnTo>
                          <a:lnTo>
                            <a:pt x="541" y="408"/>
                          </a:lnTo>
                          <a:lnTo>
                            <a:pt x="561" y="409"/>
                          </a:lnTo>
                          <a:lnTo>
                            <a:pt x="581" y="411"/>
                          </a:lnTo>
                          <a:lnTo>
                            <a:pt x="600" y="413"/>
                          </a:lnTo>
                          <a:lnTo>
                            <a:pt x="620" y="414"/>
                          </a:lnTo>
                          <a:lnTo>
                            <a:pt x="627" y="367"/>
                          </a:lnTo>
                          <a:lnTo>
                            <a:pt x="633" y="318"/>
                          </a:lnTo>
                          <a:lnTo>
                            <a:pt x="640" y="269"/>
                          </a:lnTo>
                          <a:lnTo>
                            <a:pt x="644" y="217"/>
                          </a:lnTo>
                          <a:lnTo>
                            <a:pt x="649" y="165"/>
                          </a:lnTo>
                          <a:lnTo>
                            <a:pt x="652" y="111"/>
                          </a:lnTo>
                          <a:lnTo>
                            <a:pt x="654" y="56"/>
                          </a:lnTo>
                          <a:lnTo>
                            <a:pt x="657" y="0"/>
                          </a:lnTo>
                          <a:lnTo>
                            <a:pt x="0" y="0"/>
                          </a:lnTo>
                          <a:lnTo>
                            <a:pt x="3" y="55"/>
                          </a:lnTo>
                          <a:lnTo>
                            <a:pt x="5" y="111"/>
                          </a:lnTo>
                          <a:lnTo>
                            <a:pt x="8" y="163"/>
                          </a:lnTo>
                          <a:lnTo>
                            <a:pt x="12" y="215"/>
                          </a:lnTo>
                          <a:lnTo>
                            <a:pt x="17" y="265"/>
                          </a:lnTo>
                          <a:lnTo>
                            <a:pt x="24" y="315"/>
                          </a:lnTo>
                          <a:lnTo>
                            <a:pt x="30" y="363"/>
                          </a:lnTo>
                          <a:lnTo>
                            <a:pt x="37" y="409"/>
                          </a:lnTo>
                          <a:close/>
                        </a:path>
                      </a:pathLst>
                    </a:custGeom>
                    <a:solidFill>
                      <a:schemeClr val="folHlink"/>
                    </a:solidFill>
                    <a:ln w="9525">
                      <a:solidFill>
                        <a:schemeClr val="folHlink"/>
                      </a:solidFill>
                      <a:round/>
                      <a:headEnd/>
                      <a:tailEnd/>
                    </a:ln>
                  </p:spPr>
                  <p:txBody>
                    <a:bodyPr/>
                    <a:lstStyle/>
                    <a:p>
                      <a:endParaRPr lang="id-ID"/>
                    </a:p>
                  </p:txBody>
                </p:sp>
                <p:sp>
                  <p:nvSpPr>
                    <p:cNvPr id="27" name="Freeform 218"/>
                    <p:cNvSpPr>
                      <a:spLocks/>
                    </p:cNvSpPr>
                    <p:nvPr/>
                  </p:nvSpPr>
                  <p:spPr bwMode="auto">
                    <a:xfrm>
                      <a:off x="4480" y="3282"/>
                      <a:ext cx="288" cy="91"/>
                    </a:xfrm>
                    <a:custGeom>
                      <a:avLst/>
                      <a:gdLst/>
                      <a:ahLst/>
                      <a:cxnLst>
                        <a:cxn ang="0">
                          <a:pos x="220" y="0"/>
                        </a:cxn>
                        <a:cxn ang="0">
                          <a:pos x="191" y="0"/>
                        </a:cxn>
                        <a:cxn ang="0">
                          <a:pos x="161" y="1"/>
                        </a:cxn>
                        <a:cxn ang="0">
                          <a:pos x="131" y="1"/>
                        </a:cxn>
                        <a:cxn ang="0">
                          <a:pos x="102" y="3"/>
                        </a:cxn>
                        <a:cxn ang="0">
                          <a:pos x="73" y="4"/>
                        </a:cxn>
                        <a:cxn ang="0">
                          <a:pos x="43" y="5"/>
                        </a:cxn>
                        <a:cxn ang="0">
                          <a:pos x="15" y="6"/>
                        </a:cxn>
                        <a:cxn ang="0">
                          <a:pos x="17" y="76"/>
                        </a:cxn>
                        <a:cxn ang="0">
                          <a:pos x="55" y="198"/>
                        </a:cxn>
                        <a:cxn ang="0">
                          <a:pos x="99" y="299"/>
                        </a:cxn>
                        <a:cxn ang="0">
                          <a:pos x="147" y="376"/>
                        </a:cxn>
                        <a:cxn ang="0">
                          <a:pos x="183" y="418"/>
                        </a:cxn>
                        <a:cxn ang="0">
                          <a:pos x="206" y="436"/>
                        </a:cxn>
                        <a:cxn ang="0">
                          <a:pos x="229" y="449"/>
                        </a:cxn>
                        <a:cxn ang="0">
                          <a:pos x="253" y="455"/>
                        </a:cxn>
                        <a:cxn ang="0">
                          <a:pos x="277" y="455"/>
                        </a:cxn>
                        <a:cxn ang="0">
                          <a:pos x="300" y="450"/>
                        </a:cxn>
                        <a:cxn ang="0">
                          <a:pos x="323" y="438"/>
                        </a:cxn>
                        <a:cxn ang="0">
                          <a:pos x="346" y="419"/>
                        </a:cxn>
                        <a:cxn ang="0">
                          <a:pos x="381" y="380"/>
                        </a:cxn>
                        <a:cxn ang="0">
                          <a:pos x="429" y="304"/>
                        </a:cxn>
                        <a:cxn ang="0">
                          <a:pos x="473" y="203"/>
                        </a:cxn>
                        <a:cxn ang="0">
                          <a:pos x="512" y="81"/>
                        </a:cxn>
                        <a:cxn ang="0">
                          <a:pos x="511" y="11"/>
                        </a:cxn>
                        <a:cxn ang="0">
                          <a:pos x="475" y="7"/>
                        </a:cxn>
                        <a:cxn ang="0">
                          <a:pos x="438" y="6"/>
                        </a:cxn>
                        <a:cxn ang="0">
                          <a:pos x="402" y="4"/>
                        </a:cxn>
                        <a:cxn ang="0">
                          <a:pos x="366" y="3"/>
                        </a:cxn>
                        <a:cxn ang="0">
                          <a:pos x="328" y="1"/>
                        </a:cxn>
                        <a:cxn ang="0">
                          <a:pos x="291" y="0"/>
                        </a:cxn>
                        <a:cxn ang="0">
                          <a:pos x="253" y="0"/>
                        </a:cxn>
                      </a:cxnLst>
                      <a:rect l="0" t="0" r="r" b="b"/>
                      <a:pathLst>
                        <a:path w="529" h="456">
                          <a:moveTo>
                            <a:pt x="235" y="0"/>
                          </a:moveTo>
                          <a:lnTo>
                            <a:pt x="220" y="0"/>
                          </a:lnTo>
                          <a:lnTo>
                            <a:pt x="205" y="0"/>
                          </a:lnTo>
                          <a:lnTo>
                            <a:pt x="191" y="0"/>
                          </a:lnTo>
                          <a:lnTo>
                            <a:pt x="175" y="0"/>
                          </a:lnTo>
                          <a:lnTo>
                            <a:pt x="161" y="1"/>
                          </a:lnTo>
                          <a:lnTo>
                            <a:pt x="146" y="1"/>
                          </a:lnTo>
                          <a:lnTo>
                            <a:pt x="131" y="1"/>
                          </a:lnTo>
                          <a:lnTo>
                            <a:pt x="117" y="1"/>
                          </a:lnTo>
                          <a:lnTo>
                            <a:pt x="102" y="3"/>
                          </a:lnTo>
                          <a:lnTo>
                            <a:pt x="87" y="3"/>
                          </a:lnTo>
                          <a:lnTo>
                            <a:pt x="73" y="4"/>
                          </a:lnTo>
                          <a:lnTo>
                            <a:pt x="59" y="4"/>
                          </a:lnTo>
                          <a:lnTo>
                            <a:pt x="43" y="5"/>
                          </a:lnTo>
                          <a:lnTo>
                            <a:pt x="29" y="6"/>
                          </a:lnTo>
                          <a:lnTo>
                            <a:pt x="15" y="6"/>
                          </a:lnTo>
                          <a:lnTo>
                            <a:pt x="0" y="7"/>
                          </a:lnTo>
                          <a:lnTo>
                            <a:pt x="17" y="76"/>
                          </a:lnTo>
                          <a:lnTo>
                            <a:pt x="35" y="140"/>
                          </a:lnTo>
                          <a:lnTo>
                            <a:pt x="55" y="198"/>
                          </a:lnTo>
                          <a:lnTo>
                            <a:pt x="77" y="251"/>
                          </a:lnTo>
                          <a:lnTo>
                            <a:pt x="99" y="299"/>
                          </a:lnTo>
                          <a:lnTo>
                            <a:pt x="122" y="341"/>
                          </a:lnTo>
                          <a:lnTo>
                            <a:pt x="147" y="376"/>
                          </a:lnTo>
                          <a:lnTo>
                            <a:pt x="171" y="406"/>
                          </a:lnTo>
                          <a:lnTo>
                            <a:pt x="183" y="418"/>
                          </a:lnTo>
                          <a:lnTo>
                            <a:pt x="194" y="428"/>
                          </a:lnTo>
                          <a:lnTo>
                            <a:pt x="206" y="436"/>
                          </a:lnTo>
                          <a:lnTo>
                            <a:pt x="218" y="444"/>
                          </a:lnTo>
                          <a:lnTo>
                            <a:pt x="229" y="449"/>
                          </a:lnTo>
                          <a:lnTo>
                            <a:pt x="241" y="452"/>
                          </a:lnTo>
                          <a:lnTo>
                            <a:pt x="253" y="455"/>
                          </a:lnTo>
                          <a:lnTo>
                            <a:pt x="266" y="456"/>
                          </a:lnTo>
                          <a:lnTo>
                            <a:pt x="277" y="455"/>
                          </a:lnTo>
                          <a:lnTo>
                            <a:pt x="288" y="454"/>
                          </a:lnTo>
                          <a:lnTo>
                            <a:pt x="300" y="450"/>
                          </a:lnTo>
                          <a:lnTo>
                            <a:pt x="311" y="444"/>
                          </a:lnTo>
                          <a:lnTo>
                            <a:pt x="323" y="438"/>
                          </a:lnTo>
                          <a:lnTo>
                            <a:pt x="334" y="429"/>
                          </a:lnTo>
                          <a:lnTo>
                            <a:pt x="346" y="419"/>
                          </a:lnTo>
                          <a:lnTo>
                            <a:pt x="357" y="408"/>
                          </a:lnTo>
                          <a:lnTo>
                            <a:pt x="381" y="380"/>
                          </a:lnTo>
                          <a:lnTo>
                            <a:pt x="405" y="344"/>
                          </a:lnTo>
                          <a:lnTo>
                            <a:pt x="429" y="304"/>
                          </a:lnTo>
                          <a:lnTo>
                            <a:pt x="452" y="256"/>
                          </a:lnTo>
                          <a:lnTo>
                            <a:pt x="473" y="203"/>
                          </a:lnTo>
                          <a:lnTo>
                            <a:pt x="494" y="145"/>
                          </a:lnTo>
                          <a:lnTo>
                            <a:pt x="512" y="81"/>
                          </a:lnTo>
                          <a:lnTo>
                            <a:pt x="529" y="12"/>
                          </a:lnTo>
                          <a:lnTo>
                            <a:pt x="511" y="11"/>
                          </a:lnTo>
                          <a:lnTo>
                            <a:pt x="494" y="10"/>
                          </a:lnTo>
                          <a:lnTo>
                            <a:pt x="475" y="7"/>
                          </a:lnTo>
                          <a:lnTo>
                            <a:pt x="457" y="6"/>
                          </a:lnTo>
                          <a:lnTo>
                            <a:pt x="438" y="6"/>
                          </a:lnTo>
                          <a:lnTo>
                            <a:pt x="421" y="5"/>
                          </a:lnTo>
                          <a:lnTo>
                            <a:pt x="402" y="4"/>
                          </a:lnTo>
                          <a:lnTo>
                            <a:pt x="383" y="3"/>
                          </a:lnTo>
                          <a:lnTo>
                            <a:pt x="366" y="3"/>
                          </a:lnTo>
                          <a:lnTo>
                            <a:pt x="347" y="1"/>
                          </a:lnTo>
                          <a:lnTo>
                            <a:pt x="328" y="1"/>
                          </a:lnTo>
                          <a:lnTo>
                            <a:pt x="310" y="1"/>
                          </a:lnTo>
                          <a:lnTo>
                            <a:pt x="291" y="0"/>
                          </a:lnTo>
                          <a:lnTo>
                            <a:pt x="272" y="0"/>
                          </a:lnTo>
                          <a:lnTo>
                            <a:pt x="253" y="0"/>
                          </a:lnTo>
                          <a:lnTo>
                            <a:pt x="235" y="0"/>
                          </a:lnTo>
                          <a:close/>
                        </a:path>
                      </a:pathLst>
                    </a:custGeom>
                    <a:solidFill>
                      <a:schemeClr val="folHlink"/>
                    </a:solidFill>
                    <a:ln w="9525">
                      <a:solidFill>
                        <a:schemeClr val="folHlink"/>
                      </a:solidFill>
                      <a:round/>
                      <a:headEnd/>
                      <a:tailEnd/>
                    </a:ln>
                  </p:spPr>
                  <p:txBody>
                    <a:bodyPr/>
                    <a:lstStyle/>
                    <a:p>
                      <a:endParaRPr lang="id-ID"/>
                    </a:p>
                  </p:txBody>
                </p:sp>
              </p:grpSp>
              <p:grpSp>
                <p:nvGrpSpPr>
                  <p:cNvPr id="18" name="Group 219"/>
                  <p:cNvGrpSpPr>
                    <a:grpSpLocks/>
                  </p:cNvGrpSpPr>
                  <p:nvPr/>
                </p:nvGrpSpPr>
                <p:grpSpPr bwMode="auto">
                  <a:xfrm>
                    <a:off x="4752" y="2959"/>
                    <a:ext cx="369" cy="403"/>
                    <a:chOff x="4761" y="2959"/>
                    <a:chExt cx="369" cy="403"/>
                  </a:xfrm>
                </p:grpSpPr>
                <p:sp>
                  <p:nvSpPr>
                    <p:cNvPr id="20" name="Freeform 220"/>
                    <p:cNvSpPr>
                      <a:spLocks/>
                    </p:cNvSpPr>
                    <p:nvPr/>
                  </p:nvSpPr>
                  <p:spPr bwMode="auto">
                    <a:xfrm>
                      <a:off x="4851" y="3046"/>
                      <a:ext cx="279" cy="100"/>
                    </a:xfrm>
                    <a:custGeom>
                      <a:avLst/>
                      <a:gdLst/>
                      <a:ahLst/>
                      <a:cxnLst>
                        <a:cxn ang="0">
                          <a:pos x="39" y="497"/>
                        </a:cxn>
                        <a:cxn ang="0">
                          <a:pos x="510" y="497"/>
                        </a:cxn>
                        <a:cxn ang="0">
                          <a:pos x="504" y="429"/>
                        </a:cxn>
                        <a:cxn ang="0">
                          <a:pos x="494" y="362"/>
                        </a:cxn>
                        <a:cxn ang="0">
                          <a:pos x="480" y="298"/>
                        </a:cxn>
                        <a:cxn ang="0">
                          <a:pos x="462" y="234"/>
                        </a:cxn>
                        <a:cxn ang="0">
                          <a:pos x="441" y="172"/>
                        </a:cxn>
                        <a:cxn ang="0">
                          <a:pos x="417" y="113"/>
                        </a:cxn>
                        <a:cxn ang="0">
                          <a:pos x="388" y="55"/>
                        </a:cxn>
                        <a:cxn ang="0">
                          <a:pos x="357" y="0"/>
                        </a:cxn>
                        <a:cxn ang="0">
                          <a:pos x="336" y="5"/>
                        </a:cxn>
                        <a:cxn ang="0">
                          <a:pos x="314" y="11"/>
                        </a:cxn>
                        <a:cxn ang="0">
                          <a:pos x="294" y="16"/>
                        </a:cxn>
                        <a:cxn ang="0">
                          <a:pos x="272" y="21"/>
                        </a:cxn>
                        <a:cxn ang="0">
                          <a:pos x="250" y="26"/>
                        </a:cxn>
                        <a:cxn ang="0">
                          <a:pos x="227" y="31"/>
                        </a:cxn>
                        <a:cxn ang="0">
                          <a:pos x="205" y="34"/>
                        </a:cxn>
                        <a:cxn ang="0">
                          <a:pos x="183" y="39"/>
                        </a:cxn>
                        <a:cxn ang="0">
                          <a:pos x="161" y="43"/>
                        </a:cxn>
                        <a:cxn ang="0">
                          <a:pos x="138" y="47"/>
                        </a:cxn>
                        <a:cxn ang="0">
                          <a:pos x="115" y="50"/>
                        </a:cxn>
                        <a:cxn ang="0">
                          <a:pos x="93" y="54"/>
                        </a:cxn>
                        <a:cxn ang="0">
                          <a:pos x="70" y="58"/>
                        </a:cxn>
                        <a:cxn ang="0">
                          <a:pos x="47" y="62"/>
                        </a:cxn>
                        <a:cxn ang="0">
                          <a:pos x="23" y="65"/>
                        </a:cxn>
                        <a:cxn ang="0">
                          <a:pos x="0" y="68"/>
                        </a:cxn>
                        <a:cxn ang="0">
                          <a:pos x="7" y="119"/>
                        </a:cxn>
                        <a:cxn ang="0">
                          <a:pos x="15" y="172"/>
                        </a:cxn>
                        <a:cxn ang="0">
                          <a:pos x="22" y="225"/>
                        </a:cxn>
                        <a:cxn ang="0">
                          <a:pos x="27" y="278"/>
                        </a:cxn>
                        <a:cxn ang="0">
                          <a:pos x="32" y="333"/>
                        </a:cxn>
                        <a:cxn ang="0">
                          <a:pos x="35" y="387"/>
                        </a:cxn>
                        <a:cxn ang="0">
                          <a:pos x="37" y="441"/>
                        </a:cxn>
                        <a:cxn ang="0">
                          <a:pos x="39" y="497"/>
                        </a:cxn>
                      </a:cxnLst>
                      <a:rect l="0" t="0" r="r" b="b"/>
                      <a:pathLst>
                        <a:path w="510" h="497">
                          <a:moveTo>
                            <a:pt x="39" y="497"/>
                          </a:moveTo>
                          <a:lnTo>
                            <a:pt x="510" y="497"/>
                          </a:lnTo>
                          <a:lnTo>
                            <a:pt x="504" y="429"/>
                          </a:lnTo>
                          <a:lnTo>
                            <a:pt x="494" y="362"/>
                          </a:lnTo>
                          <a:lnTo>
                            <a:pt x="480" y="298"/>
                          </a:lnTo>
                          <a:lnTo>
                            <a:pt x="462" y="234"/>
                          </a:lnTo>
                          <a:lnTo>
                            <a:pt x="441" y="172"/>
                          </a:lnTo>
                          <a:lnTo>
                            <a:pt x="417" y="113"/>
                          </a:lnTo>
                          <a:lnTo>
                            <a:pt x="388" y="55"/>
                          </a:lnTo>
                          <a:lnTo>
                            <a:pt x="357" y="0"/>
                          </a:lnTo>
                          <a:lnTo>
                            <a:pt x="336" y="5"/>
                          </a:lnTo>
                          <a:lnTo>
                            <a:pt x="314" y="11"/>
                          </a:lnTo>
                          <a:lnTo>
                            <a:pt x="294" y="16"/>
                          </a:lnTo>
                          <a:lnTo>
                            <a:pt x="272" y="21"/>
                          </a:lnTo>
                          <a:lnTo>
                            <a:pt x="250" y="26"/>
                          </a:lnTo>
                          <a:lnTo>
                            <a:pt x="227" y="31"/>
                          </a:lnTo>
                          <a:lnTo>
                            <a:pt x="205" y="34"/>
                          </a:lnTo>
                          <a:lnTo>
                            <a:pt x="183" y="39"/>
                          </a:lnTo>
                          <a:lnTo>
                            <a:pt x="161" y="43"/>
                          </a:lnTo>
                          <a:lnTo>
                            <a:pt x="138" y="47"/>
                          </a:lnTo>
                          <a:lnTo>
                            <a:pt x="115" y="50"/>
                          </a:lnTo>
                          <a:lnTo>
                            <a:pt x="93" y="54"/>
                          </a:lnTo>
                          <a:lnTo>
                            <a:pt x="70" y="58"/>
                          </a:lnTo>
                          <a:lnTo>
                            <a:pt x="47" y="62"/>
                          </a:lnTo>
                          <a:lnTo>
                            <a:pt x="23" y="65"/>
                          </a:lnTo>
                          <a:lnTo>
                            <a:pt x="0" y="68"/>
                          </a:lnTo>
                          <a:lnTo>
                            <a:pt x="7" y="119"/>
                          </a:lnTo>
                          <a:lnTo>
                            <a:pt x="15" y="172"/>
                          </a:lnTo>
                          <a:lnTo>
                            <a:pt x="22" y="225"/>
                          </a:lnTo>
                          <a:lnTo>
                            <a:pt x="27" y="278"/>
                          </a:lnTo>
                          <a:lnTo>
                            <a:pt x="32" y="333"/>
                          </a:lnTo>
                          <a:lnTo>
                            <a:pt x="35" y="387"/>
                          </a:lnTo>
                          <a:lnTo>
                            <a:pt x="37" y="441"/>
                          </a:lnTo>
                          <a:lnTo>
                            <a:pt x="39" y="497"/>
                          </a:lnTo>
                          <a:close/>
                        </a:path>
                      </a:pathLst>
                    </a:custGeom>
                    <a:solidFill>
                      <a:schemeClr val="folHlink"/>
                    </a:solidFill>
                    <a:ln w="9525">
                      <a:solidFill>
                        <a:schemeClr val="folHlink"/>
                      </a:solidFill>
                      <a:round/>
                      <a:headEnd/>
                      <a:tailEnd/>
                    </a:ln>
                  </p:spPr>
                  <p:txBody>
                    <a:bodyPr/>
                    <a:lstStyle/>
                    <a:p>
                      <a:endParaRPr lang="id-ID"/>
                    </a:p>
                  </p:txBody>
                </p:sp>
                <p:sp>
                  <p:nvSpPr>
                    <p:cNvPr id="21" name="Freeform 221"/>
                    <p:cNvSpPr>
                      <a:spLocks/>
                    </p:cNvSpPr>
                    <p:nvPr/>
                  </p:nvSpPr>
                  <p:spPr bwMode="auto">
                    <a:xfrm>
                      <a:off x="4765" y="2959"/>
                      <a:ext cx="234" cy="73"/>
                    </a:xfrm>
                    <a:custGeom>
                      <a:avLst/>
                      <a:gdLst/>
                      <a:ahLst/>
                      <a:cxnLst>
                        <a:cxn ang="0">
                          <a:pos x="429" y="312"/>
                        </a:cxn>
                        <a:cxn ang="0">
                          <a:pos x="409" y="286"/>
                        </a:cxn>
                        <a:cxn ang="0">
                          <a:pos x="385" y="262"/>
                        </a:cxn>
                        <a:cxn ang="0">
                          <a:pos x="362" y="237"/>
                        </a:cxn>
                        <a:cxn ang="0">
                          <a:pos x="338" y="214"/>
                        </a:cxn>
                        <a:cxn ang="0">
                          <a:pos x="313" y="190"/>
                        </a:cxn>
                        <a:cxn ang="0">
                          <a:pos x="287" y="168"/>
                        </a:cxn>
                        <a:cxn ang="0">
                          <a:pos x="261" y="146"/>
                        </a:cxn>
                        <a:cxn ang="0">
                          <a:pos x="233" y="125"/>
                        </a:cxn>
                        <a:cxn ang="0">
                          <a:pos x="206" y="106"/>
                        </a:cxn>
                        <a:cxn ang="0">
                          <a:pos x="177" y="86"/>
                        </a:cxn>
                        <a:cxn ang="0">
                          <a:pos x="149" y="69"/>
                        </a:cxn>
                        <a:cxn ang="0">
                          <a:pos x="120" y="52"/>
                        </a:cxn>
                        <a:cxn ang="0">
                          <a:pos x="90" y="37"/>
                        </a:cxn>
                        <a:cxn ang="0">
                          <a:pos x="61" y="23"/>
                        </a:cxn>
                        <a:cxn ang="0">
                          <a:pos x="30" y="11"/>
                        </a:cxn>
                        <a:cxn ang="0">
                          <a:pos x="0" y="0"/>
                        </a:cxn>
                        <a:cxn ang="0">
                          <a:pos x="19" y="37"/>
                        </a:cxn>
                        <a:cxn ang="0">
                          <a:pos x="36" y="77"/>
                        </a:cxn>
                        <a:cxn ang="0">
                          <a:pos x="55" y="122"/>
                        </a:cxn>
                        <a:cxn ang="0">
                          <a:pos x="73" y="168"/>
                        </a:cxn>
                        <a:cxn ang="0">
                          <a:pos x="89" y="216"/>
                        </a:cxn>
                        <a:cxn ang="0">
                          <a:pos x="105" y="265"/>
                        </a:cxn>
                        <a:cxn ang="0">
                          <a:pos x="119" y="315"/>
                        </a:cxn>
                        <a:cxn ang="0">
                          <a:pos x="131" y="364"/>
                        </a:cxn>
                        <a:cxn ang="0">
                          <a:pos x="151" y="361"/>
                        </a:cxn>
                        <a:cxn ang="0">
                          <a:pos x="170" y="359"/>
                        </a:cxn>
                        <a:cxn ang="0">
                          <a:pos x="189" y="356"/>
                        </a:cxn>
                        <a:cxn ang="0">
                          <a:pos x="208" y="354"/>
                        </a:cxn>
                        <a:cxn ang="0">
                          <a:pos x="228" y="350"/>
                        </a:cxn>
                        <a:cxn ang="0">
                          <a:pos x="247" y="348"/>
                        </a:cxn>
                        <a:cxn ang="0">
                          <a:pos x="265" y="345"/>
                        </a:cxn>
                        <a:cxn ang="0">
                          <a:pos x="284" y="342"/>
                        </a:cxn>
                        <a:cxn ang="0">
                          <a:pos x="303" y="338"/>
                        </a:cxn>
                        <a:cxn ang="0">
                          <a:pos x="322" y="335"/>
                        </a:cxn>
                        <a:cxn ang="0">
                          <a:pos x="339" y="332"/>
                        </a:cxn>
                        <a:cxn ang="0">
                          <a:pos x="358" y="328"/>
                        </a:cxn>
                        <a:cxn ang="0">
                          <a:pos x="375" y="324"/>
                        </a:cxn>
                        <a:cxn ang="0">
                          <a:pos x="394" y="321"/>
                        </a:cxn>
                        <a:cxn ang="0">
                          <a:pos x="412" y="316"/>
                        </a:cxn>
                        <a:cxn ang="0">
                          <a:pos x="429" y="312"/>
                        </a:cxn>
                      </a:cxnLst>
                      <a:rect l="0" t="0" r="r" b="b"/>
                      <a:pathLst>
                        <a:path w="429" h="364">
                          <a:moveTo>
                            <a:pt x="429" y="312"/>
                          </a:moveTo>
                          <a:lnTo>
                            <a:pt x="409" y="286"/>
                          </a:lnTo>
                          <a:lnTo>
                            <a:pt x="385" y="262"/>
                          </a:lnTo>
                          <a:lnTo>
                            <a:pt x="362" y="237"/>
                          </a:lnTo>
                          <a:lnTo>
                            <a:pt x="338" y="214"/>
                          </a:lnTo>
                          <a:lnTo>
                            <a:pt x="313" y="190"/>
                          </a:lnTo>
                          <a:lnTo>
                            <a:pt x="287" y="168"/>
                          </a:lnTo>
                          <a:lnTo>
                            <a:pt x="261" y="146"/>
                          </a:lnTo>
                          <a:lnTo>
                            <a:pt x="233" y="125"/>
                          </a:lnTo>
                          <a:lnTo>
                            <a:pt x="206" y="106"/>
                          </a:lnTo>
                          <a:lnTo>
                            <a:pt x="177" y="86"/>
                          </a:lnTo>
                          <a:lnTo>
                            <a:pt x="149" y="69"/>
                          </a:lnTo>
                          <a:lnTo>
                            <a:pt x="120" y="52"/>
                          </a:lnTo>
                          <a:lnTo>
                            <a:pt x="90" y="37"/>
                          </a:lnTo>
                          <a:lnTo>
                            <a:pt x="61" y="23"/>
                          </a:lnTo>
                          <a:lnTo>
                            <a:pt x="30" y="11"/>
                          </a:lnTo>
                          <a:lnTo>
                            <a:pt x="0" y="0"/>
                          </a:lnTo>
                          <a:lnTo>
                            <a:pt x="19" y="37"/>
                          </a:lnTo>
                          <a:lnTo>
                            <a:pt x="36" y="77"/>
                          </a:lnTo>
                          <a:lnTo>
                            <a:pt x="55" y="122"/>
                          </a:lnTo>
                          <a:lnTo>
                            <a:pt x="73" y="168"/>
                          </a:lnTo>
                          <a:lnTo>
                            <a:pt x="89" y="216"/>
                          </a:lnTo>
                          <a:lnTo>
                            <a:pt x="105" y="265"/>
                          </a:lnTo>
                          <a:lnTo>
                            <a:pt x="119" y="315"/>
                          </a:lnTo>
                          <a:lnTo>
                            <a:pt x="131" y="364"/>
                          </a:lnTo>
                          <a:lnTo>
                            <a:pt x="151" y="361"/>
                          </a:lnTo>
                          <a:lnTo>
                            <a:pt x="170" y="359"/>
                          </a:lnTo>
                          <a:lnTo>
                            <a:pt x="189" y="356"/>
                          </a:lnTo>
                          <a:lnTo>
                            <a:pt x="208" y="354"/>
                          </a:lnTo>
                          <a:lnTo>
                            <a:pt x="228" y="350"/>
                          </a:lnTo>
                          <a:lnTo>
                            <a:pt x="247" y="348"/>
                          </a:lnTo>
                          <a:lnTo>
                            <a:pt x="265" y="345"/>
                          </a:lnTo>
                          <a:lnTo>
                            <a:pt x="284" y="342"/>
                          </a:lnTo>
                          <a:lnTo>
                            <a:pt x="303" y="338"/>
                          </a:lnTo>
                          <a:lnTo>
                            <a:pt x="322" y="335"/>
                          </a:lnTo>
                          <a:lnTo>
                            <a:pt x="339" y="332"/>
                          </a:lnTo>
                          <a:lnTo>
                            <a:pt x="358" y="328"/>
                          </a:lnTo>
                          <a:lnTo>
                            <a:pt x="375" y="324"/>
                          </a:lnTo>
                          <a:lnTo>
                            <a:pt x="394" y="321"/>
                          </a:lnTo>
                          <a:lnTo>
                            <a:pt x="412" y="316"/>
                          </a:lnTo>
                          <a:lnTo>
                            <a:pt x="429" y="312"/>
                          </a:lnTo>
                          <a:close/>
                        </a:path>
                      </a:pathLst>
                    </a:custGeom>
                    <a:solidFill>
                      <a:schemeClr val="folHlink"/>
                    </a:solidFill>
                    <a:ln w="9525">
                      <a:solidFill>
                        <a:schemeClr val="folHlink"/>
                      </a:solidFill>
                      <a:round/>
                      <a:headEnd/>
                      <a:tailEnd/>
                    </a:ln>
                  </p:spPr>
                  <p:txBody>
                    <a:bodyPr/>
                    <a:lstStyle/>
                    <a:p>
                      <a:endParaRPr lang="id-ID"/>
                    </a:p>
                  </p:txBody>
                </p:sp>
                <p:sp>
                  <p:nvSpPr>
                    <p:cNvPr id="22" name="Freeform 222"/>
                    <p:cNvSpPr>
                      <a:spLocks/>
                    </p:cNvSpPr>
                    <p:nvPr/>
                  </p:nvSpPr>
                  <p:spPr bwMode="auto">
                    <a:xfrm>
                      <a:off x="4761" y="3287"/>
                      <a:ext cx="240" cy="75"/>
                    </a:xfrm>
                    <a:custGeom>
                      <a:avLst/>
                      <a:gdLst/>
                      <a:ahLst/>
                      <a:cxnLst>
                        <a:cxn ang="0">
                          <a:pos x="0" y="376"/>
                        </a:cxn>
                        <a:cxn ang="0">
                          <a:pos x="31" y="365"/>
                        </a:cxn>
                        <a:cxn ang="0">
                          <a:pos x="61" y="352"/>
                        </a:cxn>
                        <a:cxn ang="0">
                          <a:pos x="92" y="338"/>
                        </a:cxn>
                        <a:cxn ang="0">
                          <a:pos x="122" y="322"/>
                        </a:cxn>
                        <a:cxn ang="0">
                          <a:pos x="152" y="305"/>
                        </a:cxn>
                        <a:cxn ang="0">
                          <a:pos x="182" y="286"/>
                        </a:cxn>
                        <a:cxn ang="0">
                          <a:pos x="211" y="266"/>
                        </a:cxn>
                        <a:cxn ang="0">
                          <a:pos x="239" y="246"/>
                        </a:cxn>
                        <a:cxn ang="0">
                          <a:pos x="268" y="223"/>
                        </a:cxn>
                        <a:cxn ang="0">
                          <a:pos x="296" y="200"/>
                        </a:cxn>
                        <a:cxn ang="0">
                          <a:pos x="322" y="177"/>
                        </a:cxn>
                        <a:cxn ang="0">
                          <a:pos x="348" y="153"/>
                        </a:cxn>
                        <a:cxn ang="0">
                          <a:pos x="373" y="129"/>
                        </a:cxn>
                        <a:cxn ang="0">
                          <a:pos x="397" y="103"/>
                        </a:cxn>
                        <a:cxn ang="0">
                          <a:pos x="419" y="78"/>
                        </a:cxn>
                        <a:cxn ang="0">
                          <a:pos x="441" y="52"/>
                        </a:cxn>
                        <a:cxn ang="0">
                          <a:pos x="423" y="49"/>
                        </a:cxn>
                        <a:cxn ang="0">
                          <a:pos x="406" y="44"/>
                        </a:cxn>
                        <a:cxn ang="0">
                          <a:pos x="387" y="40"/>
                        </a:cxn>
                        <a:cxn ang="0">
                          <a:pos x="369" y="37"/>
                        </a:cxn>
                        <a:cxn ang="0">
                          <a:pos x="351" y="33"/>
                        </a:cxn>
                        <a:cxn ang="0">
                          <a:pos x="332" y="29"/>
                        </a:cxn>
                        <a:cxn ang="0">
                          <a:pos x="313" y="27"/>
                        </a:cxn>
                        <a:cxn ang="0">
                          <a:pos x="294" y="23"/>
                        </a:cxn>
                        <a:cxn ang="0">
                          <a:pos x="276" y="19"/>
                        </a:cxn>
                        <a:cxn ang="0">
                          <a:pos x="257" y="17"/>
                        </a:cxn>
                        <a:cxn ang="0">
                          <a:pos x="238" y="13"/>
                        </a:cxn>
                        <a:cxn ang="0">
                          <a:pos x="218" y="11"/>
                        </a:cxn>
                        <a:cxn ang="0">
                          <a:pos x="200" y="8"/>
                        </a:cxn>
                        <a:cxn ang="0">
                          <a:pos x="180" y="5"/>
                        </a:cxn>
                        <a:cxn ang="0">
                          <a:pos x="161" y="2"/>
                        </a:cxn>
                        <a:cxn ang="0">
                          <a:pos x="141" y="0"/>
                        </a:cxn>
                        <a:cxn ang="0">
                          <a:pos x="129" y="50"/>
                        </a:cxn>
                        <a:cxn ang="0">
                          <a:pos x="114" y="100"/>
                        </a:cxn>
                        <a:cxn ang="0">
                          <a:pos x="96" y="152"/>
                        </a:cxn>
                        <a:cxn ang="0">
                          <a:pos x="78" y="201"/>
                        </a:cxn>
                        <a:cxn ang="0">
                          <a:pos x="59" y="250"/>
                        </a:cxn>
                        <a:cxn ang="0">
                          <a:pos x="39" y="296"/>
                        </a:cxn>
                        <a:cxn ang="0">
                          <a:pos x="19" y="338"/>
                        </a:cxn>
                        <a:cxn ang="0">
                          <a:pos x="0" y="376"/>
                        </a:cxn>
                      </a:cxnLst>
                      <a:rect l="0" t="0" r="r" b="b"/>
                      <a:pathLst>
                        <a:path w="441" h="376">
                          <a:moveTo>
                            <a:pt x="0" y="376"/>
                          </a:moveTo>
                          <a:lnTo>
                            <a:pt x="31" y="365"/>
                          </a:lnTo>
                          <a:lnTo>
                            <a:pt x="61" y="352"/>
                          </a:lnTo>
                          <a:lnTo>
                            <a:pt x="92" y="338"/>
                          </a:lnTo>
                          <a:lnTo>
                            <a:pt x="122" y="322"/>
                          </a:lnTo>
                          <a:lnTo>
                            <a:pt x="152" y="305"/>
                          </a:lnTo>
                          <a:lnTo>
                            <a:pt x="182" y="286"/>
                          </a:lnTo>
                          <a:lnTo>
                            <a:pt x="211" y="266"/>
                          </a:lnTo>
                          <a:lnTo>
                            <a:pt x="239" y="246"/>
                          </a:lnTo>
                          <a:lnTo>
                            <a:pt x="268" y="223"/>
                          </a:lnTo>
                          <a:lnTo>
                            <a:pt x="296" y="200"/>
                          </a:lnTo>
                          <a:lnTo>
                            <a:pt x="322" y="177"/>
                          </a:lnTo>
                          <a:lnTo>
                            <a:pt x="348" y="153"/>
                          </a:lnTo>
                          <a:lnTo>
                            <a:pt x="373" y="129"/>
                          </a:lnTo>
                          <a:lnTo>
                            <a:pt x="397" y="103"/>
                          </a:lnTo>
                          <a:lnTo>
                            <a:pt x="419" y="78"/>
                          </a:lnTo>
                          <a:lnTo>
                            <a:pt x="441" y="52"/>
                          </a:lnTo>
                          <a:lnTo>
                            <a:pt x="423" y="49"/>
                          </a:lnTo>
                          <a:lnTo>
                            <a:pt x="406" y="44"/>
                          </a:lnTo>
                          <a:lnTo>
                            <a:pt x="387" y="40"/>
                          </a:lnTo>
                          <a:lnTo>
                            <a:pt x="369" y="37"/>
                          </a:lnTo>
                          <a:lnTo>
                            <a:pt x="351" y="33"/>
                          </a:lnTo>
                          <a:lnTo>
                            <a:pt x="332" y="29"/>
                          </a:lnTo>
                          <a:lnTo>
                            <a:pt x="313" y="27"/>
                          </a:lnTo>
                          <a:lnTo>
                            <a:pt x="294" y="23"/>
                          </a:lnTo>
                          <a:lnTo>
                            <a:pt x="276" y="19"/>
                          </a:lnTo>
                          <a:lnTo>
                            <a:pt x="257" y="17"/>
                          </a:lnTo>
                          <a:lnTo>
                            <a:pt x="238" y="13"/>
                          </a:lnTo>
                          <a:lnTo>
                            <a:pt x="218" y="11"/>
                          </a:lnTo>
                          <a:lnTo>
                            <a:pt x="200" y="8"/>
                          </a:lnTo>
                          <a:lnTo>
                            <a:pt x="180" y="5"/>
                          </a:lnTo>
                          <a:lnTo>
                            <a:pt x="161" y="2"/>
                          </a:lnTo>
                          <a:lnTo>
                            <a:pt x="141" y="0"/>
                          </a:lnTo>
                          <a:lnTo>
                            <a:pt x="129" y="50"/>
                          </a:lnTo>
                          <a:lnTo>
                            <a:pt x="114" y="100"/>
                          </a:lnTo>
                          <a:lnTo>
                            <a:pt x="96" y="152"/>
                          </a:lnTo>
                          <a:lnTo>
                            <a:pt x="78" y="201"/>
                          </a:lnTo>
                          <a:lnTo>
                            <a:pt x="59" y="250"/>
                          </a:lnTo>
                          <a:lnTo>
                            <a:pt x="39" y="296"/>
                          </a:lnTo>
                          <a:lnTo>
                            <a:pt x="19" y="338"/>
                          </a:lnTo>
                          <a:lnTo>
                            <a:pt x="0" y="376"/>
                          </a:lnTo>
                          <a:close/>
                        </a:path>
                      </a:pathLst>
                    </a:custGeom>
                    <a:solidFill>
                      <a:schemeClr val="folHlink"/>
                    </a:solidFill>
                    <a:ln w="9525">
                      <a:solidFill>
                        <a:schemeClr val="folHlink"/>
                      </a:solidFill>
                      <a:round/>
                      <a:headEnd/>
                      <a:tailEnd/>
                    </a:ln>
                  </p:spPr>
                  <p:txBody>
                    <a:bodyPr/>
                    <a:lstStyle/>
                    <a:p>
                      <a:endParaRPr lang="id-ID"/>
                    </a:p>
                  </p:txBody>
                </p:sp>
                <p:sp>
                  <p:nvSpPr>
                    <p:cNvPr id="23" name="Freeform 223"/>
                    <p:cNvSpPr>
                      <a:spLocks/>
                    </p:cNvSpPr>
                    <p:nvPr/>
                  </p:nvSpPr>
                  <p:spPr bwMode="auto">
                    <a:xfrm>
                      <a:off x="4852" y="3174"/>
                      <a:ext cx="278" cy="99"/>
                    </a:xfrm>
                    <a:custGeom>
                      <a:avLst/>
                      <a:gdLst/>
                      <a:ahLst/>
                      <a:cxnLst>
                        <a:cxn ang="0">
                          <a:pos x="37" y="0"/>
                        </a:cxn>
                        <a:cxn ang="0">
                          <a:pos x="35" y="54"/>
                        </a:cxn>
                        <a:cxn ang="0">
                          <a:pos x="33" y="109"/>
                        </a:cxn>
                        <a:cxn ang="0">
                          <a:pos x="30" y="163"/>
                        </a:cxn>
                        <a:cxn ang="0">
                          <a:pos x="25" y="217"/>
                        </a:cxn>
                        <a:cxn ang="0">
                          <a:pos x="21" y="270"/>
                        </a:cxn>
                        <a:cxn ang="0">
                          <a:pos x="14" y="323"/>
                        </a:cxn>
                        <a:cxn ang="0">
                          <a:pos x="7" y="376"/>
                        </a:cxn>
                        <a:cxn ang="0">
                          <a:pos x="0" y="428"/>
                        </a:cxn>
                        <a:cxn ang="0">
                          <a:pos x="23" y="431"/>
                        </a:cxn>
                        <a:cxn ang="0">
                          <a:pos x="47" y="434"/>
                        </a:cxn>
                        <a:cxn ang="0">
                          <a:pos x="70" y="438"/>
                        </a:cxn>
                        <a:cxn ang="0">
                          <a:pos x="93" y="441"/>
                        </a:cxn>
                        <a:cxn ang="0">
                          <a:pos x="116" y="445"/>
                        </a:cxn>
                        <a:cxn ang="0">
                          <a:pos x="139" y="449"/>
                        </a:cxn>
                        <a:cxn ang="0">
                          <a:pos x="162" y="452"/>
                        </a:cxn>
                        <a:cxn ang="0">
                          <a:pos x="185" y="457"/>
                        </a:cxn>
                        <a:cxn ang="0">
                          <a:pos x="207" y="461"/>
                        </a:cxn>
                        <a:cxn ang="0">
                          <a:pos x="229" y="466"/>
                        </a:cxn>
                        <a:cxn ang="0">
                          <a:pos x="251" y="471"/>
                        </a:cxn>
                        <a:cxn ang="0">
                          <a:pos x="273" y="476"/>
                        </a:cxn>
                        <a:cxn ang="0">
                          <a:pos x="295" y="481"/>
                        </a:cxn>
                        <a:cxn ang="0">
                          <a:pos x="316" y="485"/>
                        </a:cxn>
                        <a:cxn ang="0">
                          <a:pos x="338" y="492"/>
                        </a:cxn>
                        <a:cxn ang="0">
                          <a:pos x="359" y="497"/>
                        </a:cxn>
                        <a:cxn ang="0">
                          <a:pos x="390" y="441"/>
                        </a:cxn>
                        <a:cxn ang="0">
                          <a:pos x="417" y="383"/>
                        </a:cxn>
                        <a:cxn ang="0">
                          <a:pos x="441" y="324"/>
                        </a:cxn>
                        <a:cxn ang="0">
                          <a:pos x="462" y="263"/>
                        </a:cxn>
                        <a:cxn ang="0">
                          <a:pos x="479" y="199"/>
                        </a:cxn>
                        <a:cxn ang="0">
                          <a:pos x="493" y="135"/>
                        </a:cxn>
                        <a:cxn ang="0">
                          <a:pos x="502" y="68"/>
                        </a:cxn>
                        <a:cxn ang="0">
                          <a:pos x="508" y="0"/>
                        </a:cxn>
                        <a:cxn ang="0">
                          <a:pos x="37" y="0"/>
                        </a:cxn>
                      </a:cxnLst>
                      <a:rect l="0" t="0" r="r" b="b"/>
                      <a:pathLst>
                        <a:path w="508" h="497">
                          <a:moveTo>
                            <a:pt x="37" y="0"/>
                          </a:moveTo>
                          <a:lnTo>
                            <a:pt x="35" y="54"/>
                          </a:lnTo>
                          <a:lnTo>
                            <a:pt x="33" y="109"/>
                          </a:lnTo>
                          <a:lnTo>
                            <a:pt x="30" y="163"/>
                          </a:lnTo>
                          <a:lnTo>
                            <a:pt x="25" y="217"/>
                          </a:lnTo>
                          <a:lnTo>
                            <a:pt x="21" y="270"/>
                          </a:lnTo>
                          <a:lnTo>
                            <a:pt x="14" y="323"/>
                          </a:lnTo>
                          <a:lnTo>
                            <a:pt x="7" y="376"/>
                          </a:lnTo>
                          <a:lnTo>
                            <a:pt x="0" y="428"/>
                          </a:lnTo>
                          <a:lnTo>
                            <a:pt x="23" y="431"/>
                          </a:lnTo>
                          <a:lnTo>
                            <a:pt x="47" y="434"/>
                          </a:lnTo>
                          <a:lnTo>
                            <a:pt x="70" y="438"/>
                          </a:lnTo>
                          <a:lnTo>
                            <a:pt x="93" y="441"/>
                          </a:lnTo>
                          <a:lnTo>
                            <a:pt x="116" y="445"/>
                          </a:lnTo>
                          <a:lnTo>
                            <a:pt x="139" y="449"/>
                          </a:lnTo>
                          <a:lnTo>
                            <a:pt x="162" y="452"/>
                          </a:lnTo>
                          <a:lnTo>
                            <a:pt x="185" y="457"/>
                          </a:lnTo>
                          <a:lnTo>
                            <a:pt x="207" y="461"/>
                          </a:lnTo>
                          <a:lnTo>
                            <a:pt x="229" y="466"/>
                          </a:lnTo>
                          <a:lnTo>
                            <a:pt x="251" y="471"/>
                          </a:lnTo>
                          <a:lnTo>
                            <a:pt x="273" y="476"/>
                          </a:lnTo>
                          <a:lnTo>
                            <a:pt x="295" y="481"/>
                          </a:lnTo>
                          <a:lnTo>
                            <a:pt x="316" y="485"/>
                          </a:lnTo>
                          <a:lnTo>
                            <a:pt x="338" y="492"/>
                          </a:lnTo>
                          <a:lnTo>
                            <a:pt x="359" y="497"/>
                          </a:lnTo>
                          <a:lnTo>
                            <a:pt x="390" y="441"/>
                          </a:lnTo>
                          <a:lnTo>
                            <a:pt x="417" y="383"/>
                          </a:lnTo>
                          <a:lnTo>
                            <a:pt x="441" y="324"/>
                          </a:lnTo>
                          <a:lnTo>
                            <a:pt x="462" y="263"/>
                          </a:lnTo>
                          <a:lnTo>
                            <a:pt x="479" y="199"/>
                          </a:lnTo>
                          <a:lnTo>
                            <a:pt x="493" y="135"/>
                          </a:lnTo>
                          <a:lnTo>
                            <a:pt x="502" y="68"/>
                          </a:lnTo>
                          <a:lnTo>
                            <a:pt x="508" y="0"/>
                          </a:lnTo>
                          <a:lnTo>
                            <a:pt x="37" y="0"/>
                          </a:lnTo>
                          <a:close/>
                        </a:path>
                      </a:pathLst>
                    </a:custGeom>
                    <a:solidFill>
                      <a:schemeClr val="folHlink"/>
                    </a:solidFill>
                    <a:ln w="9525">
                      <a:solidFill>
                        <a:schemeClr val="folHlink"/>
                      </a:solidFill>
                      <a:round/>
                      <a:headEnd/>
                      <a:tailEnd/>
                    </a:ln>
                  </p:spPr>
                  <p:txBody>
                    <a:bodyPr/>
                    <a:lstStyle/>
                    <a:p>
                      <a:endParaRPr lang="id-ID"/>
                    </a:p>
                  </p:txBody>
                </p:sp>
              </p:grpSp>
            </p:grpSp>
            <p:sp>
              <p:nvSpPr>
                <p:cNvPr id="16" name="Freeform 224"/>
                <p:cNvSpPr>
                  <a:spLocks/>
                </p:cNvSpPr>
                <p:nvPr/>
              </p:nvSpPr>
              <p:spPr bwMode="auto">
                <a:xfrm rot="418631">
                  <a:off x="1697" y="2709"/>
                  <a:ext cx="2539" cy="365"/>
                </a:xfrm>
                <a:custGeom>
                  <a:avLst/>
                  <a:gdLst/>
                  <a:ahLst/>
                  <a:cxnLst>
                    <a:cxn ang="0">
                      <a:pos x="45" y="318"/>
                    </a:cxn>
                    <a:cxn ang="0">
                      <a:pos x="408" y="91"/>
                    </a:cxn>
                    <a:cxn ang="0">
                      <a:pos x="907" y="0"/>
                    </a:cxn>
                    <a:cxn ang="0">
                      <a:pos x="1406" y="91"/>
                    </a:cxn>
                    <a:cxn ang="0">
                      <a:pos x="1951" y="318"/>
                    </a:cxn>
                    <a:cxn ang="0">
                      <a:pos x="2313" y="363"/>
                    </a:cxn>
                    <a:cxn ang="0">
                      <a:pos x="2767" y="91"/>
                    </a:cxn>
                    <a:cxn ang="0">
                      <a:pos x="2722" y="227"/>
                    </a:cxn>
                    <a:cxn ang="0">
                      <a:pos x="2359" y="635"/>
                    </a:cxn>
                    <a:cxn ang="0">
                      <a:pos x="1860" y="635"/>
                    </a:cxn>
                    <a:cxn ang="0">
                      <a:pos x="1225" y="318"/>
                    </a:cxn>
                    <a:cxn ang="0">
                      <a:pos x="771" y="227"/>
                    </a:cxn>
                    <a:cxn ang="0">
                      <a:pos x="363" y="227"/>
                    </a:cxn>
                    <a:cxn ang="0">
                      <a:pos x="136" y="272"/>
                    </a:cxn>
                    <a:cxn ang="0">
                      <a:pos x="45" y="318"/>
                    </a:cxn>
                  </a:cxnLst>
                  <a:rect l="0" t="0" r="r" b="b"/>
                  <a:pathLst>
                    <a:path w="2835" h="703">
                      <a:moveTo>
                        <a:pt x="45" y="318"/>
                      </a:moveTo>
                      <a:cubicBezTo>
                        <a:pt x="90" y="288"/>
                        <a:pt x="264" y="144"/>
                        <a:pt x="408" y="91"/>
                      </a:cubicBezTo>
                      <a:cubicBezTo>
                        <a:pt x="552" y="38"/>
                        <a:pt x="741" y="0"/>
                        <a:pt x="907" y="0"/>
                      </a:cubicBezTo>
                      <a:cubicBezTo>
                        <a:pt x="1073" y="0"/>
                        <a:pt x="1232" y="38"/>
                        <a:pt x="1406" y="91"/>
                      </a:cubicBezTo>
                      <a:cubicBezTo>
                        <a:pt x="1580" y="144"/>
                        <a:pt x="1800" y="273"/>
                        <a:pt x="1951" y="318"/>
                      </a:cubicBezTo>
                      <a:cubicBezTo>
                        <a:pt x="2102" y="363"/>
                        <a:pt x="2177" y="401"/>
                        <a:pt x="2313" y="363"/>
                      </a:cubicBezTo>
                      <a:cubicBezTo>
                        <a:pt x="2449" y="325"/>
                        <a:pt x="2699" y="114"/>
                        <a:pt x="2767" y="91"/>
                      </a:cubicBezTo>
                      <a:cubicBezTo>
                        <a:pt x="2835" y="68"/>
                        <a:pt x="2790" y="136"/>
                        <a:pt x="2722" y="227"/>
                      </a:cubicBezTo>
                      <a:cubicBezTo>
                        <a:pt x="2654" y="318"/>
                        <a:pt x="2503" y="567"/>
                        <a:pt x="2359" y="635"/>
                      </a:cubicBezTo>
                      <a:cubicBezTo>
                        <a:pt x="2215" y="703"/>
                        <a:pt x="2049" y="688"/>
                        <a:pt x="1860" y="635"/>
                      </a:cubicBezTo>
                      <a:cubicBezTo>
                        <a:pt x="1671" y="582"/>
                        <a:pt x="1406" y="386"/>
                        <a:pt x="1225" y="318"/>
                      </a:cubicBezTo>
                      <a:cubicBezTo>
                        <a:pt x="1044" y="250"/>
                        <a:pt x="915" y="242"/>
                        <a:pt x="771" y="227"/>
                      </a:cubicBezTo>
                      <a:cubicBezTo>
                        <a:pt x="627" y="212"/>
                        <a:pt x="469" y="220"/>
                        <a:pt x="363" y="227"/>
                      </a:cubicBezTo>
                      <a:cubicBezTo>
                        <a:pt x="257" y="234"/>
                        <a:pt x="189" y="249"/>
                        <a:pt x="136" y="272"/>
                      </a:cubicBezTo>
                      <a:cubicBezTo>
                        <a:pt x="83" y="295"/>
                        <a:pt x="0" y="348"/>
                        <a:pt x="45" y="318"/>
                      </a:cubicBezTo>
                      <a:close/>
                    </a:path>
                  </a:pathLst>
                </a:custGeom>
                <a:solidFill>
                  <a:srgbClr val="0000CC"/>
                </a:solidFill>
                <a:ln w="9525">
                  <a:solidFill>
                    <a:schemeClr val="accent2"/>
                  </a:solidFill>
                  <a:round/>
                  <a:headEnd/>
                  <a:tailEnd/>
                </a:ln>
                <a:effectLst/>
              </p:spPr>
              <p:txBody>
                <a:bodyPr/>
                <a:lstStyle/>
                <a:p>
                  <a:endParaRPr lang="id-ID"/>
                </a:p>
              </p:txBody>
            </p:sp>
          </p:grpSp>
          <p:sp>
            <p:nvSpPr>
              <p:cNvPr id="12" name="Freeform 225"/>
              <p:cNvSpPr>
                <a:spLocks/>
              </p:cNvSpPr>
              <p:nvPr/>
            </p:nvSpPr>
            <p:spPr bwMode="auto">
              <a:xfrm>
                <a:off x="3456" y="845"/>
                <a:ext cx="337" cy="409"/>
              </a:xfrm>
              <a:custGeom>
                <a:avLst/>
                <a:gdLst/>
                <a:ahLst/>
                <a:cxnLst>
                  <a:cxn ang="0">
                    <a:pos x="0" y="816"/>
                  </a:cxn>
                  <a:cxn ang="0">
                    <a:pos x="499" y="1315"/>
                  </a:cxn>
                  <a:cxn ang="0">
                    <a:pos x="1224" y="0"/>
                  </a:cxn>
                  <a:cxn ang="0">
                    <a:pos x="499" y="1678"/>
                  </a:cxn>
                  <a:cxn ang="0">
                    <a:pos x="0" y="816"/>
                  </a:cxn>
                </a:cxnLst>
                <a:rect l="0" t="0" r="r" b="b"/>
                <a:pathLst>
                  <a:path w="1224" h="1678">
                    <a:moveTo>
                      <a:pt x="0" y="816"/>
                    </a:moveTo>
                    <a:lnTo>
                      <a:pt x="499" y="1315"/>
                    </a:lnTo>
                    <a:lnTo>
                      <a:pt x="1224" y="0"/>
                    </a:lnTo>
                    <a:lnTo>
                      <a:pt x="499" y="1678"/>
                    </a:lnTo>
                    <a:lnTo>
                      <a:pt x="0" y="816"/>
                    </a:lnTo>
                    <a:close/>
                  </a:path>
                </a:pathLst>
              </a:custGeom>
              <a:solidFill>
                <a:srgbClr val="CC3300"/>
              </a:solidFill>
              <a:ln w="9525">
                <a:noFill/>
                <a:round/>
                <a:headEnd/>
                <a:tailEnd/>
              </a:ln>
              <a:effectLst/>
            </p:spPr>
            <p:txBody>
              <a:bodyPr/>
              <a:lstStyle/>
              <a:p>
                <a:endParaRPr lang="id-ID"/>
              </a:p>
            </p:txBody>
          </p:sp>
        </p:grpSp>
        <p:sp>
          <p:nvSpPr>
            <p:cNvPr id="10" name="Text Box 268"/>
            <p:cNvSpPr txBox="1">
              <a:spLocks noChangeArrowheads="1"/>
            </p:cNvSpPr>
            <p:nvPr/>
          </p:nvSpPr>
          <p:spPr bwMode="auto">
            <a:xfrm>
              <a:off x="3415" y="1477"/>
              <a:ext cx="630" cy="209"/>
            </a:xfrm>
            <a:prstGeom prst="rect">
              <a:avLst/>
            </a:prstGeom>
            <a:noFill/>
            <a:ln w="9525">
              <a:noFill/>
              <a:miter lim="800000"/>
              <a:headEnd/>
              <a:tailEnd/>
            </a:ln>
            <a:effectLst/>
          </p:spPr>
          <p:txBody>
            <a:bodyPr>
              <a:spAutoFit/>
            </a:bodyPr>
            <a:lstStyle/>
            <a:p>
              <a:pPr algn="ctr">
                <a:spcBef>
                  <a:spcPct val="50000"/>
                </a:spcBef>
              </a:pPr>
              <a:r>
                <a:rPr lang="en-US" sz="1100" dirty="0">
                  <a:latin typeface="Bauhaus 93" pitchFamily="82" charset="0"/>
                </a:rPr>
                <a:t>BAN-PT</a:t>
              </a:r>
              <a:endParaRPr lang="en-US" sz="2000" dirty="0">
                <a:latin typeface="Bauhaus 93" pitchFamily="82" charset="0"/>
              </a:endParaRPr>
            </a:p>
          </p:txBody>
        </p:sp>
      </p:grpSp>
      <p:pic>
        <p:nvPicPr>
          <p:cNvPr id="32" name="Picture 2"/>
          <p:cNvPicPr>
            <a:picLocks noChangeAspect="1" noChangeArrowheads="1"/>
          </p:cNvPicPr>
          <p:nvPr/>
        </p:nvPicPr>
        <p:blipFill>
          <a:blip r:embed="rId4" cstate="print"/>
          <a:srcRect/>
          <a:stretch>
            <a:fillRect/>
          </a:stretch>
        </p:blipFill>
        <p:spPr bwMode="auto">
          <a:xfrm>
            <a:off x="2300740" y="3508822"/>
            <a:ext cx="1128252" cy="1206062"/>
          </a:xfrm>
          <a:prstGeom prst="rect">
            <a:avLst/>
          </a:prstGeom>
          <a:noFill/>
          <a:ln w="9525">
            <a:noFill/>
            <a:miter lim="800000"/>
            <a:headEnd/>
            <a:tailEnd/>
          </a:ln>
          <a:effectLst/>
        </p:spPr>
      </p:pic>
      <p:pic>
        <p:nvPicPr>
          <p:cNvPr id="35" name="Picture 2" descr="http://konsultaniso.web.id/wp-content/uploads/2011/11/konsultan-iso-9001-150x150.png"/>
          <p:cNvPicPr>
            <a:picLocks noChangeAspect="1" noChangeArrowheads="1"/>
          </p:cNvPicPr>
          <p:nvPr/>
        </p:nvPicPr>
        <p:blipFill>
          <a:blip r:embed="rId5"/>
          <a:srcRect/>
          <a:stretch>
            <a:fillRect/>
          </a:stretch>
        </p:blipFill>
        <p:spPr bwMode="auto">
          <a:xfrm>
            <a:off x="61906" y="642918"/>
            <a:ext cx="928694" cy="928694"/>
          </a:xfrm>
          <a:prstGeom prst="rect">
            <a:avLst/>
          </a:prstGeom>
          <a:noFill/>
        </p:spPr>
      </p:pic>
      <p:pic>
        <p:nvPicPr>
          <p:cNvPr id="36" name="Picture 2" descr="D:\PT KNI\Logo QS1.jpg2.jpg"/>
          <p:cNvPicPr>
            <a:picLocks noChangeAspect="1" noChangeArrowheads="1"/>
          </p:cNvPicPr>
          <p:nvPr/>
        </p:nvPicPr>
        <p:blipFill>
          <a:blip r:embed="rId6" cstate="print"/>
          <a:srcRect/>
          <a:stretch>
            <a:fillRect/>
          </a:stretch>
        </p:blipFill>
        <p:spPr bwMode="auto">
          <a:xfrm>
            <a:off x="7215206" y="357166"/>
            <a:ext cx="1076714" cy="857257"/>
          </a:xfrm>
          <a:prstGeom prst="rect">
            <a:avLst/>
          </a:prstGeom>
          <a:noFill/>
          <a:ln w="9525">
            <a:noFill/>
            <a:miter lim="800000"/>
            <a:headEnd/>
            <a:tailEnd/>
          </a:ln>
        </p:spPr>
      </p:pic>
      <p:sp>
        <p:nvSpPr>
          <p:cNvPr id="38" name="Subtitle 2"/>
          <p:cNvSpPr txBox="1">
            <a:spLocks/>
          </p:cNvSpPr>
          <p:nvPr/>
        </p:nvSpPr>
        <p:spPr>
          <a:xfrm>
            <a:off x="133352" y="5210188"/>
            <a:ext cx="5505448" cy="1571612"/>
          </a:xfrm>
          <a:prstGeom prst="rect">
            <a:avLst/>
          </a:prstGeom>
        </p:spPr>
        <p:txBody>
          <a:bodyPr>
            <a:noAutofit/>
          </a:bodyPr>
          <a:lstStyle/>
          <a:p>
            <a:pPr marL="342900" indent="-342900" algn="ctr" eaLnBrk="0" fontAlgn="base" hangingPunct="0">
              <a:spcBef>
                <a:spcPct val="20000"/>
              </a:spcBef>
              <a:spcAft>
                <a:spcPct val="0"/>
              </a:spcAft>
              <a:defRPr/>
            </a:pPr>
            <a:r>
              <a:rPr lang="id-ID" sz="3200" kern="0" dirty="0" smtClean="0">
                <a:solidFill>
                  <a:schemeClr val="bg1">
                    <a:lumMod val="95000"/>
                    <a:lumOff val="5000"/>
                  </a:schemeClr>
                </a:solidFill>
              </a:rPr>
              <a:t>APTISI PUSAT</a:t>
            </a:r>
          </a:p>
          <a:p>
            <a:pPr algn="ctr"/>
            <a:r>
              <a:rPr kumimoji="0" lang="id-ID" sz="2400" b="1" i="0" u="none" strike="noStrike" kern="0" cap="none" spc="0" normalizeH="0" baseline="0" noProof="0" dirty="0" smtClean="0">
                <a:ln>
                  <a:noFill/>
                </a:ln>
                <a:effectLst/>
                <a:uLnTx/>
                <a:uFillTx/>
                <a:latin typeface="+mn-lt"/>
                <a:ea typeface="+mn-ea"/>
                <a:cs typeface="+mn-cs"/>
              </a:rPr>
              <a:t>APTISI WILAYAH V</a:t>
            </a:r>
            <a:r>
              <a:rPr kumimoji="0" lang="id-ID" sz="2400" b="1" i="0" u="none" strike="noStrike" kern="0" cap="none" spc="0" normalizeH="0" noProof="0" dirty="0" smtClean="0">
                <a:ln>
                  <a:noFill/>
                </a:ln>
                <a:effectLst/>
                <a:uLnTx/>
                <a:uFillTx/>
                <a:latin typeface="+mn-lt"/>
                <a:ea typeface="+mn-ea"/>
                <a:cs typeface="+mn-cs"/>
              </a:rPr>
              <a:t> Jogjakarta</a:t>
            </a:r>
            <a:endParaRPr kumimoji="0" lang="id-ID" sz="2800" b="1" i="0" u="none" strike="noStrike" kern="0" cap="none" spc="0" normalizeH="0" baseline="0" noProof="0" dirty="0" smtClean="0">
              <a:ln>
                <a:noFill/>
              </a:ln>
              <a:effectLst/>
              <a:uLnTx/>
              <a:uFillTx/>
              <a:latin typeface="+mn-lt"/>
              <a:ea typeface="+mn-ea"/>
              <a:cs typeface="+mn-cs"/>
            </a:endParaRPr>
          </a:p>
          <a:p>
            <a:pPr algn="ctr"/>
            <a:r>
              <a:rPr lang="id-ID" sz="2400" b="1" dirty="0" smtClean="0">
                <a:solidFill>
                  <a:srgbClr val="FF0000"/>
                </a:solidFill>
              </a:rPr>
              <a:t>Sahid Rich Hotel, 25-26 Maret </a:t>
            </a:r>
            <a:r>
              <a:rPr lang="en-US" sz="2400" b="1" dirty="0" smtClean="0">
                <a:solidFill>
                  <a:srgbClr val="FF0000"/>
                </a:solidFill>
              </a:rPr>
              <a:t>201</a:t>
            </a:r>
            <a:r>
              <a:rPr lang="id-ID" sz="2400" b="1" dirty="0" smtClean="0">
                <a:solidFill>
                  <a:srgbClr val="FF0000"/>
                </a:solidFill>
              </a:rPr>
              <a:t>5</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id-ID" sz="28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id-ID"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4549003F-F441-4AAA-8691-7D1800E38AF9}" type="slidenum">
              <a:rPr lang="en-US"/>
              <a:pPr>
                <a:defRPr/>
              </a:pPr>
              <a:t>20</a:t>
            </a:fld>
            <a:endParaRPr lang="en-US"/>
          </a:p>
        </p:txBody>
      </p:sp>
      <p:sp>
        <p:nvSpPr>
          <p:cNvPr id="22530" name="Rectangle 2"/>
          <p:cNvSpPr>
            <a:spLocks noGrp="1" noChangeArrowheads="1"/>
          </p:cNvSpPr>
          <p:nvPr>
            <p:ph type="title"/>
          </p:nvPr>
        </p:nvSpPr>
        <p:spPr>
          <a:xfrm>
            <a:off x="1042988" y="304800"/>
            <a:ext cx="7681912" cy="676275"/>
          </a:xfrm>
        </p:spPr>
        <p:txBody>
          <a:bodyPr/>
          <a:lstStyle/>
          <a:p>
            <a:pPr eaLnBrk="1" hangingPunct="1">
              <a:defRPr/>
            </a:pPr>
            <a:r>
              <a:rPr lang="en-US" sz="3600" b="1" dirty="0" smtClean="0">
                <a:solidFill>
                  <a:schemeClr val="accent1">
                    <a:lumMod val="75000"/>
                  </a:schemeClr>
                </a:solidFill>
              </a:rPr>
              <a:t>PROSEDUR KERJA [2]</a:t>
            </a:r>
          </a:p>
        </p:txBody>
      </p:sp>
      <p:sp>
        <p:nvSpPr>
          <p:cNvPr id="22531" name="Rectangle 3"/>
          <p:cNvSpPr>
            <a:spLocks noGrp="1" noChangeArrowheads="1"/>
          </p:cNvSpPr>
          <p:nvPr>
            <p:ph type="body" idx="1"/>
          </p:nvPr>
        </p:nvSpPr>
        <p:spPr>
          <a:xfrm>
            <a:off x="539750" y="981075"/>
            <a:ext cx="8280400" cy="5256213"/>
          </a:xfrm>
        </p:spPr>
        <p:txBody>
          <a:bodyPr/>
          <a:lstStyle/>
          <a:p>
            <a:pPr eaLnBrk="1" hangingPunct="1">
              <a:lnSpc>
                <a:spcPct val="90000"/>
              </a:lnSpc>
              <a:defRPr/>
            </a:pPr>
            <a:r>
              <a:rPr lang="id-ID" dirty="0" smtClean="0">
                <a:latin typeface="Arial Narrow" pitchFamily="34" charset="0"/>
              </a:rPr>
              <a:t>Prosedur kerja yang baik harus logis, jelas, dan mudah implementasinya.  Karena itu mula-mula perlu dibuat suatu bagan alir untuk mendeskripsikan prosedur kerja tersebut.</a:t>
            </a:r>
          </a:p>
          <a:p>
            <a:pPr eaLnBrk="1" hangingPunct="1">
              <a:lnSpc>
                <a:spcPct val="90000"/>
              </a:lnSpc>
              <a:defRPr/>
            </a:pPr>
            <a:endParaRPr lang="id-ID" sz="800" dirty="0" smtClean="0">
              <a:latin typeface="Arial Narrow" pitchFamily="34" charset="0"/>
            </a:endParaRPr>
          </a:p>
          <a:p>
            <a:pPr eaLnBrk="1" hangingPunct="1">
              <a:lnSpc>
                <a:spcPct val="90000"/>
              </a:lnSpc>
              <a:defRPr/>
            </a:pPr>
            <a:r>
              <a:rPr lang="id-ID" dirty="0" smtClean="0">
                <a:latin typeface="Arial Narrow" pitchFamily="34" charset="0"/>
              </a:rPr>
              <a:t>Bagan alir dibuat dengan memperhatikan langkah-langkah pelaksanaan pekerjaan itu dan urutannya.</a:t>
            </a:r>
          </a:p>
          <a:p>
            <a:pPr eaLnBrk="1" hangingPunct="1">
              <a:lnSpc>
                <a:spcPct val="90000"/>
              </a:lnSpc>
              <a:defRPr/>
            </a:pPr>
            <a:endParaRPr lang="id-ID" sz="800" dirty="0" smtClean="0">
              <a:latin typeface="Arial Narrow" pitchFamily="34" charset="0"/>
            </a:endParaRPr>
          </a:p>
          <a:p>
            <a:pPr eaLnBrk="1" hangingPunct="1">
              <a:lnSpc>
                <a:spcPct val="90000"/>
              </a:lnSpc>
              <a:defRPr/>
            </a:pPr>
            <a:r>
              <a:rPr lang="id-ID" dirty="0" smtClean="0">
                <a:latin typeface="Arial Narrow" pitchFamily="34" charset="0"/>
              </a:rPr>
              <a:t>Bagan alir diperlukan untuk memudahkan menyusun prosedur kerja.</a:t>
            </a:r>
          </a:p>
          <a:p>
            <a:pPr eaLnBrk="1" hangingPunct="1">
              <a:lnSpc>
                <a:spcPct val="90000"/>
              </a:lnSpc>
              <a:defRPr/>
            </a:pPr>
            <a:endParaRPr lang="id-ID" sz="800" dirty="0" smtClean="0">
              <a:latin typeface="Arial Narrow" pitchFamily="34" charset="0"/>
            </a:endParaRPr>
          </a:p>
          <a:p>
            <a:pPr eaLnBrk="1" hangingPunct="1">
              <a:lnSpc>
                <a:spcPct val="90000"/>
              </a:lnSpc>
              <a:defRPr/>
            </a:pPr>
            <a:r>
              <a:rPr lang="id-ID" dirty="0" smtClean="0">
                <a:latin typeface="Arial Narrow" pitchFamily="34" charset="0"/>
              </a:rPr>
              <a:t>Sebagai contoh, berikut diberikan bagan               alir untuk penulisan skripsi oleh mahasiswa. </a:t>
            </a:r>
          </a:p>
        </p:txBody>
      </p:sp>
      <p:pic>
        <p:nvPicPr>
          <p:cNvPr id="22532" name="Picture 4" descr="SNOWBRD1"/>
          <p:cNvPicPr>
            <a:picLocks noChangeAspect="1" noChangeArrowheads="1"/>
          </p:cNvPicPr>
          <p:nvPr/>
        </p:nvPicPr>
        <p:blipFill>
          <a:blip r:embed="rId3"/>
          <a:srcRect/>
          <a:stretch>
            <a:fillRect/>
          </a:stretch>
        </p:blipFill>
        <p:spPr bwMode="auto">
          <a:xfrm flipH="1">
            <a:off x="6877050" y="3933825"/>
            <a:ext cx="1814513" cy="208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2000"/>
                                        <p:tgtEl>
                                          <p:spTgt spid="2253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2000" fill="hold"/>
                                        <p:tgtEl>
                                          <p:spTgt spid="22532"/>
                                        </p:tgtEl>
                                        <p:attrNameLst>
                                          <p:attrName>ppt_w</p:attrName>
                                        </p:attrNameLst>
                                      </p:cBhvr>
                                      <p:tavLst>
                                        <p:tav tm="0">
                                          <p:val>
                                            <p:fltVal val="0"/>
                                          </p:val>
                                        </p:tav>
                                        <p:tav tm="100000">
                                          <p:val>
                                            <p:strVal val="#ppt_w"/>
                                          </p:val>
                                        </p:tav>
                                      </p:tavLst>
                                    </p:anim>
                                    <p:anim calcmode="lin" valueType="num">
                                      <p:cBhvr>
                                        <p:cTn id="13" dur="2000" fill="hold"/>
                                        <p:tgtEl>
                                          <p:spTgt spid="22532"/>
                                        </p:tgtEl>
                                        <p:attrNameLst>
                                          <p:attrName>ppt_h</p:attrName>
                                        </p:attrNameLst>
                                      </p:cBhvr>
                                      <p:tavLst>
                                        <p:tav tm="0">
                                          <p:val>
                                            <p:fltVal val="0"/>
                                          </p:val>
                                        </p:tav>
                                        <p:tav tm="100000">
                                          <p:val>
                                            <p:strVal val="#ppt_h"/>
                                          </p:val>
                                        </p:tav>
                                      </p:tavLst>
                                    </p:anim>
                                    <p:anim calcmode="lin" valueType="num">
                                      <p:cBhvr>
                                        <p:cTn id="14" dur="2000" fill="hold"/>
                                        <p:tgtEl>
                                          <p:spTgt spid="22532"/>
                                        </p:tgtEl>
                                        <p:attrNameLst>
                                          <p:attrName>style.rotation</p:attrName>
                                        </p:attrNameLst>
                                      </p:cBhvr>
                                      <p:tavLst>
                                        <p:tav tm="0">
                                          <p:val>
                                            <p:fltVal val="360"/>
                                          </p:val>
                                        </p:tav>
                                        <p:tav tm="100000">
                                          <p:val>
                                            <p:fltVal val="0"/>
                                          </p:val>
                                        </p:tav>
                                      </p:tavLst>
                                    </p:anim>
                                    <p:animEffect transition="in" filter="fade">
                                      <p:cBhvr>
                                        <p:cTn id="15" dur="2000"/>
                                        <p:tgtEl>
                                          <p:spTgt spid="225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1">
                                            <p:txEl>
                                              <p:pRg st="0" end="0"/>
                                            </p:txEl>
                                          </p:spTgt>
                                        </p:tgtEl>
                                        <p:attrNameLst>
                                          <p:attrName>style.visibility</p:attrName>
                                        </p:attrNameLst>
                                      </p:cBhvr>
                                      <p:to>
                                        <p:strVal val="visible"/>
                                      </p:to>
                                    </p:set>
                                    <p:animEffect transition="in" filter="wipe(left)">
                                      <p:cBhvr>
                                        <p:cTn id="20" dur="2000"/>
                                        <p:tgtEl>
                                          <p:spTgt spid="22531">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Effect transition="in" filter="wipe(left)">
                                      <p:cBhvr>
                                        <p:cTn id="25" dur="2000"/>
                                        <p:tgtEl>
                                          <p:spTgt spid="22531">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531">
                                            <p:txEl>
                                              <p:pRg st="4" end="4"/>
                                            </p:txEl>
                                          </p:spTgt>
                                        </p:tgtEl>
                                        <p:attrNameLst>
                                          <p:attrName>style.visibility</p:attrName>
                                        </p:attrNameLst>
                                      </p:cBhvr>
                                      <p:to>
                                        <p:strVal val="visible"/>
                                      </p:to>
                                    </p:set>
                                    <p:animEffect transition="in" filter="wipe(left)">
                                      <p:cBhvr>
                                        <p:cTn id="30" dur="2000"/>
                                        <p:tgtEl>
                                          <p:spTgt spid="22531">
                                            <p:txEl>
                                              <p:pRg st="4" end="4"/>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Effect transition="in" filter="wipe(left)">
                                      <p:cBhvr>
                                        <p:cTn id="35" dur="2000"/>
                                        <p:tgtEl>
                                          <p:spTgt spid="225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p:cNvSpPr>
            <a:spLocks noGrp="1"/>
          </p:cNvSpPr>
          <p:nvPr>
            <p:ph type="dt" sz="quarter" idx="10"/>
          </p:nvPr>
        </p:nvSpPr>
        <p:spPr/>
        <p:txBody>
          <a:bodyPr/>
          <a:lstStyle/>
          <a:p>
            <a:pPr>
              <a:defRPr/>
            </a:pPr>
            <a:r>
              <a:rPr lang="en-US"/>
              <a:t>Maret '06</a:t>
            </a:r>
          </a:p>
        </p:txBody>
      </p:sp>
      <p:sp>
        <p:nvSpPr>
          <p:cNvPr id="44" name="Footer Placeholder 4"/>
          <p:cNvSpPr>
            <a:spLocks noGrp="1"/>
          </p:cNvSpPr>
          <p:nvPr>
            <p:ph type="ftr" sz="quarter" idx="11"/>
          </p:nvPr>
        </p:nvSpPr>
        <p:spPr/>
        <p:txBody>
          <a:bodyPr/>
          <a:lstStyle/>
          <a:p>
            <a:pPr>
              <a:defRPr/>
            </a:pPr>
            <a:r>
              <a:rPr lang="en-US"/>
              <a:t>Standar Mutu Kinerja PT</a:t>
            </a:r>
          </a:p>
        </p:txBody>
      </p:sp>
      <p:sp>
        <p:nvSpPr>
          <p:cNvPr id="45" name="Slide Number Placeholder 5"/>
          <p:cNvSpPr>
            <a:spLocks noGrp="1"/>
          </p:cNvSpPr>
          <p:nvPr>
            <p:ph type="sldNum" sz="quarter" idx="12"/>
          </p:nvPr>
        </p:nvSpPr>
        <p:spPr/>
        <p:txBody>
          <a:bodyPr/>
          <a:lstStyle/>
          <a:p>
            <a:pPr>
              <a:defRPr/>
            </a:pPr>
            <a:fld id="{FA225DE5-5EE8-4E1D-8538-41F41E4DE388}" type="slidenum">
              <a:rPr lang="en-US"/>
              <a:pPr>
                <a:defRPr/>
              </a:pPr>
              <a:t>21</a:t>
            </a:fld>
            <a:endParaRPr lang="en-US"/>
          </a:p>
        </p:txBody>
      </p:sp>
      <p:sp>
        <p:nvSpPr>
          <p:cNvPr id="23554" name="AutoShape 2"/>
          <p:cNvSpPr>
            <a:spLocks noChangeArrowheads="1"/>
          </p:cNvSpPr>
          <p:nvPr/>
        </p:nvSpPr>
        <p:spPr bwMode="auto">
          <a:xfrm>
            <a:off x="539750" y="1412875"/>
            <a:ext cx="863600" cy="576263"/>
          </a:xfrm>
          <a:prstGeom prst="flowChartAlternateProcess">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Mulai</a:t>
            </a:r>
          </a:p>
        </p:txBody>
      </p:sp>
      <p:sp>
        <p:nvSpPr>
          <p:cNvPr id="23555" name="Rectangle 3"/>
          <p:cNvSpPr>
            <a:spLocks noChangeArrowheads="1"/>
          </p:cNvSpPr>
          <p:nvPr/>
        </p:nvSpPr>
        <p:spPr bwMode="auto">
          <a:xfrm>
            <a:off x="1979613" y="333375"/>
            <a:ext cx="2232025" cy="1150938"/>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Penugasan me-</a:t>
            </a:r>
          </a:p>
          <a:p>
            <a:pPr algn="ctr"/>
            <a:r>
              <a:rPr lang="id-ID" sz="2400" b="1">
                <a:solidFill>
                  <a:srgbClr val="000000"/>
                </a:solidFill>
                <a:latin typeface="Arial Narrow" pitchFamily="34" charset="0"/>
              </a:rPr>
              <a:t>nulis skripsi oleh</a:t>
            </a:r>
          </a:p>
          <a:p>
            <a:pPr algn="ctr"/>
            <a:r>
              <a:rPr lang="id-ID" sz="2400" b="1">
                <a:solidFill>
                  <a:srgbClr val="000000"/>
                </a:solidFill>
                <a:latin typeface="Arial Narrow" pitchFamily="34" charset="0"/>
              </a:rPr>
              <a:t>jurusan kpd mhs</a:t>
            </a:r>
          </a:p>
        </p:txBody>
      </p:sp>
      <p:sp>
        <p:nvSpPr>
          <p:cNvPr id="23556" name="Rectangle 4"/>
          <p:cNvSpPr>
            <a:spLocks noChangeArrowheads="1"/>
          </p:cNvSpPr>
          <p:nvPr/>
        </p:nvSpPr>
        <p:spPr bwMode="auto">
          <a:xfrm>
            <a:off x="1979613" y="1773238"/>
            <a:ext cx="2232025" cy="1152525"/>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Penugasan mem-</a:t>
            </a:r>
          </a:p>
          <a:p>
            <a:pPr algn="ctr"/>
            <a:r>
              <a:rPr lang="id-ID" sz="2400" b="1">
                <a:solidFill>
                  <a:srgbClr val="000000"/>
                </a:solidFill>
                <a:latin typeface="Arial Narrow" pitchFamily="34" charset="0"/>
              </a:rPr>
              <a:t>bimbing skripsi</a:t>
            </a:r>
          </a:p>
          <a:p>
            <a:pPr algn="ctr"/>
            <a:r>
              <a:rPr lang="id-ID" sz="2400" b="1">
                <a:solidFill>
                  <a:srgbClr val="000000"/>
                </a:solidFill>
                <a:latin typeface="Arial Narrow" pitchFamily="34" charset="0"/>
              </a:rPr>
              <a:t>oleh jrs kpd dosen</a:t>
            </a:r>
          </a:p>
        </p:txBody>
      </p:sp>
      <p:sp>
        <p:nvSpPr>
          <p:cNvPr id="23557" name="Rectangle 5"/>
          <p:cNvSpPr>
            <a:spLocks noChangeArrowheads="1"/>
          </p:cNvSpPr>
          <p:nvPr/>
        </p:nvSpPr>
        <p:spPr bwMode="auto">
          <a:xfrm>
            <a:off x="5148263" y="549275"/>
            <a:ext cx="1079500" cy="2303463"/>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Dosen</a:t>
            </a:r>
          </a:p>
          <a:p>
            <a:pPr algn="ctr"/>
            <a:r>
              <a:rPr lang="id-ID" sz="2400" b="1">
                <a:solidFill>
                  <a:srgbClr val="000000"/>
                </a:solidFill>
                <a:latin typeface="Arial Narrow" pitchFamily="34" charset="0"/>
              </a:rPr>
              <a:t>&amp; mhs</a:t>
            </a:r>
          </a:p>
          <a:p>
            <a:pPr algn="ctr"/>
            <a:r>
              <a:rPr lang="id-ID" sz="2400" b="1">
                <a:solidFill>
                  <a:srgbClr val="000000"/>
                </a:solidFill>
                <a:latin typeface="Arial Narrow" pitchFamily="34" charset="0"/>
              </a:rPr>
              <a:t>bahas</a:t>
            </a:r>
          </a:p>
          <a:p>
            <a:pPr algn="ctr"/>
            <a:r>
              <a:rPr lang="id-ID" sz="2400" b="1">
                <a:solidFill>
                  <a:srgbClr val="000000"/>
                </a:solidFill>
                <a:latin typeface="Arial Narrow" pitchFamily="34" charset="0"/>
              </a:rPr>
              <a:t>tugas </a:t>
            </a:r>
          </a:p>
          <a:p>
            <a:pPr algn="ctr"/>
            <a:r>
              <a:rPr lang="id-ID" sz="2400" b="1">
                <a:solidFill>
                  <a:srgbClr val="000000"/>
                </a:solidFill>
                <a:latin typeface="Arial Narrow" pitchFamily="34" charset="0"/>
              </a:rPr>
              <a:t>menulis</a:t>
            </a:r>
          </a:p>
          <a:p>
            <a:pPr algn="ctr"/>
            <a:r>
              <a:rPr lang="id-ID" sz="2400" b="1">
                <a:solidFill>
                  <a:srgbClr val="000000"/>
                </a:solidFill>
                <a:latin typeface="Arial Narrow" pitchFamily="34" charset="0"/>
              </a:rPr>
              <a:t>skripsi</a:t>
            </a:r>
          </a:p>
        </p:txBody>
      </p:sp>
      <p:sp>
        <p:nvSpPr>
          <p:cNvPr id="23558" name="AutoShape 6"/>
          <p:cNvSpPr>
            <a:spLocks noChangeArrowheads="1"/>
          </p:cNvSpPr>
          <p:nvPr/>
        </p:nvSpPr>
        <p:spPr bwMode="auto">
          <a:xfrm>
            <a:off x="6948488" y="549275"/>
            <a:ext cx="1008062" cy="2305050"/>
          </a:xfrm>
          <a:prstGeom prst="flowChartProcess">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Mhs</a:t>
            </a:r>
          </a:p>
          <a:p>
            <a:pPr algn="ctr"/>
            <a:r>
              <a:rPr lang="id-ID" sz="2400" b="1">
                <a:solidFill>
                  <a:srgbClr val="000000"/>
                </a:solidFill>
                <a:latin typeface="Arial Narrow" pitchFamily="34" charset="0"/>
              </a:rPr>
              <a:t>susun</a:t>
            </a:r>
          </a:p>
          <a:p>
            <a:pPr algn="ctr"/>
            <a:r>
              <a:rPr lang="id-ID" sz="2400" b="1">
                <a:solidFill>
                  <a:srgbClr val="000000"/>
                </a:solidFill>
                <a:latin typeface="Arial Narrow" pitchFamily="34" charset="0"/>
              </a:rPr>
              <a:t>rencana</a:t>
            </a:r>
          </a:p>
          <a:p>
            <a:pPr algn="ctr"/>
            <a:r>
              <a:rPr lang="id-ID" sz="2400" b="1">
                <a:solidFill>
                  <a:srgbClr val="000000"/>
                </a:solidFill>
                <a:latin typeface="Arial Narrow" pitchFamily="34" charset="0"/>
              </a:rPr>
              <a:t>skripsi</a:t>
            </a:r>
          </a:p>
        </p:txBody>
      </p:sp>
      <p:sp>
        <p:nvSpPr>
          <p:cNvPr id="23559" name="AutoShape 7"/>
          <p:cNvSpPr>
            <a:spLocks noChangeArrowheads="1"/>
          </p:cNvSpPr>
          <p:nvPr/>
        </p:nvSpPr>
        <p:spPr bwMode="auto">
          <a:xfrm>
            <a:off x="6372225" y="3213100"/>
            <a:ext cx="2089150" cy="1512888"/>
          </a:xfrm>
          <a:prstGeom prst="flowChartDecision">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Rencana</a:t>
            </a:r>
          </a:p>
          <a:p>
            <a:pPr algn="ctr"/>
            <a:r>
              <a:rPr lang="id-ID" sz="2400" b="1">
                <a:solidFill>
                  <a:srgbClr val="000000"/>
                </a:solidFill>
                <a:latin typeface="Arial Narrow" pitchFamily="34" charset="0"/>
              </a:rPr>
              <a:t>skripsi OK?</a:t>
            </a:r>
          </a:p>
        </p:txBody>
      </p:sp>
      <p:sp>
        <p:nvSpPr>
          <p:cNvPr id="23560" name="Rectangle 8"/>
          <p:cNvSpPr>
            <a:spLocks noChangeArrowheads="1"/>
          </p:cNvSpPr>
          <p:nvPr/>
        </p:nvSpPr>
        <p:spPr bwMode="auto">
          <a:xfrm>
            <a:off x="3348038" y="3284538"/>
            <a:ext cx="2592387" cy="1295400"/>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Penulisan skripsi,</a:t>
            </a:r>
          </a:p>
          <a:p>
            <a:pPr algn="ctr"/>
            <a:r>
              <a:rPr lang="id-ID" sz="2400" b="1">
                <a:solidFill>
                  <a:srgbClr val="000000"/>
                </a:solidFill>
                <a:latin typeface="Arial Narrow" pitchFamily="34" charset="0"/>
              </a:rPr>
              <a:t>termasuk pengum-</a:t>
            </a:r>
          </a:p>
          <a:p>
            <a:pPr algn="ctr"/>
            <a:r>
              <a:rPr lang="id-ID" sz="2400" b="1">
                <a:solidFill>
                  <a:srgbClr val="000000"/>
                </a:solidFill>
                <a:latin typeface="Arial Narrow" pitchFamily="34" charset="0"/>
              </a:rPr>
              <a:t>pulan &amp; analisis data</a:t>
            </a:r>
          </a:p>
        </p:txBody>
      </p:sp>
      <p:sp>
        <p:nvSpPr>
          <p:cNvPr id="23561" name="Rectangle 9"/>
          <p:cNvSpPr>
            <a:spLocks noChangeArrowheads="1"/>
          </p:cNvSpPr>
          <p:nvPr/>
        </p:nvSpPr>
        <p:spPr bwMode="auto">
          <a:xfrm>
            <a:off x="1187450" y="3357563"/>
            <a:ext cx="1871663" cy="1152525"/>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Konsultasi pe-</a:t>
            </a:r>
          </a:p>
          <a:p>
            <a:pPr algn="ctr"/>
            <a:r>
              <a:rPr lang="id-ID" sz="2400" b="1">
                <a:solidFill>
                  <a:srgbClr val="000000"/>
                </a:solidFill>
                <a:latin typeface="Arial Narrow" pitchFamily="34" charset="0"/>
              </a:rPr>
              <a:t>nulisan skripsi</a:t>
            </a:r>
          </a:p>
          <a:p>
            <a:pPr algn="ctr"/>
            <a:r>
              <a:rPr lang="id-ID" sz="2400" b="1">
                <a:solidFill>
                  <a:srgbClr val="000000"/>
                </a:solidFill>
                <a:latin typeface="Arial Narrow" pitchFamily="34" charset="0"/>
              </a:rPr>
              <a:t>dgn dosen</a:t>
            </a:r>
          </a:p>
        </p:txBody>
      </p:sp>
      <p:sp>
        <p:nvSpPr>
          <p:cNvPr id="23562" name="AutoShape 10"/>
          <p:cNvSpPr>
            <a:spLocks noChangeArrowheads="1"/>
          </p:cNvSpPr>
          <p:nvPr/>
        </p:nvSpPr>
        <p:spPr bwMode="auto">
          <a:xfrm>
            <a:off x="1187450" y="4868863"/>
            <a:ext cx="1944688" cy="1008062"/>
          </a:xfrm>
          <a:prstGeom prst="flowChartDecision">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Skripsi OK?</a:t>
            </a:r>
          </a:p>
        </p:txBody>
      </p:sp>
      <p:sp>
        <p:nvSpPr>
          <p:cNvPr id="23563" name="Rectangle 11"/>
          <p:cNvSpPr>
            <a:spLocks noChangeArrowheads="1"/>
          </p:cNvSpPr>
          <p:nvPr/>
        </p:nvSpPr>
        <p:spPr bwMode="auto">
          <a:xfrm>
            <a:off x="3492500" y="4941888"/>
            <a:ext cx="1079500" cy="863600"/>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Ujian</a:t>
            </a:r>
          </a:p>
          <a:p>
            <a:pPr algn="ctr"/>
            <a:r>
              <a:rPr lang="id-ID" sz="2400" b="1">
                <a:solidFill>
                  <a:srgbClr val="000000"/>
                </a:solidFill>
                <a:latin typeface="Arial Narrow" pitchFamily="34" charset="0"/>
              </a:rPr>
              <a:t>skripsi</a:t>
            </a:r>
          </a:p>
        </p:txBody>
      </p:sp>
      <p:sp>
        <p:nvSpPr>
          <p:cNvPr id="23564" name="Rectangle 12"/>
          <p:cNvSpPr>
            <a:spLocks noChangeArrowheads="1"/>
          </p:cNvSpPr>
          <p:nvPr/>
        </p:nvSpPr>
        <p:spPr bwMode="auto">
          <a:xfrm>
            <a:off x="4932363" y="4941888"/>
            <a:ext cx="1223962" cy="863600"/>
          </a:xfrm>
          <a:prstGeom prst="rec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Perbaikan</a:t>
            </a:r>
          </a:p>
          <a:p>
            <a:pPr algn="ctr"/>
            <a:r>
              <a:rPr lang="id-ID" sz="2400" b="1">
                <a:solidFill>
                  <a:srgbClr val="000000"/>
                </a:solidFill>
                <a:latin typeface="Arial Narrow" pitchFamily="34" charset="0"/>
              </a:rPr>
              <a:t>skripsi</a:t>
            </a:r>
          </a:p>
        </p:txBody>
      </p:sp>
      <p:sp>
        <p:nvSpPr>
          <p:cNvPr id="23565" name="AutoShape 13"/>
          <p:cNvSpPr>
            <a:spLocks noChangeArrowheads="1"/>
          </p:cNvSpPr>
          <p:nvPr/>
        </p:nvSpPr>
        <p:spPr bwMode="auto">
          <a:xfrm>
            <a:off x="7883525" y="4941888"/>
            <a:ext cx="720725" cy="792162"/>
          </a:xfrm>
          <a:prstGeom prst="flowChartAlternateProcess">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Sele-</a:t>
            </a:r>
          </a:p>
          <a:p>
            <a:pPr algn="ctr"/>
            <a:r>
              <a:rPr lang="id-ID" sz="2400" b="1">
                <a:solidFill>
                  <a:srgbClr val="000000"/>
                </a:solidFill>
                <a:latin typeface="Arial Narrow" pitchFamily="34" charset="0"/>
              </a:rPr>
              <a:t>sai</a:t>
            </a:r>
          </a:p>
        </p:txBody>
      </p:sp>
      <p:sp>
        <p:nvSpPr>
          <p:cNvPr id="24593" name="Line 14"/>
          <p:cNvSpPr>
            <a:spLocks noChangeShapeType="1"/>
          </p:cNvSpPr>
          <p:nvPr/>
        </p:nvSpPr>
        <p:spPr bwMode="auto">
          <a:xfrm>
            <a:off x="1403350" y="1700213"/>
            <a:ext cx="288925" cy="0"/>
          </a:xfrm>
          <a:prstGeom prst="line">
            <a:avLst/>
          </a:prstGeom>
          <a:noFill/>
          <a:ln w="38100">
            <a:solidFill>
              <a:schemeClr val="tx1"/>
            </a:solidFill>
            <a:round/>
            <a:headEnd/>
            <a:tailEnd/>
          </a:ln>
        </p:spPr>
        <p:txBody>
          <a:bodyPr/>
          <a:lstStyle/>
          <a:p>
            <a:endParaRPr lang="id-ID"/>
          </a:p>
        </p:txBody>
      </p:sp>
      <p:sp>
        <p:nvSpPr>
          <p:cNvPr id="24594" name="Line 15"/>
          <p:cNvSpPr>
            <a:spLocks noChangeShapeType="1"/>
          </p:cNvSpPr>
          <p:nvPr/>
        </p:nvSpPr>
        <p:spPr bwMode="auto">
          <a:xfrm>
            <a:off x="1692275" y="908050"/>
            <a:ext cx="0" cy="1441450"/>
          </a:xfrm>
          <a:prstGeom prst="line">
            <a:avLst/>
          </a:prstGeom>
          <a:noFill/>
          <a:ln w="38100">
            <a:solidFill>
              <a:schemeClr val="tx1"/>
            </a:solidFill>
            <a:round/>
            <a:headEnd/>
            <a:tailEnd/>
          </a:ln>
        </p:spPr>
        <p:txBody>
          <a:bodyPr/>
          <a:lstStyle/>
          <a:p>
            <a:endParaRPr lang="id-ID"/>
          </a:p>
        </p:txBody>
      </p:sp>
      <p:sp>
        <p:nvSpPr>
          <p:cNvPr id="23568" name="Line 16"/>
          <p:cNvSpPr>
            <a:spLocks noChangeShapeType="1"/>
          </p:cNvSpPr>
          <p:nvPr/>
        </p:nvSpPr>
        <p:spPr bwMode="auto">
          <a:xfrm>
            <a:off x="1692275" y="908050"/>
            <a:ext cx="287338" cy="0"/>
          </a:xfrm>
          <a:prstGeom prst="line">
            <a:avLst/>
          </a:prstGeom>
          <a:noFill/>
          <a:ln w="38100">
            <a:solidFill>
              <a:schemeClr val="tx1"/>
            </a:solidFill>
            <a:round/>
            <a:headEnd/>
            <a:tailEnd type="triangle" w="med" len="med"/>
          </a:ln>
        </p:spPr>
        <p:txBody>
          <a:bodyPr/>
          <a:lstStyle/>
          <a:p>
            <a:endParaRPr lang="id-ID"/>
          </a:p>
        </p:txBody>
      </p:sp>
      <p:sp>
        <p:nvSpPr>
          <p:cNvPr id="23569" name="Line 17"/>
          <p:cNvSpPr>
            <a:spLocks noChangeShapeType="1"/>
          </p:cNvSpPr>
          <p:nvPr/>
        </p:nvSpPr>
        <p:spPr bwMode="auto">
          <a:xfrm>
            <a:off x="1692275" y="2349500"/>
            <a:ext cx="287338" cy="0"/>
          </a:xfrm>
          <a:prstGeom prst="line">
            <a:avLst/>
          </a:prstGeom>
          <a:noFill/>
          <a:ln w="38100">
            <a:solidFill>
              <a:schemeClr val="tx1"/>
            </a:solidFill>
            <a:round/>
            <a:headEnd/>
            <a:tailEnd type="triangle" w="med" len="med"/>
          </a:ln>
        </p:spPr>
        <p:txBody>
          <a:bodyPr/>
          <a:lstStyle/>
          <a:p>
            <a:endParaRPr lang="id-ID"/>
          </a:p>
        </p:txBody>
      </p:sp>
      <p:sp>
        <p:nvSpPr>
          <p:cNvPr id="24597" name="Line 18"/>
          <p:cNvSpPr>
            <a:spLocks noChangeShapeType="1"/>
          </p:cNvSpPr>
          <p:nvPr/>
        </p:nvSpPr>
        <p:spPr bwMode="auto">
          <a:xfrm>
            <a:off x="4211638" y="908050"/>
            <a:ext cx="360362" cy="0"/>
          </a:xfrm>
          <a:prstGeom prst="line">
            <a:avLst/>
          </a:prstGeom>
          <a:noFill/>
          <a:ln w="38100">
            <a:solidFill>
              <a:schemeClr val="tx1"/>
            </a:solidFill>
            <a:round/>
            <a:headEnd/>
            <a:tailEnd/>
          </a:ln>
        </p:spPr>
        <p:txBody>
          <a:bodyPr/>
          <a:lstStyle/>
          <a:p>
            <a:endParaRPr lang="id-ID"/>
          </a:p>
        </p:txBody>
      </p:sp>
      <p:sp>
        <p:nvSpPr>
          <p:cNvPr id="24598" name="Line 19"/>
          <p:cNvSpPr>
            <a:spLocks noChangeShapeType="1"/>
          </p:cNvSpPr>
          <p:nvPr/>
        </p:nvSpPr>
        <p:spPr bwMode="auto">
          <a:xfrm>
            <a:off x="4211638" y="2349500"/>
            <a:ext cx="360362" cy="0"/>
          </a:xfrm>
          <a:prstGeom prst="line">
            <a:avLst/>
          </a:prstGeom>
          <a:noFill/>
          <a:ln w="38100">
            <a:solidFill>
              <a:schemeClr val="tx1"/>
            </a:solidFill>
            <a:round/>
            <a:headEnd/>
            <a:tailEnd/>
          </a:ln>
        </p:spPr>
        <p:txBody>
          <a:bodyPr/>
          <a:lstStyle/>
          <a:p>
            <a:endParaRPr lang="id-ID"/>
          </a:p>
        </p:txBody>
      </p:sp>
      <p:sp>
        <p:nvSpPr>
          <p:cNvPr id="24599" name="Line 20"/>
          <p:cNvSpPr>
            <a:spLocks noChangeShapeType="1"/>
          </p:cNvSpPr>
          <p:nvPr/>
        </p:nvSpPr>
        <p:spPr bwMode="auto">
          <a:xfrm flipV="1">
            <a:off x="4572000" y="908050"/>
            <a:ext cx="0" cy="1441450"/>
          </a:xfrm>
          <a:prstGeom prst="line">
            <a:avLst/>
          </a:prstGeom>
          <a:noFill/>
          <a:ln w="38100">
            <a:solidFill>
              <a:schemeClr val="tx1"/>
            </a:solidFill>
            <a:round/>
            <a:headEnd/>
            <a:tailEnd/>
          </a:ln>
        </p:spPr>
        <p:txBody>
          <a:bodyPr/>
          <a:lstStyle/>
          <a:p>
            <a:endParaRPr lang="id-ID"/>
          </a:p>
        </p:txBody>
      </p:sp>
      <p:sp>
        <p:nvSpPr>
          <p:cNvPr id="23573" name="Line 21"/>
          <p:cNvSpPr>
            <a:spLocks noChangeShapeType="1"/>
          </p:cNvSpPr>
          <p:nvPr/>
        </p:nvSpPr>
        <p:spPr bwMode="auto">
          <a:xfrm>
            <a:off x="4572000" y="1628775"/>
            <a:ext cx="576263" cy="0"/>
          </a:xfrm>
          <a:prstGeom prst="line">
            <a:avLst/>
          </a:prstGeom>
          <a:noFill/>
          <a:ln w="38100">
            <a:solidFill>
              <a:schemeClr val="tx1"/>
            </a:solidFill>
            <a:round/>
            <a:headEnd/>
            <a:tailEnd type="triangle" w="med" len="med"/>
          </a:ln>
        </p:spPr>
        <p:txBody>
          <a:bodyPr/>
          <a:lstStyle/>
          <a:p>
            <a:endParaRPr lang="id-ID"/>
          </a:p>
        </p:txBody>
      </p:sp>
      <p:sp>
        <p:nvSpPr>
          <p:cNvPr id="23574" name="Line 22"/>
          <p:cNvSpPr>
            <a:spLocks noChangeShapeType="1"/>
          </p:cNvSpPr>
          <p:nvPr/>
        </p:nvSpPr>
        <p:spPr bwMode="auto">
          <a:xfrm>
            <a:off x="6227763" y="1628775"/>
            <a:ext cx="720725" cy="0"/>
          </a:xfrm>
          <a:prstGeom prst="line">
            <a:avLst/>
          </a:prstGeom>
          <a:noFill/>
          <a:ln w="38100">
            <a:solidFill>
              <a:schemeClr val="tx1"/>
            </a:solidFill>
            <a:round/>
            <a:headEnd/>
            <a:tailEnd type="triangle" w="med" len="med"/>
          </a:ln>
        </p:spPr>
        <p:txBody>
          <a:bodyPr/>
          <a:lstStyle/>
          <a:p>
            <a:endParaRPr lang="id-ID"/>
          </a:p>
        </p:txBody>
      </p:sp>
      <p:sp>
        <p:nvSpPr>
          <p:cNvPr id="24602" name="Line 23"/>
          <p:cNvSpPr>
            <a:spLocks noChangeShapeType="1"/>
          </p:cNvSpPr>
          <p:nvPr/>
        </p:nvSpPr>
        <p:spPr bwMode="auto">
          <a:xfrm flipV="1">
            <a:off x="8604250" y="1628775"/>
            <a:ext cx="0" cy="2376488"/>
          </a:xfrm>
          <a:prstGeom prst="line">
            <a:avLst/>
          </a:prstGeom>
          <a:noFill/>
          <a:ln w="38100">
            <a:solidFill>
              <a:schemeClr val="tx1"/>
            </a:solidFill>
            <a:round/>
            <a:headEnd/>
            <a:tailEnd/>
          </a:ln>
        </p:spPr>
        <p:txBody>
          <a:bodyPr/>
          <a:lstStyle/>
          <a:p>
            <a:endParaRPr lang="id-ID"/>
          </a:p>
        </p:txBody>
      </p:sp>
      <p:sp>
        <p:nvSpPr>
          <p:cNvPr id="23576" name="Line 24"/>
          <p:cNvSpPr>
            <a:spLocks noChangeShapeType="1"/>
          </p:cNvSpPr>
          <p:nvPr/>
        </p:nvSpPr>
        <p:spPr bwMode="auto">
          <a:xfrm flipH="1">
            <a:off x="7956550" y="1628775"/>
            <a:ext cx="647700" cy="0"/>
          </a:xfrm>
          <a:prstGeom prst="line">
            <a:avLst/>
          </a:prstGeom>
          <a:noFill/>
          <a:ln w="38100">
            <a:solidFill>
              <a:schemeClr val="tx1"/>
            </a:solidFill>
            <a:round/>
            <a:headEnd/>
            <a:tailEnd type="triangle" w="med" len="med"/>
          </a:ln>
        </p:spPr>
        <p:txBody>
          <a:bodyPr/>
          <a:lstStyle/>
          <a:p>
            <a:endParaRPr lang="id-ID"/>
          </a:p>
        </p:txBody>
      </p:sp>
      <p:sp>
        <p:nvSpPr>
          <p:cNvPr id="24604" name="Line 25"/>
          <p:cNvSpPr>
            <a:spLocks noChangeShapeType="1"/>
          </p:cNvSpPr>
          <p:nvPr/>
        </p:nvSpPr>
        <p:spPr bwMode="auto">
          <a:xfrm>
            <a:off x="8459788" y="3987800"/>
            <a:ext cx="144462" cy="0"/>
          </a:xfrm>
          <a:prstGeom prst="line">
            <a:avLst/>
          </a:prstGeom>
          <a:noFill/>
          <a:ln w="38100">
            <a:solidFill>
              <a:schemeClr val="tx1"/>
            </a:solidFill>
            <a:round/>
            <a:headEnd/>
            <a:tailEnd/>
          </a:ln>
        </p:spPr>
        <p:txBody>
          <a:bodyPr/>
          <a:lstStyle/>
          <a:p>
            <a:endParaRPr lang="id-ID"/>
          </a:p>
        </p:txBody>
      </p:sp>
      <p:sp>
        <p:nvSpPr>
          <p:cNvPr id="23578" name="Line 26"/>
          <p:cNvSpPr>
            <a:spLocks noChangeShapeType="1"/>
          </p:cNvSpPr>
          <p:nvPr/>
        </p:nvSpPr>
        <p:spPr bwMode="auto">
          <a:xfrm flipH="1">
            <a:off x="5940425" y="3962400"/>
            <a:ext cx="431800" cy="0"/>
          </a:xfrm>
          <a:prstGeom prst="line">
            <a:avLst/>
          </a:prstGeom>
          <a:noFill/>
          <a:ln w="38100">
            <a:solidFill>
              <a:schemeClr val="tx1"/>
            </a:solidFill>
            <a:round/>
            <a:headEnd/>
            <a:tailEnd type="triangle" w="med" len="med"/>
          </a:ln>
        </p:spPr>
        <p:txBody>
          <a:bodyPr/>
          <a:lstStyle/>
          <a:p>
            <a:endParaRPr lang="id-ID"/>
          </a:p>
        </p:txBody>
      </p:sp>
      <p:sp>
        <p:nvSpPr>
          <p:cNvPr id="23579" name="Line 27"/>
          <p:cNvSpPr>
            <a:spLocks noChangeShapeType="1"/>
          </p:cNvSpPr>
          <p:nvPr/>
        </p:nvSpPr>
        <p:spPr bwMode="auto">
          <a:xfrm flipH="1">
            <a:off x="3059113" y="3933825"/>
            <a:ext cx="288925" cy="0"/>
          </a:xfrm>
          <a:prstGeom prst="line">
            <a:avLst/>
          </a:prstGeom>
          <a:noFill/>
          <a:ln w="38100">
            <a:solidFill>
              <a:schemeClr val="tx1"/>
            </a:solidFill>
            <a:round/>
            <a:headEnd/>
            <a:tailEnd type="triangle" w="med" len="med"/>
          </a:ln>
        </p:spPr>
        <p:txBody>
          <a:bodyPr/>
          <a:lstStyle/>
          <a:p>
            <a:endParaRPr lang="id-ID"/>
          </a:p>
        </p:txBody>
      </p:sp>
      <p:sp>
        <p:nvSpPr>
          <p:cNvPr id="23580" name="Line 28"/>
          <p:cNvSpPr>
            <a:spLocks noChangeShapeType="1"/>
          </p:cNvSpPr>
          <p:nvPr/>
        </p:nvSpPr>
        <p:spPr bwMode="auto">
          <a:xfrm>
            <a:off x="2152650" y="4508500"/>
            <a:ext cx="0" cy="360363"/>
          </a:xfrm>
          <a:prstGeom prst="line">
            <a:avLst/>
          </a:prstGeom>
          <a:noFill/>
          <a:ln w="38100">
            <a:solidFill>
              <a:schemeClr val="tx1"/>
            </a:solidFill>
            <a:round/>
            <a:headEnd/>
            <a:tailEnd type="triangle" w="med" len="med"/>
          </a:ln>
        </p:spPr>
        <p:txBody>
          <a:bodyPr/>
          <a:lstStyle/>
          <a:p>
            <a:endParaRPr lang="id-ID"/>
          </a:p>
        </p:txBody>
      </p:sp>
      <p:sp>
        <p:nvSpPr>
          <p:cNvPr id="23581" name="Line 29"/>
          <p:cNvSpPr>
            <a:spLocks noChangeShapeType="1"/>
          </p:cNvSpPr>
          <p:nvPr/>
        </p:nvSpPr>
        <p:spPr bwMode="auto">
          <a:xfrm>
            <a:off x="3132138" y="5373688"/>
            <a:ext cx="360362" cy="0"/>
          </a:xfrm>
          <a:prstGeom prst="line">
            <a:avLst/>
          </a:prstGeom>
          <a:noFill/>
          <a:ln w="38100">
            <a:solidFill>
              <a:schemeClr val="tx1"/>
            </a:solidFill>
            <a:round/>
            <a:headEnd/>
            <a:tailEnd type="triangle" w="med" len="med"/>
          </a:ln>
        </p:spPr>
        <p:txBody>
          <a:bodyPr/>
          <a:lstStyle/>
          <a:p>
            <a:endParaRPr lang="id-ID"/>
          </a:p>
        </p:txBody>
      </p:sp>
      <p:sp>
        <p:nvSpPr>
          <p:cNvPr id="24609" name="Line 30"/>
          <p:cNvSpPr>
            <a:spLocks noChangeShapeType="1"/>
          </p:cNvSpPr>
          <p:nvPr/>
        </p:nvSpPr>
        <p:spPr bwMode="auto">
          <a:xfrm flipH="1">
            <a:off x="755650" y="5373688"/>
            <a:ext cx="431800" cy="0"/>
          </a:xfrm>
          <a:prstGeom prst="line">
            <a:avLst/>
          </a:prstGeom>
          <a:noFill/>
          <a:ln w="38100">
            <a:solidFill>
              <a:schemeClr val="tx1"/>
            </a:solidFill>
            <a:round/>
            <a:headEnd/>
            <a:tailEnd/>
          </a:ln>
        </p:spPr>
        <p:txBody>
          <a:bodyPr/>
          <a:lstStyle/>
          <a:p>
            <a:endParaRPr lang="id-ID"/>
          </a:p>
        </p:txBody>
      </p:sp>
      <p:sp>
        <p:nvSpPr>
          <p:cNvPr id="24610" name="Line 31"/>
          <p:cNvSpPr>
            <a:spLocks noChangeShapeType="1"/>
          </p:cNvSpPr>
          <p:nvPr/>
        </p:nvSpPr>
        <p:spPr bwMode="auto">
          <a:xfrm flipV="1">
            <a:off x="755650" y="3933825"/>
            <a:ext cx="0" cy="1439863"/>
          </a:xfrm>
          <a:prstGeom prst="line">
            <a:avLst/>
          </a:prstGeom>
          <a:noFill/>
          <a:ln w="38100">
            <a:solidFill>
              <a:schemeClr val="tx1"/>
            </a:solidFill>
            <a:round/>
            <a:headEnd/>
            <a:tailEnd/>
          </a:ln>
        </p:spPr>
        <p:txBody>
          <a:bodyPr/>
          <a:lstStyle/>
          <a:p>
            <a:endParaRPr lang="id-ID"/>
          </a:p>
        </p:txBody>
      </p:sp>
      <p:sp>
        <p:nvSpPr>
          <p:cNvPr id="23584" name="Line 32"/>
          <p:cNvSpPr>
            <a:spLocks noChangeShapeType="1"/>
          </p:cNvSpPr>
          <p:nvPr/>
        </p:nvSpPr>
        <p:spPr bwMode="auto">
          <a:xfrm>
            <a:off x="755650" y="3933825"/>
            <a:ext cx="431800" cy="0"/>
          </a:xfrm>
          <a:prstGeom prst="line">
            <a:avLst/>
          </a:prstGeom>
          <a:noFill/>
          <a:ln w="38100">
            <a:solidFill>
              <a:schemeClr val="tx1"/>
            </a:solidFill>
            <a:round/>
            <a:headEnd/>
            <a:tailEnd type="triangle" w="med" len="med"/>
          </a:ln>
        </p:spPr>
        <p:txBody>
          <a:bodyPr/>
          <a:lstStyle/>
          <a:p>
            <a:endParaRPr lang="id-ID"/>
          </a:p>
        </p:txBody>
      </p:sp>
      <p:sp>
        <p:nvSpPr>
          <p:cNvPr id="23585" name="Line 33"/>
          <p:cNvSpPr>
            <a:spLocks noChangeShapeType="1"/>
          </p:cNvSpPr>
          <p:nvPr/>
        </p:nvSpPr>
        <p:spPr bwMode="auto">
          <a:xfrm>
            <a:off x="4572000" y="5300663"/>
            <a:ext cx="360363" cy="0"/>
          </a:xfrm>
          <a:prstGeom prst="line">
            <a:avLst/>
          </a:prstGeom>
          <a:noFill/>
          <a:ln w="38100">
            <a:solidFill>
              <a:schemeClr val="tx1"/>
            </a:solidFill>
            <a:round/>
            <a:headEnd/>
            <a:tailEnd type="triangle" w="med" len="med"/>
          </a:ln>
        </p:spPr>
        <p:txBody>
          <a:bodyPr/>
          <a:lstStyle/>
          <a:p>
            <a:endParaRPr lang="id-ID"/>
          </a:p>
        </p:txBody>
      </p:sp>
      <p:sp>
        <p:nvSpPr>
          <p:cNvPr id="23586" name="Line 34"/>
          <p:cNvSpPr>
            <a:spLocks noChangeShapeType="1"/>
          </p:cNvSpPr>
          <p:nvPr/>
        </p:nvSpPr>
        <p:spPr bwMode="auto">
          <a:xfrm>
            <a:off x="6156325" y="5300663"/>
            <a:ext cx="287338" cy="0"/>
          </a:xfrm>
          <a:prstGeom prst="line">
            <a:avLst/>
          </a:prstGeom>
          <a:noFill/>
          <a:ln w="38100">
            <a:solidFill>
              <a:schemeClr val="tx1"/>
            </a:solidFill>
            <a:round/>
            <a:headEnd/>
            <a:tailEnd type="triangle" w="med" len="med"/>
          </a:ln>
        </p:spPr>
        <p:txBody>
          <a:bodyPr/>
          <a:lstStyle/>
          <a:p>
            <a:endParaRPr lang="id-ID"/>
          </a:p>
        </p:txBody>
      </p:sp>
      <p:sp>
        <p:nvSpPr>
          <p:cNvPr id="23587" name="Line 35"/>
          <p:cNvSpPr>
            <a:spLocks noChangeShapeType="1"/>
          </p:cNvSpPr>
          <p:nvPr/>
        </p:nvSpPr>
        <p:spPr bwMode="auto">
          <a:xfrm>
            <a:off x="7423150" y="2852738"/>
            <a:ext cx="0" cy="360362"/>
          </a:xfrm>
          <a:prstGeom prst="line">
            <a:avLst/>
          </a:prstGeom>
          <a:noFill/>
          <a:ln w="38100">
            <a:solidFill>
              <a:schemeClr val="tx1"/>
            </a:solidFill>
            <a:round/>
            <a:headEnd/>
            <a:tailEnd type="triangle" w="med" len="med"/>
          </a:ln>
        </p:spPr>
        <p:txBody>
          <a:bodyPr/>
          <a:lstStyle/>
          <a:p>
            <a:endParaRPr lang="id-ID"/>
          </a:p>
        </p:txBody>
      </p:sp>
      <p:sp>
        <p:nvSpPr>
          <p:cNvPr id="24615" name="Rectangle 36"/>
          <p:cNvSpPr>
            <a:spLocks noChangeArrowheads="1"/>
          </p:cNvSpPr>
          <p:nvPr/>
        </p:nvSpPr>
        <p:spPr bwMode="auto">
          <a:xfrm>
            <a:off x="6011863" y="3573463"/>
            <a:ext cx="360362" cy="288925"/>
          </a:xfrm>
          <a:prstGeom prst="rect">
            <a:avLst/>
          </a:prstGeom>
          <a:noFill/>
          <a:ln w="9525">
            <a:noFill/>
            <a:miter lim="800000"/>
            <a:headEnd/>
            <a:tailEnd/>
          </a:ln>
        </p:spPr>
        <p:txBody>
          <a:bodyPr wrap="none" anchor="ctr"/>
          <a:lstStyle/>
          <a:p>
            <a:pPr algn="ctr"/>
            <a:r>
              <a:rPr lang="id-ID" sz="2400">
                <a:latin typeface="Arial Narrow" pitchFamily="34" charset="0"/>
              </a:rPr>
              <a:t>Ya</a:t>
            </a:r>
          </a:p>
        </p:txBody>
      </p:sp>
      <p:sp>
        <p:nvSpPr>
          <p:cNvPr id="24616" name="Rectangle 37"/>
          <p:cNvSpPr>
            <a:spLocks noChangeArrowheads="1"/>
          </p:cNvSpPr>
          <p:nvPr/>
        </p:nvSpPr>
        <p:spPr bwMode="auto">
          <a:xfrm>
            <a:off x="8101013" y="2565400"/>
            <a:ext cx="503237" cy="360363"/>
          </a:xfrm>
          <a:prstGeom prst="rect">
            <a:avLst/>
          </a:prstGeom>
          <a:noFill/>
          <a:ln w="9525">
            <a:noFill/>
            <a:miter lim="800000"/>
            <a:headEnd/>
            <a:tailEnd/>
          </a:ln>
        </p:spPr>
        <p:txBody>
          <a:bodyPr wrap="none" anchor="ctr"/>
          <a:lstStyle/>
          <a:p>
            <a:pPr algn="ctr"/>
            <a:r>
              <a:rPr lang="id-ID" sz="2400">
                <a:latin typeface="Arial Narrow" pitchFamily="34" charset="0"/>
              </a:rPr>
              <a:t>Tdk</a:t>
            </a:r>
          </a:p>
        </p:txBody>
      </p:sp>
      <p:sp>
        <p:nvSpPr>
          <p:cNvPr id="24617" name="Rectangle 38"/>
          <p:cNvSpPr>
            <a:spLocks noChangeArrowheads="1"/>
          </p:cNvSpPr>
          <p:nvPr/>
        </p:nvSpPr>
        <p:spPr bwMode="auto">
          <a:xfrm>
            <a:off x="3059113" y="5013325"/>
            <a:ext cx="360362" cy="360363"/>
          </a:xfrm>
          <a:prstGeom prst="rect">
            <a:avLst/>
          </a:prstGeom>
          <a:noFill/>
          <a:ln w="9525">
            <a:noFill/>
            <a:miter lim="800000"/>
            <a:headEnd/>
            <a:tailEnd/>
          </a:ln>
        </p:spPr>
        <p:txBody>
          <a:bodyPr wrap="none" anchor="ctr"/>
          <a:lstStyle/>
          <a:p>
            <a:pPr algn="ctr"/>
            <a:r>
              <a:rPr lang="id-ID" sz="2400">
                <a:latin typeface="Arial Narrow" pitchFamily="34" charset="0"/>
              </a:rPr>
              <a:t>Ya</a:t>
            </a:r>
          </a:p>
        </p:txBody>
      </p:sp>
      <p:sp>
        <p:nvSpPr>
          <p:cNvPr id="24618" name="Rectangle 39"/>
          <p:cNvSpPr>
            <a:spLocks noChangeArrowheads="1"/>
          </p:cNvSpPr>
          <p:nvPr/>
        </p:nvSpPr>
        <p:spPr bwMode="auto">
          <a:xfrm>
            <a:off x="755650" y="4581525"/>
            <a:ext cx="504825" cy="360363"/>
          </a:xfrm>
          <a:prstGeom prst="rect">
            <a:avLst/>
          </a:prstGeom>
          <a:noFill/>
          <a:ln w="9525">
            <a:noFill/>
            <a:miter lim="800000"/>
            <a:headEnd/>
            <a:tailEnd/>
          </a:ln>
        </p:spPr>
        <p:txBody>
          <a:bodyPr wrap="none" anchor="ctr"/>
          <a:lstStyle/>
          <a:p>
            <a:pPr algn="ctr"/>
            <a:r>
              <a:rPr lang="id-ID" sz="2400">
                <a:latin typeface="Arial Narrow" pitchFamily="34" charset="0"/>
              </a:rPr>
              <a:t>Tdk</a:t>
            </a:r>
          </a:p>
        </p:txBody>
      </p:sp>
      <p:sp>
        <p:nvSpPr>
          <p:cNvPr id="23592" name="Line 40"/>
          <p:cNvSpPr>
            <a:spLocks noChangeShapeType="1"/>
          </p:cNvSpPr>
          <p:nvPr/>
        </p:nvSpPr>
        <p:spPr bwMode="auto">
          <a:xfrm>
            <a:off x="7597775" y="5300663"/>
            <a:ext cx="287338" cy="0"/>
          </a:xfrm>
          <a:prstGeom prst="line">
            <a:avLst/>
          </a:prstGeom>
          <a:noFill/>
          <a:ln w="38100">
            <a:solidFill>
              <a:schemeClr val="tx1"/>
            </a:solidFill>
            <a:round/>
            <a:headEnd/>
            <a:tailEnd type="triangle" w="med" len="med"/>
          </a:ln>
        </p:spPr>
        <p:txBody>
          <a:bodyPr/>
          <a:lstStyle/>
          <a:p>
            <a:endParaRPr lang="id-ID"/>
          </a:p>
        </p:txBody>
      </p:sp>
      <p:sp>
        <p:nvSpPr>
          <p:cNvPr id="23593" name="AutoShape 41"/>
          <p:cNvSpPr>
            <a:spLocks noChangeArrowheads="1"/>
          </p:cNvSpPr>
          <p:nvPr/>
        </p:nvSpPr>
        <p:spPr bwMode="auto">
          <a:xfrm>
            <a:off x="6443663" y="4868863"/>
            <a:ext cx="1152525" cy="1008062"/>
          </a:xfrm>
          <a:prstGeom prst="flowChartDocument">
            <a:avLst/>
          </a:prstGeom>
          <a:solidFill>
            <a:srgbClr val="FFFF66"/>
          </a:solidFill>
          <a:ln w="9525">
            <a:solidFill>
              <a:srgbClr val="FF0000"/>
            </a:solidFill>
            <a:miter lim="800000"/>
            <a:headEnd/>
            <a:tailEnd/>
          </a:ln>
        </p:spPr>
        <p:txBody>
          <a:bodyPr wrap="none" anchor="ctr"/>
          <a:lstStyle/>
          <a:p>
            <a:pPr algn="ctr"/>
            <a:r>
              <a:rPr lang="id-ID" sz="2400" b="1">
                <a:solidFill>
                  <a:srgbClr val="000000"/>
                </a:solidFill>
                <a:latin typeface="Arial Narrow" pitchFamily="34" charset="0"/>
              </a:rPr>
              <a:t>Skripsi</a:t>
            </a:r>
          </a:p>
          <a:p>
            <a:pPr algn="ctr"/>
            <a:r>
              <a:rPr lang="id-ID" sz="2400" b="1">
                <a:solidFill>
                  <a:srgbClr val="000000"/>
                </a:solidFill>
                <a:latin typeface="Arial Narrow" pitchFamily="34" charset="0"/>
              </a:rPr>
              <a:t>disahkan</a:t>
            </a:r>
          </a:p>
        </p:txBody>
      </p:sp>
      <p:sp>
        <p:nvSpPr>
          <p:cNvPr id="23594" name="Rectangle 42"/>
          <p:cNvSpPr>
            <a:spLocks noChangeArrowheads="1"/>
          </p:cNvSpPr>
          <p:nvPr/>
        </p:nvSpPr>
        <p:spPr bwMode="auto">
          <a:xfrm>
            <a:off x="1187450" y="5876925"/>
            <a:ext cx="6840538" cy="360363"/>
          </a:xfrm>
          <a:prstGeom prst="rect">
            <a:avLst/>
          </a:prstGeom>
          <a:noFill/>
          <a:ln w="9525">
            <a:noFill/>
            <a:miter lim="800000"/>
            <a:headEnd/>
            <a:tailEnd/>
          </a:ln>
        </p:spPr>
        <p:txBody>
          <a:bodyPr wrap="none" anchor="ctr"/>
          <a:lstStyle/>
          <a:p>
            <a:r>
              <a:rPr lang="id-ID" sz="2000" b="1" i="1">
                <a:latin typeface="Arial Narrow" pitchFamily="34" charset="0"/>
              </a:rPr>
              <a:t>Gambar 1.  Bagan Alir Penulisan/Pembimbingan Skripsi Mahasiswa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wipe(left)">
                                      <p:cBhvr>
                                        <p:cTn id="7" dur="2000"/>
                                        <p:tgtEl>
                                          <p:spTgt spid="2359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p:cTn id="12" dur="2000" fill="hold"/>
                                        <p:tgtEl>
                                          <p:spTgt spid="23554"/>
                                        </p:tgtEl>
                                        <p:attrNameLst>
                                          <p:attrName>ppt_w</p:attrName>
                                        </p:attrNameLst>
                                      </p:cBhvr>
                                      <p:tavLst>
                                        <p:tav tm="0">
                                          <p:val>
                                            <p:fltVal val="0"/>
                                          </p:val>
                                        </p:tav>
                                        <p:tav tm="100000">
                                          <p:val>
                                            <p:strVal val="#ppt_w"/>
                                          </p:val>
                                        </p:tav>
                                      </p:tavLst>
                                    </p:anim>
                                    <p:anim calcmode="lin" valueType="num">
                                      <p:cBhvr>
                                        <p:cTn id="13" dur="2000" fill="hold"/>
                                        <p:tgtEl>
                                          <p:spTgt spid="235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68"/>
                                        </p:tgtEl>
                                        <p:attrNameLst>
                                          <p:attrName>style.visibility</p:attrName>
                                        </p:attrNameLst>
                                      </p:cBhvr>
                                      <p:to>
                                        <p:strVal val="visible"/>
                                      </p:to>
                                    </p:set>
                                    <p:anim calcmode="lin" valueType="num">
                                      <p:cBhvr additive="base">
                                        <p:cTn id="18" dur="1000" fill="hold"/>
                                        <p:tgtEl>
                                          <p:spTgt spid="23568"/>
                                        </p:tgtEl>
                                        <p:attrNameLst>
                                          <p:attrName>ppt_x</p:attrName>
                                        </p:attrNameLst>
                                      </p:cBhvr>
                                      <p:tavLst>
                                        <p:tav tm="0">
                                          <p:val>
                                            <p:strVal val="0-#ppt_w/2"/>
                                          </p:val>
                                        </p:tav>
                                        <p:tav tm="100000">
                                          <p:val>
                                            <p:strVal val="#ppt_x"/>
                                          </p:val>
                                        </p:tav>
                                      </p:tavLst>
                                    </p:anim>
                                    <p:anim calcmode="lin" valueType="num">
                                      <p:cBhvr additive="base">
                                        <p:cTn id="19" dur="10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5"/>
                                        </p:tgtEl>
                                        <p:attrNameLst>
                                          <p:attrName>style.visibility</p:attrName>
                                        </p:attrNameLst>
                                      </p:cBhvr>
                                      <p:to>
                                        <p:strVal val="visible"/>
                                      </p:to>
                                    </p:set>
                                    <p:anim calcmode="lin" valueType="num">
                                      <p:cBhvr>
                                        <p:cTn id="24" dur="2000" fill="hold"/>
                                        <p:tgtEl>
                                          <p:spTgt spid="23555"/>
                                        </p:tgtEl>
                                        <p:attrNameLst>
                                          <p:attrName>ppt_w</p:attrName>
                                        </p:attrNameLst>
                                      </p:cBhvr>
                                      <p:tavLst>
                                        <p:tav tm="0">
                                          <p:val>
                                            <p:fltVal val="0"/>
                                          </p:val>
                                        </p:tav>
                                        <p:tav tm="100000">
                                          <p:val>
                                            <p:strVal val="#ppt_w"/>
                                          </p:val>
                                        </p:tav>
                                      </p:tavLst>
                                    </p:anim>
                                    <p:anim calcmode="lin" valueType="num">
                                      <p:cBhvr>
                                        <p:cTn id="25" dur="2000" fill="hold"/>
                                        <p:tgtEl>
                                          <p:spTgt spid="235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69"/>
                                        </p:tgtEl>
                                        <p:attrNameLst>
                                          <p:attrName>style.visibility</p:attrName>
                                        </p:attrNameLst>
                                      </p:cBhvr>
                                      <p:to>
                                        <p:strVal val="visible"/>
                                      </p:to>
                                    </p:set>
                                    <p:anim calcmode="lin" valueType="num">
                                      <p:cBhvr additive="base">
                                        <p:cTn id="30" dur="1000" fill="hold"/>
                                        <p:tgtEl>
                                          <p:spTgt spid="23569"/>
                                        </p:tgtEl>
                                        <p:attrNameLst>
                                          <p:attrName>ppt_x</p:attrName>
                                        </p:attrNameLst>
                                      </p:cBhvr>
                                      <p:tavLst>
                                        <p:tav tm="0">
                                          <p:val>
                                            <p:strVal val="0-#ppt_w/2"/>
                                          </p:val>
                                        </p:tav>
                                        <p:tav tm="100000">
                                          <p:val>
                                            <p:strVal val="#ppt_x"/>
                                          </p:val>
                                        </p:tav>
                                      </p:tavLst>
                                    </p:anim>
                                    <p:anim calcmode="lin" valueType="num">
                                      <p:cBhvr additive="base">
                                        <p:cTn id="31" dur="1000" fill="hold"/>
                                        <p:tgtEl>
                                          <p:spTgt spid="2356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56"/>
                                        </p:tgtEl>
                                        <p:attrNameLst>
                                          <p:attrName>style.visibility</p:attrName>
                                        </p:attrNameLst>
                                      </p:cBhvr>
                                      <p:to>
                                        <p:strVal val="visible"/>
                                      </p:to>
                                    </p:set>
                                    <p:anim calcmode="lin" valueType="num">
                                      <p:cBhvr>
                                        <p:cTn id="36" dur="2000" fill="hold"/>
                                        <p:tgtEl>
                                          <p:spTgt spid="23556"/>
                                        </p:tgtEl>
                                        <p:attrNameLst>
                                          <p:attrName>ppt_w</p:attrName>
                                        </p:attrNameLst>
                                      </p:cBhvr>
                                      <p:tavLst>
                                        <p:tav tm="0">
                                          <p:val>
                                            <p:fltVal val="0"/>
                                          </p:val>
                                        </p:tav>
                                        <p:tav tm="100000">
                                          <p:val>
                                            <p:strVal val="#ppt_w"/>
                                          </p:val>
                                        </p:tav>
                                      </p:tavLst>
                                    </p:anim>
                                    <p:anim calcmode="lin" valueType="num">
                                      <p:cBhvr>
                                        <p:cTn id="37" dur="2000" fill="hold"/>
                                        <p:tgtEl>
                                          <p:spTgt spid="235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3573"/>
                                        </p:tgtEl>
                                        <p:attrNameLst>
                                          <p:attrName>style.visibility</p:attrName>
                                        </p:attrNameLst>
                                      </p:cBhvr>
                                      <p:to>
                                        <p:strVal val="visible"/>
                                      </p:to>
                                    </p:set>
                                    <p:anim calcmode="lin" valueType="num">
                                      <p:cBhvr additive="base">
                                        <p:cTn id="42" dur="1000" fill="hold"/>
                                        <p:tgtEl>
                                          <p:spTgt spid="23573"/>
                                        </p:tgtEl>
                                        <p:attrNameLst>
                                          <p:attrName>ppt_x</p:attrName>
                                        </p:attrNameLst>
                                      </p:cBhvr>
                                      <p:tavLst>
                                        <p:tav tm="0">
                                          <p:val>
                                            <p:strVal val="0-#ppt_w/2"/>
                                          </p:val>
                                        </p:tav>
                                        <p:tav tm="100000">
                                          <p:val>
                                            <p:strVal val="#ppt_x"/>
                                          </p:val>
                                        </p:tav>
                                      </p:tavLst>
                                    </p:anim>
                                    <p:anim calcmode="lin" valueType="num">
                                      <p:cBhvr additive="base">
                                        <p:cTn id="43" dur="1000" fill="hold"/>
                                        <p:tgtEl>
                                          <p:spTgt spid="2357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57"/>
                                        </p:tgtEl>
                                        <p:attrNameLst>
                                          <p:attrName>style.visibility</p:attrName>
                                        </p:attrNameLst>
                                      </p:cBhvr>
                                      <p:to>
                                        <p:strVal val="visible"/>
                                      </p:to>
                                    </p:set>
                                    <p:anim calcmode="lin" valueType="num">
                                      <p:cBhvr>
                                        <p:cTn id="48" dur="2000" fill="hold"/>
                                        <p:tgtEl>
                                          <p:spTgt spid="23557"/>
                                        </p:tgtEl>
                                        <p:attrNameLst>
                                          <p:attrName>ppt_w</p:attrName>
                                        </p:attrNameLst>
                                      </p:cBhvr>
                                      <p:tavLst>
                                        <p:tav tm="0">
                                          <p:val>
                                            <p:fltVal val="0"/>
                                          </p:val>
                                        </p:tav>
                                        <p:tav tm="100000">
                                          <p:val>
                                            <p:strVal val="#ppt_w"/>
                                          </p:val>
                                        </p:tav>
                                      </p:tavLst>
                                    </p:anim>
                                    <p:anim calcmode="lin" valueType="num">
                                      <p:cBhvr>
                                        <p:cTn id="49" dur="2000" fill="hold"/>
                                        <p:tgtEl>
                                          <p:spTgt spid="235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3574"/>
                                        </p:tgtEl>
                                        <p:attrNameLst>
                                          <p:attrName>style.visibility</p:attrName>
                                        </p:attrNameLst>
                                      </p:cBhvr>
                                      <p:to>
                                        <p:strVal val="visible"/>
                                      </p:to>
                                    </p:set>
                                    <p:anim calcmode="lin" valueType="num">
                                      <p:cBhvr additive="base">
                                        <p:cTn id="54" dur="1000" fill="hold"/>
                                        <p:tgtEl>
                                          <p:spTgt spid="23574"/>
                                        </p:tgtEl>
                                        <p:attrNameLst>
                                          <p:attrName>ppt_x</p:attrName>
                                        </p:attrNameLst>
                                      </p:cBhvr>
                                      <p:tavLst>
                                        <p:tav tm="0">
                                          <p:val>
                                            <p:strVal val="0-#ppt_w/2"/>
                                          </p:val>
                                        </p:tav>
                                        <p:tav tm="100000">
                                          <p:val>
                                            <p:strVal val="#ppt_x"/>
                                          </p:val>
                                        </p:tav>
                                      </p:tavLst>
                                    </p:anim>
                                    <p:anim calcmode="lin" valueType="num">
                                      <p:cBhvr additive="base">
                                        <p:cTn id="55" dur="1000" fill="hold"/>
                                        <p:tgtEl>
                                          <p:spTgt spid="23574"/>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3558"/>
                                        </p:tgtEl>
                                        <p:attrNameLst>
                                          <p:attrName>style.visibility</p:attrName>
                                        </p:attrNameLst>
                                      </p:cBhvr>
                                      <p:to>
                                        <p:strVal val="visible"/>
                                      </p:to>
                                    </p:set>
                                    <p:anim calcmode="lin" valueType="num">
                                      <p:cBhvr>
                                        <p:cTn id="60" dur="2000" fill="hold"/>
                                        <p:tgtEl>
                                          <p:spTgt spid="23558"/>
                                        </p:tgtEl>
                                        <p:attrNameLst>
                                          <p:attrName>ppt_w</p:attrName>
                                        </p:attrNameLst>
                                      </p:cBhvr>
                                      <p:tavLst>
                                        <p:tav tm="0">
                                          <p:val>
                                            <p:fltVal val="0"/>
                                          </p:val>
                                        </p:tav>
                                        <p:tav tm="100000">
                                          <p:val>
                                            <p:strVal val="#ppt_w"/>
                                          </p:val>
                                        </p:tav>
                                      </p:tavLst>
                                    </p:anim>
                                    <p:anim calcmode="lin" valueType="num">
                                      <p:cBhvr>
                                        <p:cTn id="61" dur="2000" fill="hold"/>
                                        <p:tgtEl>
                                          <p:spTgt spid="235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5" name="laser.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3587"/>
                                        </p:tgtEl>
                                        <p:attrNameLst>
                                          <p:attrName>style.visibility</p:attrName>
                                        </p:attrNameLst>
                                      </p:cBhvr>
                                      <p:to>
                                        <p:strVal val="visible"/>
                                      </p:to>
                                    </p:set>
                                    <p:anim calcmode="lin" valueType="num">
                                      <p:cBhvr additive="base">
                                        <p:cTn id="66" dur="1000" fill="hold"/>
                                        <p:tgtEl>
                                          <p:spTgt spid="23587"/>
                                        </p:tgtEl>
                                        <p:attrNameLst>
                                          <p:attrName>ppt_x</p:attrName>
                                        </p:attrNameLst>
                                      </p:cBhvr>
                                      <p:tavLst>
                                        <p:tav tm="0">
                                          <p:val>
                                            <p:strVal val="#ppt_x"/>
                                          </p:val>
                                        </p:tav>
                                        <p:tav tm="100000">
                                          <p:val>
                                            <p:strVal val="#ppt_x"/>
                                          </p:val>
                                        </p:tav>
                                      </p:tavLst>
                                    </p:anim>
                                    <p:anim calcmode="lin" valueType="num">
                                      <p:cBhvr additive="base">
                                        <p:cTn id="67" dur="1000" fill="hold"/>
                                        <p:tgtEl>
                                          <p:spTgt spid="23587"/>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59"/>
                                        </p:tgtEl>
                                        <p:attrNameLst>
                                          <p:attrName>style.visibility</p:attrName>
                                        </p:attrNameLst>
                                      </p:cBhvr>
                                      <p:to>
                                        <p:strVal val="visible"/>
                                      </p:to>
                                    </p:set>
                                    <p:anim calcmode="lin" valueType="num">
                                      <p:cBhvr>
                                        <p:cTn id="72" dur="2000" fill="hold"/>
                                        <p:tgtEl>
                                          <p:spTgt spid="23559"/>
                                        </p:tgtEl>
                                        <p:attrNameLst>
                                          <p:attrName>ppt_w</p:attrName>
                                        </p:attrNameLst>
                                      </p:cBhvr>
                                      <p:tavLst>
                                        <p:tav tm="0">
                                          <p:val>
                                            <p:fltVal val="0"/>
                                          </p:val>
                                        </p:tav>
                                        <p:tav tm="100000">
                                          <p:val>
                                            <p:strVal val="#ppt_w"/>
                                          </p:val>
                                        </p:tav>
                                      </p:tavLst>
                                    </p:anim>
                                    <p:anim calcmode="lin" valueType="num">
                                      <p:cBhvr>
                                        <p:cTn id="73" dur="2000" fill="hold"/>
                                        <p:tgtEl>
                                          <p:spTgt spid="235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23576"/>
                                        </p:tgtEl>
                                        <p:attrNameLst>
                                          <p:attrName>style.visibility</p:attrName>
                                        </p:attrNameLst>
                                      </p:cBhvr>
                                      <p:to>
                                        <p:strVal val="visible"/>
                                      </p:to>
                                    </p:set>
                                    <p:anim calcmode="lin" valueType="num">
                                      <p:cBhvr additive="base">
                                        <p:cTn id="78" dur="1000" fill="hold"/>
                                        <p:tgtEl>
                                          <p:spTgt spid="23576"/>
                                        </p:tgtEl>
                                        <p:attrNameLst>
                                          <p:attrName>ppt_x</p:attrName>
                                        </p:attrNameLst>
                                      </p:cBhvr>
                                      <p:tavLst>
                                        <p:tav tm="0">
                                          <p:val>
                                            <p:strVal val="1+#ppt_w/2"/>
                                          </p:val>
                                        </p:tav>
                                        <p:tav tm="100000">
                                          <p:val>
                                            <p:strVal val="#ppt_x"/>
                                          </p:val>
                                        </p:tav>
                                      </p:tavLst>
                                    </p:anim>
                                    <p:anim calcmode="lin" valueType="num">
                                      <p:cBhvr additive="base">
                                        <p:cTn id="79" dur="10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23578"/>
                                        </p:tgtEl>
                                        <p:attrNameLst>
                                          <p:attrName>style.visibility</p:attrName>
                                        </p:attrNameLst>
                                      </p:cBhvr>
                                      <p:to>
                                        <p:strVal val="visible"/>
                                      </p:to>
                                    </p:set>
                                    <p:anim calcmode="lin" valueType="num">
                                      <p:cBhvr additive="base">
                                        <p:cTn id="84" dur="1000" fill="hold"/>
                                        <p:tgtEl>
                                          <p:spTgt spid="23578"/>
                                        </p:tgtEl>
                                        <p:attrNameLst>
                                          <p:attrName>ppt_x</p:attrName>
                                        </p:attrNameLst>
                                      </p:cBhvr>
                                      <p:tavLst>
                                        <p:tav tm="0">
                                          <p:val>
                                            <p:strVal val="1+#ppt_w/2"/>
                                          </p:val>
                                        </p:tav>
                                        <p:tav tm="100000">
                                          <p:val>
                                            <p:strVal val="#ppt_x"/>
                                          </p:val>
                                        </p:tav>
                                      </p:tavLst>
                                    </p:anim>
                                    <p:anim calcmode="lin" valueType="num">
                                      <p:cBhvr additive="base">
                                        <p:cTn id="85" dur="1000" fill="hold"/>
                                        <p:tgtEl>
                                          <p:spTgt spid="23578"/>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0"/>
                                        </p:tgtEl>
                                        <p:attrNameLst>
                                          <p:attrName>style.visibility</p:attrName>
                                        </p:attrNameLst>
                                      </p:cBhvr>
                                      <p:to>
                                        <p:strVal val="visible"/>
                                      </p:to>
                                    </p:set>
                                    <p:anim calcmode="lin" valueType="num">
                                      <p:cBhvr>
                                        <p:cTn id="90" dur="2000" fill="hold"/>
                                        <p:tgtEl>
                                          <p:spTgt spid="23560"/>
                                        </p:tgtEl>
                                        <p:attrNameLst>
                                          <p:attrName>ppt_w</p:attrName>
                                        </p:attrNameLst>
                                      </p:cBhvr>
                                      <p:tavLst>
                                        <p:tav tm="0">
                                          <p:val>
                                            <p:fltVal val="0"/>
                                          </p:val>
                                        </p:tav>
                                        <p:tav tm="100000">
                                          <p:val>
                                            <p:strVal val="#ppt_w"/>
                                          </p:val>
                                        </p:tav>
                                      </p:tavLst>
                                    </p:anim>
                                    <p:anim calcmode="lin" valueType="num">
                                      <p:cBhvr>
                                        <p:cTn id="91" dur="2000" fill="hold"/>
                                        <p:tgtEl>
                                          <p:spTgt spid="235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23579"/>
                                        </p:tgtEl>
                                        <p:attrNameLst>
                                          <p:attrName>style.visibility</p:attrName>
                                        </p:attrNameLst>
                                      </p:cBhvr>
                                      <p:to>
                                        <p:strVal val="visible"/>
                                      </p:to>
                                    </p:set>
                                    <p:anim calcmode="lin" valueType="num">
                                      <p:cBhvr additive="base">
                                        <p:cTn id="96" dur="1000" fill="hold"/>
                                        <p:tgtEl>
                                          <p:spTgt spid="23579"/>
                                        </p:tgtEl>
                                        <p:attrNameLst>
                                          <p:attrName>ppt_x</p:attrName>
                                        </p:attrNameLst>
                                      </p:cBhvr>
                                      <p:tavLst>
                                        <p:tav tm="0">
                                          <p:val>
                                            <p:strVal val="1+#ppt_w/2"/>
                                          </p:val>
                                        </p:tav>
                                        <p:tav tm="100000">
                                          <p:val>
                                            <p:strVal val="#ppt_x"/>
                                          </p:val>
                                        </p:tav>
                                      </p:tavLst>
                                    </p:anim>
                                    <p:anim calcmode="lin" valueType="num">
                                      <p:cBhvr additive="base">
                                        <p:cTn id="97" dur="1000" fill="hold"/>
                                        <p:tgtEl>
                                          <p:spTgt spid="23579"/>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23561"/>
                                        </p:tgtEl>
                                        <p:attrNameLst>
                                          <p:attrName>style.visibility</p:attrName>
                                        </p:attrNameLst>
                                      </p:cBhvr>
                                      <p:to>
                                        <p:strVal val="visible"/>
                                      </p:to>
                                    </p:set>
                                    <p:anim calcmode="lin" valueType="num">
                                      <p:cBhvr>
                                        <p:cTn id="102" dur="2000" fill="hold"/>
                                        <p:tgtEl>
                                          <p:spTgt spid="23561"/>
                                        </p:tgtEl>
                                        <p:attrNameLst>
                                          <p:attrName>ppt_w</p:attrName>
                                        </p:attrNameLst>
                                      </p:cBhvr>
                                      <p:tavLst>
                                        <p:tav tm="0">
                                          <p:val>
                                            <p:fltVal val="0"/>
                                          </p:val>
                                        </p:tav>
                                        <p:tav tm="100000">
                                          <p:val>
                                            <p:strVal val="#ppt_w"/>
                                          </p:val>
                                        </p:tav>
                                      </p:tavLst>
                                    </p:anim>
                                    <p:anim calcmode="lin" valueType="num">
                                      <p:cBhvr>
                                        <p:cTn id="103" dur="2000" fill="hold"/>
                                        <p:tgtEl>
                                          <p:spTgt spid="235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1" fill="hold" grpId="0" nodeType="clickEffect">
                                  <p:stCondLst>
                                    <p:cond delay="0"/>
                                  </p:stCondLst>
                                  <p:childTnLst>
                                    <p:set>
                                      <p:cBhvr>
                                        <p:cTn id="107" dur="1" fill="hold">
                                          <p:stCondLst>
                                            <p:cond delay="0"/>
                                          </p:stCondLst>
                                        </p:cTn>
                                        <p:tgtEl>
                                          <p:spTgt spid="23580"/>
                                        </p:tgtEl>
                                        <p:attrNameLst>
                                          <p:attrName>style.visibility</p:attrName>
                                        </p:attrNameLst>
                                      </p:cBhvr>
                                      <p:to>
                                        <p:strVal val="visible"/>
                                      </p:to>
                                    </p:set>
                                    <p:anim calcmode="lin" valueType="num">
                                      <p:cBhvr additive="base">
                                        <p:cTn id="108" dur="1000" fill="hold"/>
                                        <p:tgtEl>
                                          <p:spTgt spid="23580"/>
                                        </p:tgtEl>
                                        <p:attrNameLst>
                                          <p:attrName>ppt_x</p:attrName>
                                        </p:attrNameLst>
                                      </p:cBhvr>
                                      <p:tavLst>
                                        <p:tav tm="0">
                                          <p:val>
                                            <p:strVal val="#ppt_x"/>
                                          </p:val>
                                        </p:tav>
                                        <p:tav tm="100000">
                                          <p:val>
                                            <p:strVal val="#ppt_x"/>
                                          </p:val>
                                        </p:tav>
                                      </p:tavLst>
                                    </p:anim>
                                    <p:anim calcmode="lin" valueType="num">
                                      <p:cBhvr additive="base">
                                        <p:cTn id="109" dur="1000" fill="hold"/>
                                        <p:tgtEl>
                                          <p:spTgt spid="23580"/>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grpId="0" nodeType="clickEffect">
                                  <p:stCondLst>
                                    <p:cond delay="0"/>
                                  </p:stCondLst>
                                  <p:childTnLst>
                                    <p:set>
                                      <p:cBhvr>
                                        <p:cTn id="113" dur="1" fill="hold">
                                          <p:stCondLst>
                                            <p:cond delay="0"/>
                                          </p:stCondLst>
                                        </p:cTn>
                                        <p:tgtEl>
                                          <p:spTgt spid="23562"/>
                                        </p:tgtEl>
                                        <p:attrNameLst>
                                          <p:attrName>style.visibility</p:attrName>
                                        </p:attrNameLst>
                                      </p:cBhvr>
                                      <p:to>
                                        <p:strVal val="visible"/>
                                      </p:to>
                                    </p:set>
                                    <p:anim calcmode="lin" valueType="num">
                                      <p:cBhvr>
                                        <p:cTn id="114" dur="2000" fill="hold"/>
                                        <p:tgtEl>
                                          <p:spTgt spid="23562"/>
                                        </p:tgtEl>
                                        <p:attrNameLst>
                                          <p:attrName>ppt_w</p:attrName>
                                        </p:attrNameLst>
                                      </p:cBhvr>
                                      <p:tavLst>
                                        <p:tav tm="0">
                                          <p:val>
                                            <p:fltVal val="0"/>
                                          </p:val>
                                        </p:tav>
                                        <p:tav tm="100000">
                                          <p:val>
                                            <p:strVal val="#ppt_w"/>
                                          </p:val>
                                        </p:tav>
                                      </p:tavLst>
                                    </p:anim>
                                    <p:anim calcmode="lin" valueType="num">
                                      <p:cBhvr>
                                        <p:cTn id="115" dur="2000" fill="hold"/>
                                        <p:tgtEl>
                                          <p:spTgt spid="235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23584"/>
                                        </p:tgtEl>
                                        <p:attrNameLst>
                                          <p:attrName>style.visibility</p:attrName>
                                        </p:attrNameLst>
                                      </p:cBhvr>
                                      <p:to>
                                        <p:strVal val="visible"/>
                                      </p:to>
                                    </p:set>
                                    <p:anim calcmode="lin" valueType="num">
                                      <p:cBhvr additive="base">
                                        <p:cTn id="120" dur="1000" fill="hold"/>
                                        <p:tgtEl>
                                          <p:spTgt spid="23584"/>
                                        </p:tgtEl>
                                        <p:attrNameLst>
                                          <p:attrName>ppt_x</p:attrName>
                                        </p:attrNameLst>
                                      </p:cBhvr>
                                      <p:tavLst>
                                        <p:tav tm="0">
                                          <p:val>
                                            <p:strVal val="0-#ppt_w/2"/>
                                          </p:val>
                                        </p:tav>
                                        <p:tav tm="100000">
                                          <p:val>
                                            <p:strVal val="#ppt_x"/>
                                          </p:val>
                                        </p:tav>
                                      </p:tavLst>
                                    </p:anim>
                                    <p:anim calcmode="lin" valueType="num">
                                      <p:cBhvr additive="base">
                                        <p:cTn id="121" dur="1000" fill="hold"/>
                                        <p:tgtEl>
                                          <p:spTgt spid="2358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grpId="0" nodeType="clickEffect">
                                  <p:stCondLst>
                                    <p:cond delay="0"/>
                                  </p:stCondLst>
                                  <p:childTnLst>
                                    <p:set>
                                      <p:cBhvr>
                                        <p:cTn id="125" dur="1" fill="hold">
                                          <p:stCondLst>
                                            <p:cond delay="0"/>
                                          </p:stCondLst>
                                        </p:cTn>
                                        <p:tgtEl>
                                          <p:spTgt spid="23581"/>
                                        </p:tgtEl>
                                        <p:attrNameLst>
                                          <p:attrName>style.visibility</p:attrName>
                                        </p:attrNameLst>
                                      </p:cBhvr>
                                      <p:to>
                                        <p:strVal val="visible"/>
                                      </p:to>
                                    </p:set>
                                    <p:anim calcmode="lin" valueType="num">
                                      <p:cBhvr additive="base">
                                        <p:cTn id="126" dur="1000" fill="hold"/>
                                        <p:tgtEl>
                                          <p:spTgt spid="23581"/>
                                        </p:tgtEl>
                                        <p:attrNameLst>
                                          <p:attrName>ppt_x</p:attrName>
                                        </p:attrNameLst>
                                      </p:cBhvr>
                                      <p:tavLst>
                                        <p:tav tm="0">
                                          <p:val>
                                            <p:strVal val="0-#ppt_w/2"/>
                                          </p:val>
                                        </p:tav>
                                        <p:tav tm="100000">
                                          <p:val>
                                            <p:strVal val="#ppt_x"/>
                                          </p:val>
                                        </p:tav>
                                      </p:tavLst>
                                    </p:anim>
                                    <p:anim calcmode="lin" valueType="num">
                                      <p:cBhvr additive="base">
                                        <p:cTn id="127" dur="1000" fill="hold"/>
                                        <p:tgtEl>
                                          <p:spTgt spid="23581"/>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grpId="0" nodeType="clickEffect">
                                  <p:stCondLst>
                                    <p:cond delay="0"/>
                                  </p:stCondLst>
                                  <p:childTnLst>
                                    <p:set>
                                      <p:cBhvr>
                                        <p:cTn id="131" dur="1" fill="hold">
                                          <p:stCondLst>
                                            <p:cond delay="0"/>
                                          </p:stCondLst>
                                        </p:cTn>
                                        <p:tgtEl>
                                          <p:spTgt spid="23563"/>
                                        </p:tgtEl>
                                        <p:attrNameLst>
                                          <p:attrName>style.visibility</p:attrName>
                                        </p:attrNameLst>
                                      </p:cBhvr>
                                      <p:to>
                                        <p:strVal val="visible"/>
                                      </p:to>
                                    </p:set>
                                    <p:anim calcmode="lin" valueType="num">
                                      <p:cBhvr>
                                        <p:cTn id="132" dur="2000" fill="hold"/>
                                        <p:tgtEl>
                                          <p:spTgt spid="23563"/>
                                        </p:tgtEl>
                                        <p:attrNameLst>
                                          <p:attrName>ppt_w</p:attrName>
                                        </p:attrNameLst>
                                      </p:cBhvr>
                                      <p:tavLst>
                                        <p:tav tm="0">
                                          <p:val>
                                            <p:fltVal val="0"/>
                                          </p:val>
                                        </p:tav>
                                        <p:tav tm="100000">
                                          <p:val>
                                            <p:strVal val="#ppt_w"/>
                                          </p:val>
                                        </p:tav>
                                      </p:tavLst>
                                    </p:anim>
                                    <p:anim calcmode="lin" valueType="num">
                                      <p:cBhvr>
                                        <p:cTn id="133" dur="2000" fill="hold"/>
                                        <p:tgtEl>
                                          <p:spTgt spid="235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23585"/>
                                        </p:tgtEl>
                                        <p:attrNameLst>
                                          <p:attrName>style.visibility</p:attrName>
                                        </p:attrNameLst>
                                      </p:cBhvr>
                                      <p:to>
                                        <p:strVal val="visible"/>
                                      </p:to>
                                    </p:set>
                                    <p:anim calcmode="lin" valueType="num">
                                      <p:cBhvr additive="base">
                                        <p:cTn id="138" dur="1000" fill="hold"/>
                                        <p:tgtEl>
                                          <p:spTgt spid="23585"/>
                                        </p:tgtEl>
                                        <p:attrNameLst>
                                          <p:attrName>ppt_x</p:attrName>
                                        </p:attrNameLst>
                                      </p:cBhvr>
                                      <p:tavLst>
                                        <p:tav tm="0">
                                          <p:val>
                                            <p:strVal val="0-#ppt_w/2"/>
                                          </p:val>
                                        </p:tav>
                                        <p:tav tm="100000">
                                          <p:val>
                                            <p:strVal val="#ppt_x"/>
                                          </p:val>
                                        </p:tav>
                                      </p:tavLst>
                                    </p:anim>
                                    <p:anim calcmode="lin" valueType="num">
                                      <p:cBhvr additive="base">
                                        <p:cTn id="139" dur="10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3" presetClass="entr" presetSubtype="16" fill="hold" grpId="0" nodeType="clickEffect">
                                  <p:stCondLst>
                                    <p:cond delay="0"/>
                                  </p:stCondLst>
                                  <p:childTnLst>
                                    <p:set>
                                      <p:cBhvr>
                                        <p:cTn id="143" dur="1" fill="hold">
                                          <p:stCondLst>
                                            <p:cond delay="0"/>
                                          </p:stCondLst>
                                        </p:cTn>
                                        <p:tgtEl>
                                          <p:spTgt spid="23564"/>
                                        </p:tgtEl>
                                        <p:attrNameLst>
                                          <p:attrName>style.visibility</p:attrName>
                                        </p:attrNameLst>
                                      </p:cBhvr>
                                      <p:to>
                                        <p:strVal val="visible"/>
                                      </p:to>
                                    </p:set>
                                    <p:anim calcmode="lin" valueType="num">
                                      <p:cBhvr>
                                        <p:cTn id="144" dur="2000" fill="hold"/>
                                        <p:tgtEl>
                                          <p:spTgt spid="23564"/>
                                        </p:tgtEl>
                                        <p:attrNameLst>
                                          <p:attrName>ppt_w</p:attrName>
                                        </p:attrNameLst>
                                      </p:cBhvr>
                                      <p:tavLst>
                                        <p:tav tm="0">
                                          <p:val>
                                            <p:fltVal val="0"/>
                                          </p:val>
                                        </p:tav>
                                        <p:tav tm="100000">
                                          <p:val>
                                            <p:strVal val="#ppt_w"/>
                                          </p:val>
                                        </p:tav>
                                      </p:tavLst>
                                    </p:anim>
                                    <p:anim calcmode="lin" valueType="num">
                                      <p:cBhvr>
                                        <p:cTn id="145" dur="2000" fill="hold"/>
                                        <p:tgtEl>
                                          <p:spTgt spid="235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2"/>
                                            </p:cond>
                                          </p:stCondLst>
                                          <p:endCondLst>
                                            <p:cond evt="onStopAudio" delay="0">
                                              <p:tgtEl>
                                                <p:sldTgt/>
                                              </p:tgtEl>
                                            </p:cond>
                                          </p:endCondLst>
                                        </p:cTn>
                                        <p:tgtEl>
                                          <p:sndTgt r:embed="rId5" name="laser.wav"/>
                                        </p:tgtEl>
                                      </p:cMediaNode>
                                    </p:audio>
                                  </p:subTnLst>
                                </p:cTn>
                              </p:par>
                            </p:childTnLst>
                          </p:cTn>
                        </p:par>
                      </p:childTnLst>
                    </p:cTn>
                  </p:par>
                  <p:par>
                    <p:cTn id="146" fill="hold">
                      <p:stCondLst>
                        <p:cond delay="indefinite"/>
                      </p:stCondLst>
                      <p:childTnLst>
                        <p:par>
                          <p:cTn id="147" fill="hold">
                            <p:stCondLst>
                              <p:cond delay="0"/>
                            </p:stCondLst>
                            <p:childTnLst>
                              <p:par>
                                <p:cTn id="148" presetID="2" presetClass="entr" presetSubtype="8" fill="hold" grpId="0" nodeType="clickEffect">
                                  <p:stCondLst>
                                    <p:cond delay="0"/>
                                  </p:stCondLst>
                                  <p:childTnLst>
                                    <p:set>
                                      <p:cBhvr>
                                        <p:cTn id="149" dur="1" fill="hold">
                                          <p:stCondLst>
                                            <p:cond delay="0"/>
                                          </p:stCondLst>
                                        </p:cTn>
                                        <p:tgtEl>
                                          <p:spTgt spid="23586"/>
                                        </p:tgtEl>
                                        <p:attrNameLst>
                                          <p:attrName>style.visibility</p:attrName>
                                        </p:attrNameLst>
                                      </p:cBhvr>
                                      <p:to>
                                        <p:strVal val="visible"/>
                                      </p:to>
                                    </p:set>
                                    <p:anim calcmode="lin" valueType="num">
                                      <p:cBhvr additive="base">
                                        <p:cTn id="150" dur="1000" fill="hold"/>
                                        <p:tgtEl>
                                          <p:spTgt spid="23586"/>
                                        </p:tgtEl>
                                        <p:attrNameLst>
                                          <p:attrName>ppt_x</p:attrName>
                                        </p:attrNameLst>
                                      </p:cBhvr>
                                      <p:tavLst>
                                        <p:tav tm="0">
                                          <p:val>
                                            <p:strVal val="0-#ppt_w/2"/>
                                          </p:val>
                                        </p:tav>
                                        <p:tav tm="100000">
                                          <p:val>
                                            <p:strVal val="#ppt_x"/>
                                          </p:val>
                                        </p:tav>
                                      </p:tavLst>
                                    </p:anim>
                                    <p:anim calcmode="lin" valueType="num">
                                      <p:cBhvr additive="base">
                                        <p:cTn id="151" dur="1000" fill="hold"/>
                                        <p:tgtEl>
                                          <p:spTgt spid="23586"/>
                                        </p:tgtEl>
                                        <p:attrNameLst>
                                          <p:attrName>ppt_y</p:attrName>
                                        </p:attrNameLst>
                                      </p:cBhvr>
                                      <p:tavLst>
                                        <p:tav tm="0">
                                          <p:val>
                                            <p:strVal val="#ppt_y"/>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3" presetClass="entr" presetSubtype="16" fill="hold" grpId="0" nodeType="clickEffect">
                                  <p:stCondLst>
                                    <p:cond delay="0"/>
                                  </p:stCondLst>
                                  <p:childTnLst>
                                    <p:set>
                                      <p:cBhvr>
                                        <p:cTn id="155" dur="1" fill="hold">
                                          <p:stCondLst>
                                            <p:cond delay="0"/>
                                          </p:stCondLst>
                                        </p:cTn>
                                        <p:tgtEl>
                                          <p:spTgt spid="23593"/>
                                        </p:tgtEl>
                                        <p:attrNameLst>
                                          <p:attrName>style.visibility</p:attrName>
                                        </p:attrNameLst>
                                      </p:cBhvr>
                                      <p:to>
                                        <p:strVal val="visible"/>
                                      </p:to>
                                    </p:set>
                                    <p:anim calcmode="lin" valueType="num">
                                      <p:cBhvr>
                                        <p:cTn id="156" dur="2000" fill="hold"/>
                                        <p:tgtEl>
                                          <p:spTgt spid="23593"/>
                                        </p:tgtEl>
                                        <p:attrNameLst>
                                          <p:attrName>ppt_w</p:attrName>
                                        </p:attrNameLst>
                                      </p:cBhvr>
                                      <p:tavLst>
                                        <p:tav tm="0">
                                          <p:val>
                                            <p:fltVal val="0"/>
                                          </p:val>
                                        </p:tav>
                                        <p:tav tm="100000">
                                          <p:val>
                                            <p:strVal val="#ppt_w"/>
                                          </p:val>
                                        </p:tav>
                                      </p:tavLst>
                                    </p:anim>
                                    <p:anim calcmode="lin" valueType="num">
                                      <p:cBhvr>
                                        <p:cTn id="157" dur="2000" fill="hold"/>
                                        <p:tgtEl>
                                          <p:spTgt spid="2359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4"/>
                                            </p:cond>
                                          </p:stCondLst>
                                          <p:endCondLst>
                                            <p:cond evt="onStopAudio" delay="0">
                                              <p:tgtEl>
                                                <p:sldTgt/>
                                              </p:tgtEl>
                                            </p:cond>
                                          </p:endCondLst>
                                        </p:cTn>
                                        <p:tgtEl>
                                          <p:sndTgt r:embed="rId5" name="laser.wav"/>
                                        </p:tgtEl>
                                      </p:cMediaNode>
                                    </p:audio>
                                  </p:subTnLst>
                                </p:cTn>
                              </p:par>
                            </p:childTnLst>
                          </p:cTn>
                        </p:par>
                      </p:childTnLst>
                    </p:cTn>
                  </p:par>
                  <p:par>
                    <p:cTn id="158" fill="hold">
                      <p:stCondLst>
                        <p:cond delay="indefinite"/>
                      </p:stCondLst>
                      <p:childTnLst>
                        <p:par>
                          <p:cTn id="159" fill="hold">
                            <p:stCondLst>
                              <p:cond delay="0"/>
                            </p:stCondLst>
                            <p:childTnLst>
                              <p:par>
                                <p:cTn id="160" presetID="2" presetClass="entr" presetSubtype="8" fill="hold" grpId="0" nodeType="clickEffect">
                                  <p:stCondLst>
                                    <p:cond delay="0"/>
                                  </p:stCondLst>
                                  <p:childTnLst>
                                    <p:set>
                                      <p:cBhvr>
                                        <p:cTn id="161" dur="1" fill="hold">
                                          <p:stCondLst>
                                            <p:cond delay="0"/>
                                          </p:stCondLst>
                                        </p:cTn>
                                        <p:tgtEl>
                                          <p:spTgt spid="23592"/>
                                        </p:tgtEl>
                                        <p:attrNameLst>
                                          <p:attrName>style.visibility</p:attrName>
                                        </p:attrNameLst>
                                      </p:cBhvr>
                                      <p:to>
                                        <p:strVal val="visible"/>
                                      </p:to>
                                    </p:set>
                                    <p:anim calcmode="lin" valueType="num">
                                      <p:cBhvr additive="base">
                                        <p:cTn id="162" dur="1000" fill="hold"/>
                                        <p:tgtEl>
                                          <p:spTgt spid="23592"/>
                                        </p:tgtEl>
                                        <p:attrNameLst>
                                          <p:attrName>ppt_x</p:attrName>
                                        </p:attrNameLst>
                                      </p:cBhvr>
                                      <p:tavLst>
                                        <p:tav tm="0">
                                          <p:val>
                                            <p:strVal val="0-#ppt_w/2"/>
                                          </p:val>
                                        </p:tav>
                                        <p:tav tm="100000">
                                          <p:val>
                                            <p:strVal val="#ppt_x"/>
                                          </p:val>
                                        </p:tav>
                                      </p:tavLst>
                                    </p:anim>
                                    <p:anim calcmode="lin" valueType="num">
                                      <p:cBhvr additive="base">
                                        <p:cTn id="163" dur="1000" fill="hold"/>
                                        <p:tgtEl>
                                          <p:spTgt spid="23592"/>
                                        </p:tgtEl>
                                        <p:attrNameLst>
                                          <p:attrName>ppt_y</p:attrName>
                                        </p:attrNameLst>
                                      </p:cBhvr>
                                      <p:tavLst>
                                        <p:tav tm="0">
                                          <p:val>
                                            <p:strVal val="#ppt_y"/>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3" presetClass="entr" presetSubtype="16" fill="hold" grpId="0" nodeType="clickEffect">
                                  <p:stCondLst>
                                    <p:cond delay="0"/>
                                  </p:stCondLst>
                                  <p:childTnLst>
                                    <p:set>
                                      <p:cBhvr>
                                        <p:cTn id="167" dur="1" fill="hold">
                                          <p:stCondLst>
                                            <p:cond delay="0"/>
                                          </p:stCondLst>
                                        </p:cTn>
                                        <p:tgtEl>
                                          <p:spTgt spid="23565"/>
                                        </p:tgtEl>
                                        <p:attrNameLst>
                                          <p:attrName>style.visibility</p:attrName>
                                        </p:attrNameLst>
                                      </p:cBhvr>
                                      <p:to>
                                        <p:strVal val="visible"/>
                                      </p:to>
                                    </p:set>
                                    <p:anim calcmode="lin" valueType="num">
                                      <p:cBhvr>
                                        <p:cTn id="168" dur="2000" fill="hold"/>
                                        <p:tgtEl>
                                          <p:spTgt spid="23565"/>
                                        </p:tgtEl>
                                        <p:attrNameLst>
                                          <p:attrName>ppt_w</p:attrName>
                                        </p:attrNameLst>
                                      </p:cBhvr>
                                      <p:tavLst>
                                        <p:tav tm="0">
                                          <p:val>
                                            <p:fltVal val="0"/>
                                          </p:val>
                                        </p:tav>
                                        <p:tav tm="100000">
                                          <p:val>
                                            <p:strVal val="#ppt_w"/>
                                          </p:val>
                                        </p:tav>
                                      </p:tavLst>
                                    </p:anim>
                                    <p:anim calcmode="lin" valueType="num">
                                      <p:cBhvr>
                                        <p:cTn id="169" dur="2000" fill="hold"/>
                                        <p:tgtEl>
                                          <p:spTgt spid="235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6"/>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animBg="1"/>
      <p:bldP spid="23559" grpId="0" animBg="1"/>
      <p:bldP spid="23560" grpId="0" animBg="1"/>
      <p:bldP spid="23561" grpId="0" animBg="1"/>
      <p:bldP spid="23562" grpId="0" animBg="1"/>
      <p:bldP spid="23563" grpId="0" animBg="1"/>
      <p:bldP spid="23564" grpId="0" animBg="1"/>
      <p:bldP spid="23565" grpId="0" animBg="1"/>
      <p:bldP spid="23568" grpId="0" animBg="1"/>
      <p:bldP spid="23569" grpId="0" animBg="1"/>
      <p:bldP spid="23573" grpId="0" animBg="1"/>
      <p:bldP spid="23574" grpId="0" animBg="1"/>
      <p:bldP spid="23576" grpId="0" animBg="1"/>
      <p:bldP spid="23578" grpId="0" animBg="1"/>
      <p:bldP spid="23579" grpId="0" animBg="1"/>
      <p:bldP spid="23580" grpId="0" animBg="1"/>
      <p:bldP spid="23581" grpId="0" animBg="1"/>
      <p:bldP spid="23584" grpId="0" animBg="1"/>
      <p:bldP spid="23585" grpId="0" animBg="1"/>
      <p:bldP spid="23586" grpId="0" animBg="1"/>
      <p:bldP spid="23587" grpId="0" animBg="1"/>
      <p:bldP spid="23592" grpId="0" animBg="1"/>
      <p:bldP spid="23593" grpId="0" animBg="1"/>
      <p:bldP spid="235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91B505B4-50E0-4BFC-A74C-AB3CD95DD5D9}" type="slidenum">
              <a:rPr lang="en-US"/>
              <a:pPr>
                <a:defRPr/>
              </a:pPr>
              <a:t>22</a:t>
            </a:fld>
            <a:endParaRPr lang="en-US"/>
          </a:p>
        </p:txBody>
      </p:sp>
      <p:sp>
        <p:nvSpPr>
          <p:cNvPr id="24578" name="Rectangle 2"/>
          <p:cNvSpPr>
            <a:spLocks noGrp="1" noChangeArrowheads="1"/>
          </p:cNvSpPr>
          <p:nvPr>
            <p:ph type="title"/>
          </p:nvPr>
        </p:nvSpPr>
        <p:spPr>
          <a:xfrm>
            <a:off x="1066800" y="231775"/>
            <a:ext cx="7681913" cy="604838"/>
          </a:xfrm>
        </p:spPr>
        <p:txBody>
          <a:bodyPr/>
          <a:lstStyle/>
          <a:p>
            <a:pPr eaLnBrk="1" hangingPunct="1">
              <a:defRPr/>
            </a:pPr>
            <a:r>
              <a:rPr lang="en-US" sz="3600" b="1" dirty="0" smtClean="0">
                <a:solidFill>
                  <a:schemeClr val="accent1">
                    <a:lumMod val="75000"/>
                  </a:schemeClr>
                </a:solidFill>
              </a:rPr>
              <a:t>PROSEDUR KERJA [3]</a:t>
            </a:r>
          </a:p>
        </p:txBody>
      </p:sp>
      <p:sp>
        <p:nvSpPr>
          <p:cNvPr id="24579" name="Rectangle 3"/>
          <p:cNvSpPr>
            <a:spLocks noGrp="1" noChangeArrowheads="1"/>
          </p:cNvSpPr>
          <p:nvPr>
            <p:ph type="body" idx="1"/>
          </p:nvPr>
        </p:nvSpPr>
        <p:spPr>
          <a:xfrm>
            <a:off x="755650" y="836613"/>
            <a:ext cx="8064500" cy="5400675"/>
          </a:xfrm>
        </p:spPr>
        <p:txBody>
          <a:bodyPr/>
          <a:lstStyle/>
          <a:p>
            <a:pPr eaLnBrk="1" hangingPunct="1">
              <a:defRPr/>
            </a:pPr>
            <a:r>
              <a:rPr lang="id-ID" smtClean="0">
                <a:latin typeface="Arial Narrow" pitchFamily="34" charset="0"/>
              </a:rPr>
              <a:t>Suatu prosedur kerja biasanya terdiri dari bebera-pa bagian sebagai berikut:  (1) untuk apa,           (2) ruang lingkup, (3) tanggung jawab, (4) definisi, (5) acuan, (6) rincian prosedur, dan  (7) lampiran.</a:t>
            </a:r>
          </a:p>
          <a:p>
            <a:pPr eaLnBrk="1" hangingPunct="1">
              <a:defRPr/>
            </a:pPr>
            <a:endParaRPr lang="id-ID" sz="800" smtClean="0">
              <a:latin typeface="Arial Narrow" pitchFamily="34" charset="0"/>
            </a:endParaRPr>
          </a:p>
          <a:p>
            <a:pPr eaLnBrk="1" hangingPunct="1">
              <a:buFont typeface="Wingdings" pitchFamily="2" charset="2"/>
              <a:buNone/>
              <a:defRPr/>
            </a:pPr>
            <a:r>
              <a:rPr lang="id-ID" smtClean="0">
                <a:latin typeface="Arial Narrow" pitchFamily="34" charset="0"/>
              </a:rPr>
              <a:t>(1) UNTUK APA.  Kemukakan secara ringkas untuk apa prosedur ini disusun, biasanya cukup dalam satu paragraf singkat.</a:t>
            </a:r>
          </a:p>
          <a:p>
            <a:pPr eaLnBrk="1" hangingPunct="1">
              <a:buFont typeface="Wingdings" pitchFamily="2" charset="2"/>
              <a:buNone/>
              <a:defRPr/>
            </a:pPr>
            <a:r>
              <a:rPr lang="id-ID" smtClean="0">
                <a:latin typeface="Arial Narrow" pitchFamily="34" charset="0"/>
              </a:rPr>
              <a:t>(2) RUANG LINGKUP.  Dalam bagian ini dikemuka-kan apa saja yang dicakup dalam prosedur ini serta dalam hal apa perlu digunakan.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right)">
                                      <p:cBhvr>
                                        <p:cTn id="7" dur="20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2000"/>
                                        <p:tgtEl>
                                          <p:spTgt spid="2457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2000"/>
                                        <p:tgtEl>
                                          <p:spTgt spid="245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2000"/>
                                        <p:tgtEl>
                                          <p:spTgt spid="245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21C44445-9DEF-4A1B-B9BC-184C8C2E00E5}" type="slidenum">
              <a:rPr lang="en-US"/>
              <a:pPr>
                <a:defRPr/>
              </a:pPr>
              <a:t>23</a:t>
            </a:fld>
            <a:endParaRPr lang="en-US"/>
          </a:p>
        </p:txBody>
      </p:sp>
      <p:sp>
        <p:nvSpPr>
          <p:cNvPr id="25602" name="Rectangle 2"/>
          <p:cNvSpPr>
            <a:spLocks noGrp="1" noChangeArrowheads="1"/>
          </p:cNvSpPr>
          <p:nvPr>
            <p:ph type="title"/>
          </p:nvPr>
        </p:nvSpPr>
        <p:spPr>
          <a:xfrm>
            <a:off x="971550" y="304800"/>
            <a:ext cx="7753350" cy="603250"/>
          </a:xfrm>
        </p:spPr>
        <p:txBody>
          <a:bodyPr/>
          <a:lstStyle/>
          <a:p>
            <a:pPr eaLnBrk="1" hangingPunct="1">
              <a:defRPr/>
            </a:pPr>
            <a:r>
              <a:rPr lang="en-US" sz="3600" b="1" dirty="0" smtClean="0">
                <a:solidFill>
                  <a:schemeClr val="accent1">
                    <a:lumMod val="75000"/>
                  </a:schemeClr>
                </a:solidFill>
              </a:rPr>
              <a:t>PROSEDUR KERJA [4]</a:t>
            </a:r>
          </a:p>
        </p:txBody>
      </p:sp>
      <p:sp>
        <p:nvSpPr>
          <p:cNvPr id="25603" name="Rectangle 3"/>
          <p:cNvSpPr>
            <a:spLocks noGrp="1" noChangeArrowheads="1"/>
          </p:cNvSpPr>
          <p:nvPr>
            <p:ph type="body" idx="1"/>
          </p:nvPr>
        </p:nvSpPr>
        <p:spPr>
          <a:xfrm>
            <a:off x="755650" y="1052513"/>
            <a:ext cx="8064500" cy="5256212"/>
          </a:xfrm>
        </p:spPr>
        <p:txBody>
          <a:bodyPr/>
          <a:lstStyle/>
          <a:p>
            <a:pPr eaLnBrk="1" hangingPunct="1">
              <a:buFont typeface="Wingdings" pitchFamily="2" charset="2"/>
              <a:buNone/>
              <a:defRPr/>
            </a:pPr>
            <a:r>
              <a:rPr lang="id-ID" dirty="0" smtClean="0">
                <a:solidFill>
                  <a:schemeClr val="accent1">
                    <a:lumMod val="75000"/>
                  </a:schemeClr>
                </a:solidFill>
                <a:latin typeface="Arial Narrow" pitchFamily="34" charset="0"/>
              </a:rPr>
              <a:t>(3) </a:t>
            </a:r>
            <a:r>
              <a:rPr lang="id-ID" b="1" dirty="0" smtClean="0">
                <a:solidFill>
                  <a:schemeClr val="accent1">
                    <a:lumMod val="75000"/>
                  </a:schemeClr>
                </a:solidFill>
                <a:latin typeface="Arial Narrow" pitchFamily="34" charset="0"/>
              </a:rPr>
              <a:t>TANGGUNG JAWAB.</a:t>
            </a:r>
            <a:r>
              <a:rPr lang="id-ID" dirty="0" smtClean="0">
                <a:solidFill>
                  <a:schemeClr val="accent1">
                    <a:lumMod val="75000"/>
                  </a:schemeClr>
                </a:solidFill>
                <a:latin typeface="Arial Narrow" pitchFamily="34" charset="0"/>
              </a:rPr>
              <a:t>  Pada bagian ini disebut-kan siapa yang bertanggung jawab tentang apa pada setiap langkah pelaksanaan pekerjaan.</a:t>
            </a:r>
          </a:p>
          <a:p>
            <a:pPr eaLnBrk="1" hangingPunct="1">
              <a:buFont typeface="Wingdings" pitchFamily="2" charset="2"/>
              <a:buNone/>
              <a:defRPr/>
            </a:pPr>
            <a:r>
              <a:rPr lang="id-ID" dirty="0" smtClean="0">
                <a:solidFill>
                  <a:schemeClr val="accent1">
                    <a:lumMod val="75000"/>
                  </a:schemeClr>
                </a:solidFill>
                <a:latin typeface="Arial Narrow" pitchFamily="34" charset="0"/>
              </a:rPr>
              <a:t>(4) </a:t>
            </a:r>
            <a:r>
              <a:rPr lang="id-ID" b="1" dirty="0" smtClean="0">
                <a:solidFill>
                  <a:schemeClr val="accent1">
                    <a:lumMod val="75000"/>
                  </a:schemeClr>
                </a:solidFill>
                <a:latin typeface="Arial Narrow" pitchFamily="34" charset="0"/>
              </a:rPr>
              <a:t>DEFINISI.</a:t>
            </a:r>
            <a:r>
              <a:rPr lang="id-ID" dirty="0" smtClean="0">
                <a:solidFill>
                  <a:schemeClr val="accent1">
                    <a:lumMod val="75000"/>
                  </a:schemeClr>
                </a:solidFill>
                <a:latin typeface="Arial Narrow" pitchFamily="34" charset="0"/>
              </a:rPr>
              <a:t>  Semua istilah yang punya arti khusus yang digunakan dalam suatu prosedur didefinisi-kan dalam bagian ini.</a:t>
            </a:r>
          </a:p>
          <a:p>
            <a:pPr eaLnBrk="1" hangingPunct="1">
              <a:buFont typeface="Wingdings" pitchFamily="2" charset="2"/>
              <a:buNone/>
              <a:defRPr/>
            </a:pPr>
            <a:r>
              <a:rPr lang="id-ID" dirty="0" smtClean="0">
                <a:solidFill>
                  <a:schemeClr val="accent1">
                    <a:lumMod val="75000"/>
                  </a:schemeClr>
                </a:solidFill>
                <a:latin typeface="Arial Narrow" pitchFamily="34" charset="0"/>
              </a:rPr>
              <a:t>(5) </a:t>
            </a:r>
            <a:r>
              <a:rPr lang="id-ID" b="1" dirty="0" smtClean="0">
                <a:solidFill>
                  <a:schemeClr val="accent1">
                    <a:lumMod val="75000"/>
                  </a:schemeClr>
                </a:solidFill>
                <a:latin typeface="Arial Narrow" pitchFamily="34" charset="0"/>
              </a:rPr>
              <a:t>ACUAN.</a:t>
            </a:r>
            <a:r>
              <a:rPr lang="id-ID" dirty="0" smtClean="0">
                <a:solidFill>
                  <a:schemeClr val="accent1">
                    <a:lumMod val="75000"/>
                  </a:schemeClr>
                </a:solidFill>
                <a:latin typeface="Arial Narrow" pitchFamily="34" charset="0"/>
              </a:rPr>
              <a:t>  Bila ada peraturan,                     metode, standar, prosedur lain, atau                  apa saja yang diacu dalam prosedur ini, maka acuannya perlu dicantumkan dalam bagian ini.</a:t>
            </a:r>
          </a:p>
        </p:txBody>
      </p:sp>
      <p:pic>
        <p:nvPicPr>
          <p:cNvPr id="25605" name="Picture 5" descr="DUCKSPOI"/>
          <p:cNvPicPr>
            <a:picLocks noChangeAspect="1" noChangeArrowheads="1"/>
          </p:cNvPicPr>
          <p:nvPr/>
        </p:nvPicPr>
        <p:blipFill>
          <a:blip r:embed="rId4"/>
          <a:srcRect/>
          <a:stretch>
            <a:fillRect/>
          </a:stretch>
        </p:blipFill>
        <p:spPr bwMode="auto">
          <a:xfrm>
            <a:off x="6084888" y="4886325"/>
            <a:ext cx="2808287" cy="143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20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 calcmode="lin" valueType="num">
                                      <p:cBhvr>
                                        <p:cTn id="12" dur="2000" fill="hold"/>
                                        <p:tgtEl>
                                          <p:spTgt spid="25605"/>
                                        </p:tgtEl>
                                        <p:attrNameLst>
                                          <p:attrName>ppt_w</p:attrName>
                                        </p:attrNameLst>
                                      </p:cBhvr>
                                      <p:tavLst>
                                        <p:tav tm="0">
                                          <p:val>
                                            <p:fltVal val="0"/>
                                          </p:val>
                                        </p:tav>
                                        <p:tav tm="100000">
                                          <p:val>
                                            <p:strVal val="#ppt_w"/>
                                          </p:val>
                                        </p:tav>
                                      </p:tavLst>
                                    </p:anim>
                                    <p:anim calcmode="lin" valueType="num">
                                      <p:cBhvr>
                                        <p:cTn id="13" dur="2000" fill="hold"/>
                                        <p:tgtEl>
                                          <p:spTgt spid="2560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Effect transition="in" filter="wipe(left)">
                                      <p:cBhvr>
                                        <p:cTn id="18" dur="1000"/>
                                        <p:tgtEl>
                                          <p:spTgt spid="25603">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wipe(left)">
                                      <p:cBhvr>
                                        <p:cTn id="23" dur="1000"/>
                                        <p:tgtEl>
                                          <p:spTgt spid="25603">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wipe(left)">
                                      <p:cBhvr>
                                        <p:cTn id="28" dur="1000"/>
                                        <p:tgtEl>
                                          <p:spTgt spid="25603">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FE843272-F9BD-4FAD-8481-DE915BB6E729}" type="slidenum">
              <a:rPr lang="en-US"/>
              <a:pPr>
                <a:defRPr/>
              </a:pPr>
              <a:t>24</a:t>
            </a:fld>
            <a:endParaRPr lang="en-US"/>
          </a:p>
        </p:txBody>
      </p:sp>
      <p:sp>
        <p:nvSpPr>
          <p:cNvPr id="26626" name="Rectangle 2"/>
          <p:cNvSpPr>
            <a:spLocks noGrp="1" noChangeArrowheads="1"/>
          </p:cNvSpPr>
          <p:nvPr>
            <p:ph type="title"/>
          </p:nvPr>
        </p:nvSpPr>
        <p:spPr>
          <a:xfrm>
            <a:off x="900113" y="260350"/>
            <a:ext cx="7920037" cy="603250"/>
          </a:xfrm>
        </p:spPr>
        <p:txBody>
          <a:bodyPr/>
          <a:lstStyle/>
          <a:p>
            <a:pPr eaLnBrk="1" hangingPunct="1">
              <a:defRPr/>
            </a:pPr>
            <a:r>
              <a:rPr lang="en-US" sz="3600" b="1" dirty="0" smtClean="0">
                <a:solidFill>
                  <a:schemeClr val="accent1">
                    <a:lumMod val="75000"/>
                  </a:schemeClr>
                </a:solidFill>
              </a:rPr>
              <a:t>PROSEDUR KERJA [5]</a:t>
            </a:r>
          </a:p>
        </p:txBody>
      </p:sp>
      <p:sp>
        <p:nvSpPr>
          <p:cNvPr id="26627" name="Rectangle 3"/>
          <p:cNvSpPr>
            <a:spLocks noGrp="1" noChangeArrowheads="1"/>
          </p:cNvSpPr>
          <p:nvPr>
            <p:ph type="body" idx="1"/>
          </p:nvPr>
        </p:nvSpPr>
        <p:spPr>
          <a:xfrm>
            <a:off x="468313" y="979488"/>
            <a:ext cx="8351837" cy="5041900"/>
          </a:xfrm>
        </p:spPr>
        <p:txBody>
          <a:bodyPr/>
          <a:lstStyle/>
          <a:p>
            <a:pPr eaLnBrk="1" hangingPunct="1">
              <a:lnSpc>
                <a:spcPct val="90000"/>
              </a:lnSpc>
              <a:buFont typeface="Wingdings" pitchFamily="2" charset="2"/>
              <a:buNone/>
              <a:defRPr/>
            </a:pPr>
            <a:r>
              <a:rPr lang="id-ID" dirty="0" smtClean="0">
                <a:solidFill>
                  <a:schemeClr val="accent1">
                    <a:lumMod val="75000"/>
                  </a:schemeClr>
                </a:solidFill>
                <a:latin typeface="Arial Narrow" pitchFamily="34" charset="0"/>
              </a:rPr>
              <a:t>(6) </a:t>
            </a:r>
            <a:r>
              <a:rPr lang="id-ID" b="1" dirty="0" smtClean="0">
                <a:solidFill>
                  <a:schemeClr val="accent1">
                    <a:lumMod val="75000"/>
                  </a:schemeClr>
                </a:solidFill>
                <a:latin typeface="Arial Narrow" pitchFamily="34" charset="0"/>
              </a:rPr>
              <a:t>RINCIAN PROSEDUR</a:t>
            </a:r>
            <a:r>
              <a:rPr lang="id-ID" dirty="0" smtClean="0">
                <a:solidFill>
                  <a:schemeClr val="accent1">
                    <a:lumMod val="75000"/>
                  </a:schemeClr>
                </a:solidFill>
                <a:latin typeface="Arial Narrow" pitchFamily="34" charset="0"/>
              </a:rPr>
              <a:t>.  Bagian ini merupakan urai-an naratif bagan alir prosedur kerja, cukup satu pa-ragraf untuk setiap langkah pelaksanaan pekerjaan.  Dalam uraian naratif untuk setiap langkah hendak-nya tersirat:  (a) langkah itu merupakan suatu tindak-an, (b) siapa saja yang melaksanakan langkah itu, (c) apa </a:t>
            </a:r>
            <a:r>
              <a:rPr lang="id-ID" i="1" dirty="0" smtClean="0">
                <a:solidFill>
                  <a:schemeClr val="accent1">
                    <a:lumMod val="75000"/>
                  </a:schemeClr>
                </a:solidFill>
                <a:latin typeface="Arial Narrow" pitchFamily="34" charset="0"/>
              </a:rPr>
              <a:t>output </a:t>
            </a:r>
            <a:r>
              <a:rPr lang="id-ID" dirty="0" smtClean="0">
                <a:solidFill>
                  <a:schemeClr val="accent1">
                    <a:lumMod val="75000"/>
                  </a:schemeClr>
                </a:solidFill>
                <a:latin typeface="Arial Narrow" pitchFamily="34" charset="0"/>
              </a:rPr>
              <a:t>dari langkah tersebut, dan (d) langkah itu dapat diaudit.  Misalnya, uraian untuk langkah ‘Konsultasi penulisan skripsi’:  “</a:t>
            </a:r>
            <a:r>
              <a:rPr lang="id-ID" i="1" dirty="0" smtClean="0">
                <a:solidFill>
                  <a:schemeClr val="accent1">
                    <a:lumMod val="75000"/>
                  </a:schemeClr>
                </a:solidFill>
                <a:latin typeface="Arial Narrow" pitchFamily="34" charset="0"/>
              </a:rPr>
              <a:t>Dosen memberikan saran tentang pemecahan masalah akademik yang dihadapi mahasiswa dalam penulisan skripsinya</a:t>
            </a:r>
            <a:r>
              <a:rPr lang="id-ID" dirty="0" smtClean="0">
                <a:solidFill>
                  <a:schemeClr val="accent1">
                    <a:lumMod val="75000"/>
                  </a:schemeClr>
                </a:solidFill>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2000" fill="hold"/>
                                        <p:tgtEl>
                                          <p:spTgt spid="26626"/>
                                        </p:tgtEl>
                                        <p:attrNameLst>
                                          <p:attrName>ppt_w</p:attrName>
                                        </p:attrNameLst>
                                      </p:cBhvr>
                                      <p:tavLst>
                                        <p:tav tm="0">
                                          <p:val>
                                            <p:fltVal val="0"/>
                                          </p:val>
                                        </p:tav>
                                        <p:tav tm="100000">
                                          <p:val>
                                            <p:strVal val="#ppt_w"/>
                                          </p:val>
                                        </p:tav>
                                      </p:tavLst>
                                    </p:anim>
                                    <p:anim calcmode="lin" valueType="num">
                                      <p:cBhvr>
                                        <p:cTn id="8" dur="2000" fill="hold"/>
                                        <p:tgtEl>
                                          <p:spTgt spid="26626"/>
                                        </p:tgtEl>
                                        <p:attrNameLst>
                                          <p:attrName>ppt_h</p:attrName>
                                        </p:attrNameLst>
                                      </p:cBhvr>
                                      <p:tavLst>
                                        <p:tav tm="0">
                                          <p:val>
                                            <p:fltVal val="0"/>
                                          </p:val>
                                        </p:tav>
                                        <p:tav tm="100000">
                                          <p:val>
                                            <p:strVal val="#ppt_h"/>
                                          </p:val>
                                        </p:tav>
                                      </p:tavLst>
                                    </p:anim>
                                    <p:anim calcmode="lin" valueType="num">
                                      <p:cBhvr>
                                        <p:cTn id="9" dur="2000" fill="hold"/>
                                        <p:tgtEl>
                                          <p:spTgt spid="26626"/>
                                        </p:tgtEl>
                                        <p:attrNameLst>
                                          <p:attrName>style.rotation</p:attrName>
                                        </p:attrNameLst>
                                      </p:cBhvr>
                                      <p:tavLst>
                                        <p:tav tm="0">
                                          <p:val>
                                            <p:fltVal val="360"/>
                                          </p:val>
                                        </p:tav>
                                        <p:tav tm="100000">
                                          <p:val>
                                            <p:fltVal val="0"/>
                                          </p:val>
                                        </p:tav>
                                      </p:tavLst>
                                    </p:anim>
                                    <p:animEffect transition="in" filter="fade">
                                      <p:cBhvr>
                                        <p:cTn id="10" dur="20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wipe(left)">
                                      <p:cBhvr>
                                        <p:cTn id="15" dur="1000"/>
                                        <p:tgtEl>
                                          <p:spTgt spid="26627">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EEF4E0C7-52BF-4E63-A617-BA38DDD3FEA5}" type="slidenum">
              <a:rPr lang="en-US"/>
              <a:pPr>
                <a:defRPr/>
              </a:pPr>
              <a:t>25</a:t>
            </a:fld>
            <a:endParaRPr lang="en-US"/>
          </a:p>
        </p:txBody>
      </p:sp>
      <p:sp>
        <p:nvSpPr>
          <p:cNvPr id="27650" name="Rectangle 2"/>
          <p:cNvSpPr>
            <a:spLocks noGrp="1" noChangeArrowheads="1"/>
          </p:cNvSpPr>
          <p:nvPr>
            <p:ph type="title"/>
          </p:nvPr>
        </p:nvSpPr>
        <p:spPr>
          <a:xfrm>
            <a:off x="900113" y="304800"/>
            <a:ext cx="7848600" cy="676275"/>
          </a:xfrm>
        </p:spPr>
        <p:txBody>
          <a:bodyPr/>
          <a:lstStyle/>
          <a:p>
            <a:pPr eaLnBrk="1" hangingPunct="1">
              <a:defRPr/>
            </a:pPr>
            <a:r>
              <a:rPr lang="en-US" sz="3600" b="1" dirty="0" smtClean="0">
                <a:solidFill>
                  <a:schemeClr val="accent1">
                    <a:lumMod val="75000"/>
                  </a:schemeClr>
                </a:solidFill>
              </a:rPr>
              <a:t>PROSEDUR KERJA [6]</a:t>
            </a:r>
          </a:p>
        </p:txBody>
      </p:sp>
      <p:sp>
        <p:nvSpPr>
          <p:cNvPr id="27651" name="Rectangle 3"/>
          <p:cNvSpPr>
            <a:spLocks noGrp="1" noChangeArrowheads="1"/>
          </p:cNvSpPr>
          <p:nvPr>
            <p:ph type="body" idx="1"/>
          </p:nvPr>
        </p:nvSpPr>
        <p:spPr>
          <a:xfrm>
            <a:off x="684213" y="1052513"/>
            <a:ext cx="8135937" cy="5184775"/>
          </a:xfrm>
        </p:spPr>
        <p:txBody>
          <a:bodyPr/>
          <a:lstStyle/>
          <a:p>
            <a:pPr eaLnBrk="1" hangingPunct="1">
              <a:buFont typeface="Wingdings" pitchFamily="2" charset="2"/>
              <a:buNone/>
              <a:defRPr/>
            </a:pPr>
            <a:r>
              <a:rPr lang="id-ID" b="1" dirty="0" smtClean="0">
                <a:solidFill>
                  <a:schemeClr val="accent1">
                    <a:lumMod val="75000"/>
                  </a:schemeClr>
                </a:solidFill>
                <a:latin typeface="Arial Narrow" pitchFamily="34" charset="0"/>
              </a:rPr>
              <a:t>(7) LAMPIRAN</a:t>
            </a:r>
            <a:r>
              <a:rPr lang="id-ID" dirty="0" smtClean="0">
                <a:solidFill>
                  <a:schemeClr val="accent1">
                    <a:lumMod val="75000"/>
                  </a:schemeClr>
                </a:solidFill>
                <a:latin typeface="Arial Narrow" pitchFamily="34" charset="0"/>
              </a:rPr>
              <a:t>.  Dokumen atau formulir yang perlu dilampirkan untuk memperjelas, atau untuk keper-luan pelaksanaan perosedur.  Misalnya bagan alir prosedur (biasanya memang dilampirkan), formulir-formulir, dll.</a:t>
            </a:r>
          </a:p>
          <a:p>
            <a:pPr eaLnBrk="1" hangingPunct="1">
              <a:buFont typeface="Wingdings" pitchFamily="2" charset="2"/>
              <a:buNone/>
              <a:defRPr/>
            </a:pPr>
            <a:endParaRPr lang="id-ID" sz="800" dirty="0" smtClean="0">
              <a:solidFill>
                <a:schemeClr val="accent1">
                  <a:lumMod val="75000"/>
                </a:schemeClr>
              </a:solidFill>
              <a:latin typeface="Arial Narrow" pitchFamily="34" charset="0"/>
            </a:endParaRPr>
          </a:p>
          <a:p>
            <a:pPr eaLnBrk="1" hangingPunct="1">
              <a:defRPr/>
            </a:pPr>
            <a:r>
              <a:rPr lang="id-ID" dirty="0" smtClean="0">
                <a:solidFill>
                  <a:schemeClr val="accent1">
                    <a:lumMod val="75000"/>
                  </a:schemeClr>
                </a:solidFill>
                <a:latin typeface="Arial Narrow" pitchFamily="34" charset="0"/>
              </a:rPr>
              <a:t>Agar suatu prosedur kerja dapat dilaksanakan dan efektif, maka yang diminta menulis konsep awal prosedur ini sebaiknya orang yang berpengalaman dalam melaksanakan pekerjaan tersebut.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80">
                                          <p:stCondLst>
                                            <p:cond delay="0"/>
                                          </p:stCondLst>
                                        </p:cTn>
                                        <p:tgtEl>
                                          <p:spTgt spid="27650"/>
                                        </p:tgtEl>
                                      </p:cBhvr>
                                    </p:animEffect>
                                    <p:anim calcmode="lin" valueType="num">
                                      <p:cBhvr>
                                        <p:cTn id="8"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0"/>
                                        </p:tgtEl>
                                      </p:cBhvr>
                                      <p:to x="100000" y="60000"/>
                                    </p:animScale>
                                    <p:animScale>
                                      <p:cBhvr>
                                        <p:cTn id="14" dur="166" decel="50000">
                                          <p:stCondLst>
                                            <p:cond delay="676"/>
                                          </p:stCondLst>
                                        </p:cTn>
                                        <p:tgtEl>
                                          <p:spTgt spid="27650"/>
                                        </p:tgtEl>
                                      </p:cBhvr>
                                      <p:to x="100000" y="100000"/>
                                    </p:animScale>
                                    <p:animScale>
                                      <p:cBhvr>
                                        <p:cTn id="15" dur="26">
                                          <p:stCondLst>
                                            <p:cond delay="1312"/>
                                          </p:stCondLst>
                                        </p:cTn>
                                        <p:tgtEl>
                                          <p:spTgt spid="27650"/>
                                        </p:tgtEl>
                                      </p:cBhvr>
                                      <p:to x="100000" y="80000"/>
                                    </p:animScale>
                                    <p:animScale>
                                      <p:cBhvr>
                                        <p:cTn id="16" dur="166" decel="50000">
                                          <p:stCondLst>
                                            <p:cond delay="1338"/>
                                          </p:stCondLst>
                                        </p:cTn>
                                        <p:tgtEl>
                                          <p:spTgt spid="27650"/>
                                        </p:tgtEl>
                                      </p:cBhvr>
                                      <p:to x="100000" y="100000"/>
                                    </p:animScale>
                                    <p:animScale>
                                      <p:cBhvr>
                                        <p:cTn id="17" dur="26">
                                          <p:stCondLst>
                                            <p:cond delay="1642"/>
                                          </p:stCondLst>
                                        </p:cTn>
                                        <p:tgtEl>
                                          <p:spTgt spid="27650"/>
                                        </p:tgtEl>
                                      </p:cBhvr>
                                      <p:to x="100000" y="90000"/>
                                    </p:animScale>
                                    <p:animScale>
                                      <p:cBhvr>
                                        <p:cTn id="18" dur="166" decel="50000">
                                          <p:stCondLst>
                                            <p:cond delay="1668"/>
                                          </p:stCondLst>
                                        </p:cTn>
                                        <p:tgtEl>
                                          <p:spTgt spid="27650"/>
                                        </p:tgtEl>
                                      </p:cBhvr>
                                      <p:to x="100000" y="100000"/>
                                    </p:animScale>
                                    <p:animScale>
                                      <p:cBhvr>
                                        <p:cTn id="19" dur="26">
                                          <p:stCondLst>
                                            <p:cond delay="1808"/>
                                          </p:stCondLst>
                                        </p:cTn>
                                        <p:tgtEl>
                                          <p:spTgt spid="27650"/>
                                        </p:tgtEl>
                                      </p:cBhvr>
                                      <p:to x="100000" y="95000"/>
                                    </p:animScale>
                                    <p:animScale>
                                      <p:cBhvr>
                                        <p:cTn id="20" dur="166" decel="50000">
                                          <p:stCondLst>
                                            <p:cond delay="1834"/>
                                          </p:stCondLst>
                                        </p:cTn>
                                        <p:tgtEl>
                                          <p:spTgt spid="2765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651">
                                            <p:txEl>
                                              <p:pRg st="0" end="0"/>
                                            </p:txEl>
                                          </p:spTgt>
                                        </p:tgtEl>
                                        <p:attrNameLst>
                                          <p:attrName>style.visibility</p:attrName>
                                        </p:attrNameLst>
                                      </p:cBhvr>
                                      <p:to>
                                        <p:strVal val="visible"/>
                                      </p:to>
                                    </p:set>
                                    <p:animEffect transition="in" filter="wipe(down)">
                                      <p:cBhvr>
                                        <p:cTn id="25" dur="580">
                                          <p:stCondLst>
                                            <p:cond delay="0"/>
                                          </p:stCondLst>
                                        </p:cTn>
                                        <p:tgtEl>
                                          <p:spTgt spid="27651">
                                            <p:txEl>
                                              <p:pRg st="0" end="0"/>
                                            </p:txEl>
                                          </p:spTgt>
                                        </p:tgtEl>
                                      </p:cBhvr>
                                    </p:animEffect>
                                    <p:anim calcmode="lin" valueType="num">
                                      <p:cBhvr>
                                        <p:cTn id="26" dur="1822" tmFilter="0,0; 0.14,0.36; 0.43,0.73; 0.71,0.91; 1.0,1.0">
                                          <p:stCondLst>
                                            <p:cond delay="0"/>
                                          </p:stCondLst>
                                        </p:cTn>
                                        <p:tgtEl>
                                          <p:spTgt spid="2765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5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5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5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5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51">
                                            <p:txEl>
                                              <p:pRg st="0" end="0"/>
                                            </p:txEl>
                                          </p:spTgt>
                                        </p:tgtEl>
                                      </p:cBhvr>
                                      <p:to x="100000" y="60000"/>
                                    </p:animScale>
                                    <p:animScale>
                                      <p:cBhvr>
                                        <p:cTn id="32" dur="166" decel="50000">
                                          <p:stCondLst>
                                            <p:cond delay="676"/>
                                          </p:stCondLst>
                                        </p:cTn>
                                        <p:tgtEl>
                                          <p:spTgt spid="27651">
                                            <p:txEl>
                                              <p:pRg st="0" end="0"/>
                                            </p:txEl>
                                          </p:spTgt>
                                        </p:tgtEl>
                                      </p:cBhvr>
                                      <p:to x="100000" y="100000"/>
                                    </p:animScale>
                                    <p:animScale>
                                      <p:cBhvr>
                                        <p:cTn id="33" dur="26">
                                          <p:stCondLst>
                                            <p:cond delay="1312"/>
                                          </p:stCondLst>
                                        </p:cTn>
                                        <p:tgtEl>
                                          <p:spTgt spid="27651">
                                            <p:txEl>
                                              <p:pRg st="0" end="0"/>
                                            </p:txEl>
                                          </p:spTgt>
                                        </p:tgtEl>
                                      </p:cBhvr>
                                      <p:to x="100000" y="80000"/>
                                    </p:animScale>
                                    <p:animScale>
                                      <p:cBhvr>
                                        <p:cTn id="34" dur="166" decel="50000">
                                          <p:stCondLst>
                                            <p:cond delay="1338"/>
                                          </p:stCondLst>
                                        </p:cTn>
                                        <p:tgtEl>
                                          <p:spTgt spid="27651">
                                            <p:txEl>
                                              <p:pRg st="0" end="0"/>
                                            </p:txEl>
                                          </p:spTgt>
                                        </p:tgtEl>
                                      </p:cBhvr>
                                      <p:to x="100000" y="100000"/>
                                    </p:animScale>
                                    <p:animScale>
                                      <p:cBhvr>
                                        <p:cTn id="35" dur="26">
                                          <p:stCondLst>
                                            <p:cond delay="1642"/>
                                          </p:stCondLst>
                                        </p:cTn>
                                        <p:tgtEl>
                                          <p:spTgt spid="27651">
                                            <p:txEl>
                                              <p:pRg st="0" end="0"/>
                                            </p:txEl>
                                          </p:spTgt>
                                        </p:tgtEl>
                                      </p:cBhvr>
                                      <p:to x="100000" y="90000"/>
                                    </p:animScale>
                                    <p:animScale>
                                      <p:cBhvr>
                                        <p:cTn id="36" dur="166" decel="50000">
                                          <p:stCondLst>
                                            <p:cond delay="1668"/>
                                          </p:stCondLst>
                                        </p:cTn>
                                        <p:tgtEl>
                                          <p:spTgt spid="27651">
                                            <p:txEl>
                                              <p:pRg st="0" end="0"/>
                                            </p:txEl>
                                          </p:spTgt>
                                        </p:tgtEl>
                                      </p:cBhvr>
                                      <p:to x="100000" y="100000"/>
                                    </p:animScale>
                                    <p:animScale>
                                      <p:cBhvr>
                                        <p:cTn id="37" dur="26">
                                          <p:stCondLst>
                                            <p:cond delay="1808"/>
                                          </p:stCondLst>
                                        </p:cTn>
                                        <p:tgtEl>
                                          <p:spTgt spid="27651">
                                            <p:txEl>
                                              <p:pRg st="0" end="0"/>
                                            </p:txEl>
                                          </p:spTgt>
                                        </p:tgtEl>
                                      </p:cBhvr>
                                      <p:to x="100000" y="95000"/>
                                    </p:animScale>
                                    <p:animScale>
                                      <p:cBhvr>
                                        <p:cTn id="38" dur="166" decel="50000">
                                          <p:stCondLst>
                                            <p:cond delay="1834"/>
                                          </p:stCondLst>
                                        </p:cTn>
                                        <p:tgtEl>
                                          <p:spTgt spid="27651">
                                            <p:txEl>
                                              <p:pRg st="0" end="0"/>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651">
                                            <p:txEl>
                                              <p:pRg st="2" end="2"/>
                                            </p:txEl>
                                          </p:spTgt>
                                        </p:tgtEl>
                                        <p:attrNameLst>
                                          <p:attrName>style.visibility</p:attrName>
                                        </p:attrNameLst>
                                      </p:cBhvr>
                                      <p:to>
                                        <p:strVal val="visible"/>
                                      </p:to>
                                    </p:set>
                                    <p:animEffect transition="in" filter="wipe(down)">
                                      <p:cBhvr>
                                        <p:cTn id="43" dur="580">
                                          <p:stCondLst>
                                            <p:cond delay="0"/>
                                          </p:stCondLst>
                                        </p:cTn>
                                        <p:tgtEl>
                                          <p:spTgt spid="27651">
                                            <p:txEl>
                                              <p:pRg st="2" end="2"/>
                                            </p:txEl>
                                          </p:spTgt>
                                        </p:tgtEl>
                                      </p:cBhvr>
                                    </p:animEffect>
                                    <p:anim calcmode="lin" valueType="num">
                                      <p:cBhvr>
                                        <p:cTn id="44" dur="1822" tmFilter="0,0; 0.14,0.36; 0.43,0.73; 0.71,0.91; 1.0,1.0">
                                          <p:stCondLst>
                                            <p:cond delay="0"/>
                                          </p:stCondLst>
                                        </p:cTn>
                                        <p:tgtEl>
                                          <p:spTgt spid="2765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65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65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65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65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7651">
                                            <p:txEl>
                                              <p:pRg st="2" end="2"/>
                                            </p:txEl>
                                          </p:spTgt>
                                        </p:tgtEl>
                                      </p:cBhvr>
                                      <p:to x="100000" y="60000"/>
                                    </p:animScale>
                                    <p:animScale>
                                      <p:cBhvr>
                                        <p:cTn id="50" dur="166" decel="50000">
                                          <p:stCondLst>
                                            <p:cond delay="676"/>
                                          </p:stCondLst>
                                        </p:cTn>
                                        <p:tgtEl>
                                          <p:spTgt spid="27651">
                                            <p:txEl>
                                              <p:pRg st="2" end="2"/>
                                            </p:txEl>
                                          </p:spTgt>
                                        </p:tgtEl>
                                      </p:cBhvr>
                                      <p:to x="100000" y="100000"/>
                                    </p:animScale>
                                    <p:animScale>
                                      <p:cBhvr>
                                        <p:cTn id="51" dur="26">
                                          <p:stCondLst>
                                            <p:cond delay="1312"/>
                                          </p:stCondLst>
                                        </p:cTn>
                                        <p:tgtEl>
                                          <p:spTgt spid="27651">
                                            <p:txEl>
                                              <p:pRg st="2" end="2"/>
                                            </p:txEl>
                                          </p:spTgt>
                                        </p:tgtEl>
                                      </p:cBhvr>
                                      <p:to x="100000" y="80000"/>
                                    </p:animScale>
                                    <p:animScale>
                                      <p:cBhvr>
                                        <p:cTn id="52" dur="166" decel="50000">
                                          <p:stCondLst>
                                            <p:cond delay="1338"/>
                                          </p:stCondLst>
                                        </p:cTn>
                                        <p:tgtEl>
                                          <p:spTgt spid="27651">
                                            <p:txEl>
                                              <p:pRg st="2" end="2"/>
                                            </p:txEl>
                                          </p:spTgt>
                                        </p:tgtEl>
                                      </p:cBhvr>
                                      <p:to x="100000" y="100000"/>
                                    </p:animScale>
                                    <p:animScale>
                                      <p:cBhvr>
                                        <p:cTn id="53" dur="26">
                                          <p:stCondLst>
                                            <p:cond delay="1642"/>
                                          </p:stCondLst>
                                        </p:cTn>
                                        <p:tgtEl>
                                          <p:spTgt spid="27651">
                                            <p:txEl>
                                              <p:pRg st="2" end="2"/>
                                            </p:txEl>
                                          </p:spTgt>
                                        </p:tgtEl>
                                      </p:cBhvr>
                                      <p:to x="100000" y="90000"/>
                                    </p:animScale>
                                    <p:animScale>
                                      <p:cBhvr>
                                        <p:cTn id="54" dur="166" decel="50000">
                                          <p:stCondLst>
                                            <p:cond delay="1668"/>
                                          </p:stCondLst>
                                        </p:cTn>
                                        <p:tgtEl>
                                          <p:spTgt spid="27651">
                                            <p:txEl>
                                              <p:pRg st="2" end="2"/>
                                            </p:txEl>
                                          </p:spTgt>
                                        </p:tgtEl>
                                      </p:cBhvr>
                                      <p:to x="100000" y="100000"/>
                                    </p:animScale>
                                    <p:animScale>
                                      <p:cBhvr>
                                        <p:cTn id="55" dur="26">
                                          <p:stCondLst>
                                            <p:cond delay="1808"/>
                                          </p:stCondLst>
                                        </p:cTn>
                                        <p:tgtEl>
                                          <p:spTgt spid="27651">
                                            <p:txEl>
                                              <p:pRg st="2" end="2"/>
                                            </p:txEl>
                                          </p:spTgt>
                                        </p:tgtEl>
                                      </p:cBhvr>
                                      <p:to x="100000" y="95000"/>
                                    </p:animScale>
                                    <p:animScale>
                                      <p:cBhvr>
                                        <p:cTn id="56" dur="166" decel="50000">
                                          <p:stCondLst>
                                            <p:cond delay="1834"/>
                                          </p:stCondLst>
                                        </p:cTn>
                                        <p:tgtEl>
                                          <p:spTgt spid="27651">
                                            <p:txEl>
                                              <p:pRg st="2" end="2"/>
                                            </p:txEl>
                                          </p:spTgt>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09F05990-6C7E-4350-9754-FC093333AC7F}" type="slidenum">
              <a:rPr lang="en-US"/>
              <a:pPr>
                <a:defRPr/>
              </a:pPr>
              <a:t>26</a:t>
            </a:fld>
            <a:endParaRPr lang="en-US"/>
          </a:p>
        </p:txBody>
      </p:sp>
      <p:sp>
        <p:nvSpPr>
          <p:cNvPr id="28674" name="Rectangle 2"/>
          <p:cNvSpPr>
            <a:spLocks noGrp="1" noChangeArrowheads="1"/>
          </p:cNvSpPr>
          <p:nvPr>
            <p:ph type="title"/>
          </p:nvPr>
        </p:nvSpPr>
        <p:spPr>
          <a:xfrm>
            <a:off x="900113" y="304800"/>
            <a:ext cx="7710487" cy="603250"/>
          </a:xfrm>
        </p:spPr>
        <p:txBody>
          <a:bodyPr/>
          <a:lstStyle/>
          <a:p>
            <a:pPr eaLnBrk="1" hangingPunct="1">
              <a:defRPr/>
            </a:pPr>
            <a:r>
              <a:rPr lang="en-US" sz="3600" b="1" dirty="0" smtClean="0">
                <a:solidFill>
                  <a:schemeClr val="accent1">
                    <a:lumMod val="75000"/>
                  </a:schemeClr>
                </a:solidFill>
              </a:rPr>
              <a:t>INSTRUKSI KERJA [1]</a:t>
            </a:r>
          </a:p>
        </p:txBody>
      </p:sp>
      <p:sp>
        <p:nvSpPr>
          <p:cNvPr id="28675" name="Rectangle 3"/>
          <p:cNvSpPr>
            <a:spLocks noGrp="1" noChangeArrowheads="1"/>
          </p:cNvSpPr>
          <p:nvPr>
            <p:ph type="body" idx="1"/>
          </p:nvPr>
        </p:nvSpPr>
        <p:spPr>
          <a:xfrm>
            <a:off x="611188" y="981075"/>
            <a:ext cx="8208962" cy="5256213"/>
          </a:xfrm>
        </p:spPr>
        <p:txBody>
          <a:bodyPr/>
          <a:lstStyle/>
          <a:p>
            <a:pPr eaLnBrk="1" hangingPunct="1">
              <a:lnSpc>
                <a:spcPct val="90000"/>
              </a:lnSpc>
              <a:defRPr/>
            </a:pPr>
            <a:r>
              <a:rPr lang="id-ID" smtClean="0">
                <a:latin typeface="Arial Narrow" pitchFamily="34" charset="0"/>
              </a:rPr>
              <a:t>Prosedur kerja hanya menguraikan secara garis besar apa yang harus dikerjakan dan oleh siapa, tetapi tidak tentang bagaimana melaksanakannya. Cara melaksanakan suatu pekerjaan dituangkan dalam suatu instruksi kerja.  Makin besar kemung-kinan salah melaksanakan suatu pekerjaan, makin perlu adanya instruksi kerja yang rinci dan jelas.</a:t>
            </a:r>
            <a:endParaRPr lang="id-ID" sz="800" smtClean="0">
              <a:latin typeface="Arial Narrow" pitchFamily="34" charset="0"/>
            </a:endParaRPr>
          </a:p>
          <a:p>
            <a:pPr eaLnBrk="1" hangingPunct="1">
              <a:lnSpc>
                <a:spcPct val="90000"/>
              </a:lnSpc>
              <a:defRPr/>
            </a:pPr>
            <a:r>
              <a:rPr lang="id-ID" smtClean="0">
                <a:latin typeface="Arial Narrow" pitchFamily="34" charset="0"/>
              </a:rPr>
              <a:t>Instruksi kerja adalah suatu petunjuk pelaksanaan untuk setiap langkah dalam suatu prosedur.</a:t>
            </a:r>
          </a:p>
          <a:p>
            <a:pPr eaLnBrk="1" hangingPunct="1">
              <a:lnSpc>
                <a:spcPct val="90000"/>
              </a:lnSpc>
              <a:defRPr/>
            </a:pPr>
            <a:r>
              <a:rPr lang="id-ID" smtClean="0">
                <a:latin typeface="Arial Narrow" pitchFamily="34" charset="0"/>
              </a:rPr>
              <a:t>Bila instruksi kerja cukup panjang/rumit, maka instruksi ini perlu disertai dengan bagan alir.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675">
                                            <p:txEl>
                                              <p:pRg st="0" end="0"/>
                                            </p:txEl>
                                          </p:spTgt>
                                        </p:tgtEl>
                                        <p:attrNameLst>
                                          <p:attrName>style.visibility</p:attrName>
                                        </p:attrNameLst>
                                      </p:cBhvr>
                                      <p:to>
                                        <p:strVal val="visible"/>
                                      </p:to>
                                    </p:set>
                                    <p:animEffect transition="in" filter="wipe(left)">
                                      <p:cBhvr>
                                        <p:cTn id="25" dur="2000"/>
                                        <p:tgtEl>
                                          <p:spTgt spid="28675">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675">
                                            <p:txEl>
                                              <p:pRg st="1" end="1"/>
                                            </p:txEl>
                                          </p:spTgt>
                                        </p:tgtEl>
                                        <p:attrNameLst>
                                          <p:attrName>style.visibility</p:attrName>
                                        </p:attrNameLst>
                                      </p:cBhvr>
                                      <p:to>
                                        <p:strVal val="visible"/>
                                      </p:to>
                                    </p:set>
                                    <p:animEffect transition="in" filter="wipe(left)">
                                      <p:cBhvr>
                                        <p:cTn id="30" dur="2000"/>
                                        <p:tgtEl>
                                          <p:spTgt spid="28675">
                                            <p:txEl>
                                              <p:pRg st="1" end="1"/>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675">
                                            <p:txEl>
                                              <p:pRg st="2" end="2"/>
                                            </p:txEl>
                                          </p:spTgt>
                                        </p:tgtEl>
                                        <p:attrNameLst>
                                          <p:attrName>style.visibility</p:attrName>
                                        </p:attrNameLst>
                                      </p:cBhvr>
                                      <p:to>
                                        <p:strVal val="visible"/>
                                      </p:to>
                                    </p:set>
                                    <p:animEffect transition="in" filter="wipe(left)">
                                      <p:cBhvr>
                                        <p:cTn id="35" dur="2000"/>
                                        <p:tgtEl>
                                          <p:spTgt spid="28675">
                                            <p:txEl>
                                              <p:pRg st="2" end="2"/>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6E73410C-4EEF-474F-AF7E-A5C9D2F5CB23}" type="slidenum">
              <a:rPr lang="en-US"/>
              <a:pPr>
                <a:defRPr/>
              </a:pPr>
              <a:t>27</a:t>
            </a:fld>
            <a:endParaRPr lang="en-US"/>
          </a:p>
        </p:txBody>
      </p:sp>
      <p:sp>
        <p:nvSpPr>
          <p:cNvPr id="29698" name="Rectangle 2"/>
          <p:cNvSpPr>
            <a:spLocks noGrp="1" noChangeArrowheads="1"/>
          </p:cNvSpPr>
          <p:nvPr>
            <p:ph type="title"/>
          </p:nvPr>
        </p:nvSpPr>
        <p:spPr>
          <a:xfrm>
            <a:off x="900113" y="188913"/>
            <a:ext cx="7920037" cy="676275"/>
          </a:xfrm>
        </p:spPr>
        <p:txBody>
          <a:bodyPr/>
          <a:lstStyle/>
          <a:p>
            <a:pPr eaLnBrk="1" hangingPunct="1">
              <a:defRPr/>
            </a:pPr>
            <a:r>
              <a:rPr lang="en-US" sz="3600" b="1" dirty="0" smtClean="0">
                <a:solidFill>
                  <a:schemeClr val="accent1">
                    <a:lumMod val="75000"/>
                  </a:schemeClr>
                </a:solidFill>
              </a:rPr>
              <a:t>INSTRUKSI KERJA [2]</a:t>
            </a:r>
          </a:p>
        </p:txBody>
      </p:sp>
      <p:sp>
        <p:nvSpPr>
          <p:cNvPr id="29699" name="Rectangle 3"/>
          <p:cNvSpPr>
            <a:spLocks noGrp="1" noChangeArrowheads="1"/>
          </p:cNvSpPr>
          <p:nvPr>
            <p:ph type="body" idx="1"/>
          </p:nvPr>
        </p:nvSpPr>
        <p:spPr>
          <a:xfrm>
            <a:off x="755650" y="909638"/>
            <a:ext cx="8064500" cy="5256212"/>
          </a:xfrm>
        </p:spPr>
        <p:txBody>
          <a:bodyPr/>
          <a:lstStyle/>
          <a:p>
            <a:pPr eaLnBrk="1" hangingPunct="1">
              <a:lnSpc>
                <a:spcPct val="90000"/>
              </a:lnSpc>
              <a:defRPr/>
            </a:pPr>
            <a:r>
              <a:rPr lang="id-ID" smtClean="0">
                <a:latin typeface="Arial Narrow" pitchFamily="34" charset="0"/>
              </a:rPr>
              <a:t>Contoh instruksi kerja tentang “Pembimbingan/ penulisan skripsi mahasiswa S1”.</a:t>
            </a:r>
          </a:p>
          <a:p>
            <a:pPr eaLnBrk="1" hangingPunct="1">
              <a:lnSpc>
                <a:spcPct val="90000"/>
              </a:lnSpc>
              <a:buFont typeface="Wingdings" pitchFamily="2" charset="2"/>
              <a:buNone/>
              <a:defRPr/>
            </a:pPr>
            <a:r>
              <a:rPr lang="id-ID" smtClean="0">
                <a:latin typeface="Arial Narrow" pitchFamily="34" charset="0"/>
              </a:rPr>
              <a:t>	1.  RUANG LINGKUP. Pembimbingan dan penulisan skripsi mahasiswa S1 Fakultas X.</a:t>
            </a:r>
          </a:p>
          <a:p>
            <a:pPr eaLnBrk="1" hangingPunct="1">
              <a:lnSpc>
                <a:spcPct val="90000"/>
              </a:lnSpc>
              <a:buFont typeface="Wingdings" pitchFamily="2" charset="2"/>
              <a:buNone/>
              <a:defRPr/>
            </a:pPr>
            <a:r>
              <a:rPr lang="id-ID" smtClean="0">
                <a:latin typeface="Arial Narrow" pitchFamily="34" charset="0"/>
              </a:rPr>
              <a:t>	2.  INSTRUKSI KERJA.  (i) Ketua PS menugas-kan mahasiswa menulis skripsi paling lambat 1 minggu setelah mahasiswa tsb memenuhi syarat pada Dokumen xx.1; (ii) Ketua PS menugaskan dosen yang memenuhi syarat pada Dokumen xx.2 untuk membimbing skripsi mahasiswa pada butir i paling lambat 1 minggu setelah mhs tsb memenuhi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969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969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9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770" decel="100000"/>
                                        <p:tgtEl>
                                          <p:spTgt spid="29699">
                                            <p:txEl>
                                              <p:pRg st="0" end="0"/>
                                            </p:txEl>
                                          </p:spTgt>
                                        </p:tgtEl>
                                      </p:cBhvr>
                                    </p:animEffect>
                                    <p:animScale>
                                      <p:cBhvr>
                                        <p:cTn id="16" dur="770" decel="100000"/>
                                        <p:tgtEl>
                                          <p:spTgt spid="29699">
                                            <p:txEl>
                                              <p:pRg st="0" end="0"/>
                                            </p:txEl>
                                          </p:spTgt>
                                        </p:tgtEl>
                                      </p:cBhvr>
                                      <p:from x="10000" y="10000"/>
                                      <p:to x="200000" y="450000"/>
                                    </p:animScale>
                                    <p:animScale>
                                      <p:cBhvr>
                                        <p:cTn id="17" dur="1230" accel="100000" fill="hold">
                                          <p:stCondLst>
                                            <p:cond delay="770"/>
                                          </p:stCondLst>
                                        </p:cTn>
                                        <p:tgtEl>
                                          <p:spTgt spid="29699">
                                            <p:txEl>
                                              <p:pRg st="0" end="0"/>
                                            </p:txEl>
                                          </p:spTgt>
                                        </p:tgtEl>
                                      </p:cBhvr>
                                      <p:from x="200000" y="450000"/>
                                      <p:to x="100000" y="100000"/>
                                    </p:animScale>
                                    <p:set>
                                      <p:cBhvr>
                                        <p:cTn id="18" dur="770" fill="hold"/>
                                        <p:tgtEl>
                                          <p:spTgt spid="29699">
                                            <p:txEl>
                                              <p:pRg st="0" end="0"/>
                                            </p:txEl>
                                          </p:spTgt>
                                        </p:tgtEl>
                                        <p:attrNameLst>
                                          <p:attrName>ppt_x</p:attrName>
                                        </p:attrNameLst>
                                      </p:cBhvr>
                                      <p:to>
                                        <p:strVal val="(0.5)"/>
                                      </p:to>
                                    </p:set>
                                    <p:anim from="(0.5)" to="(#ppt_x)" calcmode="lin" valueType="num">
                                      <p:cBhvr>
                                        <p:cTn id="19" dur="1230" accel="100000" fill="hold">
                                          <p:stCondLst>
                                            <p:cond delay="770"/>
                                          </p:stCondLst>
                                        </p:cTn>
                                        <p:tgtEl>
                                          <p:spTgt spid="29699">
                                            <p:txEl>
                                              <p:pRg st="0" end="0"/>
                                            </p:txEl>
                                          </p:spTgt>
                                        </p:tgtEl>
                                        <p:attrNameLst>
                                          <p:attrName>ppt_x</p:attrName>
                                        </p:attrNameLst>
                                      </p:cBhvr>
                                    </p:anim>
                                    <p:set>
                                      <p:cBhvr>
                                        <p:cTn id="20" dur="770" fill="hold"/>
                                        <p:tgtEl>
                                          <p:spTgt spid="29699">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29699">
                                            <p:txEl>
                                              <p:pRg st="0" end="0"/>
                                            </p:txEl>
                                          </p:spTgt>
                                        </p:tgtEl>
                                        <p:attrNameLst>
                                          <p:attrName>ppt_y</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9699">
                                            <p:txEl>
                                              <p:pRg st="1" end="1"/>
                                            </p:txEl>
                                          </p:spTgt>
                                        </p:tgtEl>
                                        <p:attrNameLst>
                                          <p:attrName>style.visibility</p:attrName>
                                        </p:attrNameLst>
                                      </p:cBhvr>
                                      <p:to>
                                        <p:strVal val="visible"/>
                                      </p:to>
                                    </p:set>
                                    <p:animEffect transition="in" filter="fade">
                                      <p:cBhvr>
                                        <p:cTn id="26" dur="770" decel="100000"/>
                                        <p:tgtEl>
                                          <p:spTgt spid="29699">
                                            <p:txEl>
                                              <p:pRg st="1" end="1"/>
                                            </p:txEl>
                                          </p:spTgt>
                                        </p:tgtEl>
                                      </p:cBhvr>
                                    </p:animEffect>
                                    <p:animScale>
                                      <p:cBhvr>
                                        <p:cTn id="27" dur="770" decel="100000"/>
                                        <p:tgtEl>
                                          <p:spTgt spid="29699">
                                            <p:txEl>
                                              <p:pRg st="1" end="1"/>
                                            </p:txEl>
                                          </p:spTgt>
                                        </p:tgtEl>
                                      </p:cBhvr>
                                      <p:from x="10000" y="10000"/>
                                      <p:to x="200000" y="450000"/>
                                    </p:animScale>
                                    <p:animScale>
                                      <p:cBhvr>
                                        <p:cTn id="28" dur="1230" accel="100000" fill="hold">
                                          <p:stCondLst>
                                            <p:cond delay="770"/>
                                          </p:stCondLst>
                                        </p:cTn>
                                        <p:tgtEl>
                                          <p:spTgt spid="29699">
                                            <p:txEl>
                                              <p:pRg st="1" end="1"/>
                                            </p:txEl>
                                          </p:spTgt>
                                        </p:tgtEl>
                                      </p:cBhvr>
                                      <p:from x="200000" y="450000"/>
                                      <p:to x="100000" y="100000"/>
                                    </p:animScale>
                                    <p:set>
                                      <p:cBhvr>
                                        <p:cTn id="29" dur="770" fill="hold"/>
                                        <p:tgtEl>
                                          <p:spTgt spid="29699">
                                            <p:txEl>
                                              <p:pRg st="1" end="1"/>
                                            </p:txEl>
                                          </p:spTgt>
                                        </p:tgtEl>
                                        <p:attrNameLst>
                                          <p:attrName>ppt_x</p:attrName>
                                        </p:attrNameLst>
                                      </p:cBhvr>
                                      <p:to>
                                        <p:strVal val="(0.5)"/>
                                      </p:to>
                                    </p:set>
                                    <p:anim from="(0.5)" to="(#ppt_x)" calcmode="lin" valueType="num">
                                      <p:cBhvr>
                                        <p:cTn id="30" dur="1230" accel="100000" fill="hold">
                                          <p:stCondLst>
                                            <p:cond delay="770"/>
                                          </p:stCondLst>
                                        </p:cTn>
                                        <p:tgtEl>
                                          <p:spTgt spid="29699">
                                            <p:txEl>
                                              <p:pRg st="1" end="1"/>
                                            </p:txEl>
                                          </p:spTgt>
                                        </p:tgtEl>
                                        <p:attrNameLst>
                                          <p:attrName>ppt_x</p:attrName>
                                        </p:attrNameLst>
                                      </p:cBhvr>
                                    </p:anim>
                                    <p:set>
                                      <p:cBhvr>
                                        <p:cTn id="31" dur="770" fill="hold"/>
                                        <p:tgtEl>
                                          <p:spTgt spid="29699">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29699">
                                            <p:txEl>
                                              <p:pRg st="1" end="1"/>
                                            </p:txEl>
                                          </p:spTgt>
                                        </p:tgtEl>
                                        <p:attrNameLst>
                                          <p:attrName>ppt_y</p:attrName>
                                        </p:attrNameLst>
                                      </p:cBhvr>
                                    </p:anim>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9699">
                                            <p:txEl>
                                              <p:pRg st="2" end="2"/>
                                            </p:txEl>
                                          </p:spTgt>
                                        </p:tgtEl>
                                        <p:attrNameLst>
                                          <p:attrName>style.visibility</p:attrName>
                                        </p:attrNameLst>
                                      </p:cBhvr>
                                      <p:to>
                                        <p:strVal val="visible"/>
                                      </p:to>
                                    </p:set>
                                    <p:animEffect transition="in" filter="fade">
                                      <p:cBhvr>
                                        <p:cTn id="37" dur="770" decel="100000"/>
                                        <p:tgtEl>
                                          <p:spTgt spid="29699">
                                            <p:txEl>
                                              <p:pRg st="2" end="2"/>
                                            </p:txEl>
                                          </p:spTgt>
                                        </p:tgtEl>
                                      </p:cBhvr>
                                    </p:animEffect>
                                    <p:animScale>
                                      <p:cBhvr>
                                        <p:cTn id="38" dur="770" decel="100000"/>
                                        <p:tgtEl>
                                          <p:spTgt spid="29699">
                                            <p:txEl>
                                              <p:pRg st="2" end="2"/>
                                            </p:txEl>
                                          </p:spTgt>
                                        </p:tgtEl>
                                      </p:cBhvr>
                                      <p:from x="10000" y="10000"/>
                                      <p:to x="200000" y="450000"/>
                                    </p:animScale>
                                    <p:animScale>
                                      <p:cBhvr>
                                        <p:cTn id="39" dur="1230" accel="100000" fill="hold">
                                          <p:stCondLst>
                                            <p:cond delay="770"/>
                                          </p:stCondLst>
                                        </p:cTn>
                                        <p:tgtEl>
                                          <p:spTgt spid="29699">
                                            <p:txEl>
                                              <p:pRg st="2" end="2"/>
                                            </p:txEl>
                                          </p:spTgt>
                                        </p:tgtEl>
                                      </p:cBhvr>
                                      <p:from x="200000" y="450000"/>
                                      <p:to x="100000" y="100000"/>
                                    </p:animScale>
                                    <p:set>
                                      <p:cBhvr>
                                        <p:cTn id="40" dur="770" fill="hold"/>
                                        <p:tgtEl>
                                          <p:spTgt spid="29699">
                                            <p:txEl>
                                              <p:pRg st="2" end="2"/>
                                            </p:txEl>
                                          </p:spTgt>
                                        </p:tgtEl>
                                        <p:attrNameLst>
                                          <p:attrName>ppt_x</p:attrName>
                                        </p:attrNameLst>
                                      </p:cBhvr>
                                      <p:to>
                                        <p:strVal val="(0.5)"/>
                                      </p:to>
                                    </p:set>
                                    <p:anim from="(0.5)" to="(#ppt_x)" calcmode="lin" valueType="num">
                                      <p:cBhvr>
                                        <p:cTn id="41" dur="1230" accel="100000" fill="hold">
                                          <p:stCondLst>
                                            <p:cond delay="770"/>
                                          </p:stCondLst>
                                        </p:cTn>
                                        <p:tgtEl>
                                          <p:spTgt spid="29699">
                                            <p:txEl>
                                              <p:pRg st="2" end="2"/>
                                            </p:txEl>
                                          </p:spTgt>
                                        </p:tgtEl>
                                        <p:attrNameLst>
                                          <p:attrName>ppt_x</p:attrName>
                                        </p:attrNameLst>
                                      </p:cBhvr>
                                    </p:anim>
                                    <p:set>
                                      <p:cBhvr>
                                        <p:cTn id="42" dur="770" fill="hold"/>
                                        <p:tgtEl>
                                          <p:spTgt spid="29699">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29699">
                                            <p:txEl>
                                              <p:pRg st="2" end="2"/>
                                            </p:txEl>
                                          </p:spTgt>
                                        </p:tgtEl>
                                        <p:attrNameLst>
                                          <p:attrName>ppt_y</p:attrName>
                                        </p:attrNameLst>
                                      </p:cBhvr>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B094A361-9020-45D7-84F9-6F0A4B1FAD25}" type="slidenum">
              <a:rPr lang="en-US"/>
              <a:pPr>
                <a:defRPr/>
              </a:pPr>
              <a:t>28</a:t>
            </a:fld>
            <a:endParaRPr lang="en-US"/>
          </a:p>
        </p:txBody>
      </p:sp>
      <p:sp>
        <p:nvSpPr>
          <p:cNvPr id="30722" name="Rectangle 2"/>
          <p:cNvSpPr>
            <a:spLocks noGrp="1" noChangeArrowheads="1"/>
          </p:cNvSpPr>
          <p:nvPr>
            <p:ph type="title"/>
          </p:nvPr>
        </p:nvSpPr>
        <p:spPr>
          <a:xfrm>
            <a:off x="827088" y="304800"/>
            <a:ext cx="7921625" cy="603250"/>
          </a:xfrm>
        </p:spPr>
        <p:txBody>
          <a:bodyPr/>
          <a:lstStyle/>
          <a:p>
            <a:pPr eaLnBrk="1" hangingPunct="1">
              <a:defRPr/>
            </a:pPr>
            <a:r>
              <a:rPr lang="en-US" sz="3600" b="1" dirty="0" smtClean="0">
                <a:solidFill>
                  <a:schemeClr val="accent1">
                    <a:lumMod val="75000"/>
                  </a:schemeClr>
                </a:solidFill>
              </a:rPr>
              <a:t>INSTRUKSI KERJA [3]</a:t>
            </a:r>
          </a:p>
        </p:txBody>
      </p:sp>
      <p:sp>
        <p:nvSpPr>
          <p:cNvPr id="30723" name="Rectangle 3"/>
          <p:cNvSpPr>
            <a:spLocks noGrp="1" noChangeArrowheads="1"/>
          </p:cNvSpPr>
          <p:nvPr>
            <p:ph type="body" idx="1"/>
          </p:nvPr>
        </p:nvSpPr>
        <p:spPr>
          <a:xfrm>
            <a:off x="539750" y="977900"/>
            <a:ext cx="8280400" cy="5187950"/>
          </a:xfrm>
        </p:spPr>
        <p:txBody>
          <a:bodyPr/>
          <a:lstStyle/>
          <a:p>
            <a:pPr eaLnBrk="1" hangingPunct="1">
              <a:lnSpc>
                <a:spcPct val="90000"/>
              </a:lnSpc>
              <a:buFont typeface="Wingdings" pitchFamily="2" charset="2"/>
              <a:buNone/>
              <a:defRPr/>
            </a:pPr>
            <a:r>
              <a:rPr lang="id-ID" smtClean="0">
                <a:latin typeface="Arial Narrow" pitchFamily="34" charset="0"/>
              </a:rPr>
              <a:t>	syarat pada Dokumen xx.1; (iii) Mahasiswa ybs me-nemui dosen pembimbing untuk membicarakan tugas penulisan skripsi paling lambat 1 minggu setelah ia ditugaskan oleh Ketua PS; (iv) Mhs me-nyusun rencana penulisan skripsi sesuai dengan pedoman pada Dokumen xx.3; (v) Bila rencana skripsi telah disetujui dosen, mahasiswa  mengum-pulkan data dan menulis skripsi sesuai dengan pedoman penulisan skripsi pada Dokumen xx.4;   (vi) Selama pengumpulan data dan penulisan skripsi mhs paling sedikit 3 kali berkonsultasi dgn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2000" fill="hold"/>
                                        <p:tgtEl>
                                          <p:spTgt spid="307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3072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30722"/>
                                        </p:tgtEl>
                                        <p:attrNameLst>
                                          <p:attrName>ppt_y</p:attrName>
                                        </p:attrNameLst>
                                      </p:cBhvr>
                                      <p:tavLst>
                                        <p:tav tm="0">
                                          <p:val>
                                            <p:strVal val="#ppt_y"/>
                                          </p:val>
                                        </p:tav>
                                        <p:tav tm="100000">
                                          <p:val>
                                            <p:strVal val="#ppt_y"/>
                                          </p:val>
                                        </p:tav>
                                      </p:tavLst>
                                    </p:anim>
                                    <p:animEffect transition="in" filter="fade">
                                      <p:cBhvr>
                                        <p:cTn id="10" dur="20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 calcmode="lin" valueType="num">
                                      <p:cBhvr>
                                        <p:cTn id="15" dur="2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072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D721C711-E073-42B0-91D6-ECB89DC02412}" type="slidenum">
              <a:rPr lang="en-US"/>
              <a:pPr>
                <a:defRPr/>
              </a:pPr>
              <a:t>29</a:t>
            </a:fld>
            <a:endParaRPr lang="en-US"/>
          </a:p>
        </p:txBody>
      </p:sp>
      <p:sp>
        <p:nvSpPr>
          <p:cNvPr id="31746" name="Rectangle 2"/>
          <p:cNvSpPr>
            <a:spLocks noGrp="1" noChangeArrowheads="1"/>
          </p:cNvSpPr>
          <p:nvPr>
            <p:ph type="title"/>
          </p:nvPr>
        </p:nvSpPr>
        <p:spPr>
          <a:xfrm>
            <a:off x="457200" y="277813"/>
            <a:ext cx="8229600" cy="558800"/>
          </a:xfrm>
        </p:spPr>
        <p:txBody>
          <a:bodyPr>
            <a:normAutofit fontScale="90000"/>
          </a:bodyPr>
          <a:lstStyle/>
          <a:p>
            <a:pPr eaLnBrk="1" hangingPunct="1">
              <a:defRPr/>
            </a:pPr>
            <a:r>
              <a:rPr lang="en-US" sz="3600" b="1" dirty="0" smtClean="0">
                <a:solidFill>
                  <a:schemeClr val="accent1">
                    <a:lumMod val="75000"/>
                  </a:schemeClr>
                </a:solidFill>
              </a:rPr>
              <a:t>INSTRUKSI KERJA [4]</a:t>
            </a:r>
          </a:p>
        </p:txBody>
      </p:sp>
      <p:sp>
        <p:nvSpPr>
          <p:cNvPr id="31747" name="Rectangle 3"/>
          <p:cNvSpPr>
            <a:spLocks noGrp="1" noChangeArrowheads="1"/>
          </p:cNvSpPr>
          <p:nvPr>
            <p:ph type="body" idx="1"/>
          </p:nvPr>
        </p:nvSpPr>
        <p:spPr>
          <a:xfrm>
            <a:off x="323850" y="908050"/>
            <a:ext cx="8640763" cy="5222875"/>
          </a:xfrm>
        </p:spPr>
        <p:txBody>
          <a:bodyPr/>
          <a:lstStyle/>
          <a:p>
            <a:pPr eaLnBrk="1" hangingPunct="1">
              <a:buFont typeface="Wingdings" pitchFamily="2" charset="2"/>
              <a:buNone/>
              <a:defRPr/>
            </a:pPr>
            <a:r>
              <a:rPr lang="id-ID" smtClean="0">
                <a:latin typeface="Arial Narrow" pitchFamily="34" charset="0"/>
              </a:rPr>
              <a:t>   dosen sesuai pedoman konsultasi pada Dokumen xx.5; (vii) Mhs menempuh ujian skripsi  menurut tata cara pada Dokumen xx.6, bila naskah skripsi secara prinsip sudah dinilai cukup oleh dosen, (viii) Mhs memperbaiki naskah skripsi sesuai dengan saran-saran yang diberi-kan pada watu ujian skripsi, (ix) Skripsi disahkan oleh Ketua Jurusan dan Dekan Fakultas setelah memenuhi syarat pada Dokumen xx.7 paling lambat 8 bulan setelah mahasiswa/dosen ditugaskan menulis/mem-bimbing skripsi oleh Ketua 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2000" fill="hold"/>
                                        <p:tgtEl>
                                          <p:spTgt spid="31746"/>
                                        </p:tgtEl>
                                        <p:attrNameLst>
                                          <p:attrName>ppt_x</p:attrName>
                                        </p:attrNameLst>
                                      </p:cBhvr>
                                      <p:tavLst>
                                        <p:tav tm="0">
                                          <p:val>
                                            <p:strVal val="#ppt_x+#ppt_w/2"/>
                                          </p:val>
                                        </p:tav>
                                        <p:tav tm="100000">
                                          <p:val>
                                            <p:strVal val="#ppt_x"/>
                                          </p:val>
                                        </p:tav>
                                      </p:tavLst>
                                    </p:anim>
                                    <p:anim calcmode="lin" valueType="num">
                                      <p:cBhvr>
                                        <p:cTn id="8" dur="2000" fill="hold"/>
                                        <p:tgtEl>
                                          <p:spTgt spid="31746"/>
                                        </p:tgtEl>
                                        <p:attrNameLst>
                                          <p:attrName>ppt_y</p:attrName>
                                        </p:attrNameLst>
                                      </p:cBhvr>
                                      <p:tavLst>
                                        <p:tav tm="0">
                                          <p:val>
                                            <p:strVal val="#ppt_y"/>
                                          </p:val>
                                        </p:tav>
                                        <p:tav tm="100000">
                                          <p:val>
                                            <p:strVal val="#ppt_y"/>
                                          </p:val>
                                        </p:tav>
                                      </p:tavLst>
                                    </p:anim>
                                    <p:anim calcmode="lin" valueType="num">
                                      <p:cBhvr>
                                        <p:cTn id="9" dur="2000" fill="hold"/>
                                        <p:tgtEl>
                                          <p:spTgt spid="31746"/>
                                        </p:tgtEl>
                                        <p:attrNameLst>
                                          <p:attrName>ppt_w</p:attrName>
                                        </p:attrNameLst>
                                      </p:cBhvr>
                                      <p:tavLst>
                                        <p:tav tm="0">
                                          <p:val>
                                            <p:fltVal val="0"/>
                                          </p:val>
                                        </p:tav>
                                        <p:tav tm="100000">
                                          <p:val>
                                            <p:strVal val="#ppt_w"/>
                                          </p:val>
                                        </p:tav>
                                      </p:tavLst>
                                    </p:anim>
                                    <p:anim calcmode="lin" valueType="num">
                                      <p:cBhvr>
                                        <p:cTn id="10" dur="2000" fill="hold"/>
                                        <p:tgtEl>
                                          <p:spTgt spid="3174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 calcmode="lin" valueType="num">
                                      <p:cBhvr>
                                        <p:cTn id="15" dur="2000" fill="hold"/>
                                        <p:tgtEl>
                                          <p:spTgt spid="31747">
                                            <p:txEl>
                                              <p:pRg st="0" end="0"/>
                                            </p:txEl>
                                          </p:spTgt>
                                        </p:tgtEl>
                                        <p:attrNameLst>
                                          <p:attrName>ppt_w</p:attrName>
                                        </p:attrNameLst>
                                      </p:cBhvr>
                                      <p:tavLst>
                                        <p:tav tm="0">
                                          <p:val>
                                            <p:strVal val="4*#ppt_w"/>
                                          </p:val>
                                        </p:tav>
                                        <p:tav tm="100000">
                                          <p:val>
                                            <p:strVal val="#ppt_w"/>
                                          </p:val>
                                        </p:tav>
                                      </p:tavLst>
                                    </p:anim>
                                    <p:anim calcmode="lin" valueType="num">
                                      <p:cBhvr>
                                        <p:cTn id="16" dur="2000" fill="hold"/>
                                        <p:tgtEl>
                                          <p:spTgt spid="31747">
                                            <p:txEl>
                                              <p:pRg st="0" end="0"/>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429256" y="5357834"/>
            <a:ext cx="3643338" cy="1143000"/>
          </a:xfrm>
          <a:prstGeom prst="rect">
            <a:avLst/>
          </a:prstGeom>
        </p:spPr>
        <p:txBody>
          <a:bodyPr vert="horz" lIns="91440" tIns="45720" rIns="91440" bIns="45720" rtlCol="0" anchor="ctr">
            <a:normAutofit fontScale="70000" lnSpcReduction="20000"/>
          </a:bodyPr>
          <a:lstStyle/>
          <a:p>
            <a:pPr algn="ctr"/>
            <a:r>
              <a:rPr lang="en-US" sz="4400" i="0" u="none" dirty="0" smtClean="0">
                <a:solidFill>
                  <a:srgbClr val="C00000"/>
                </a:solidFill>
                <a:latin typeface="Aharoni" pitchFamily="2" charset="-79"/>
                <a:cs typeface="Aharoni" pitchFamily="2" charset="-79"/>
              </a:rPr>
              <a:t>STANDARDS</a:t>
            </a:r>
            <a:r>
              <a:rPr lang="id-ID" sz="4400" i="0" u="none" dirty="0" smtClean="0">
                <a:solidFill>
                  <a:srgbClr val="C00000"/>
                </a:solidFill>
                <a:latin typeface="Aharoni" pitchFamily="2" charset="-79"/>
                <a:cs typeface="Aharoni" pitchFamily="2" charset="-79"/>
              </a:rPr>
              <a:t> MUTU KINERJA PT</a:t>
            </a:r>
            <a:endParaRPr lang="en-US" sz="4400" i="0" u="none" dirty="0">
              <a:solidFill>
                <a:srgbClr val="C00000"/>
              </a:solidFill>
              <a:latin typeface="Aharoni" pitchFamily="2" charset="-79"/>
              <a:cs typeface="Aharoni" pitchFamily="2" charset="-79"/>
            </a:endParaRPr>
          </a:p>
        </p:txBody>
      </p:sp>
      <p:sp>
        <p:nvSpPr>
          <p:cNvPr id="4" name="Footer Placeholder 4"/>
          <p:cNvSpPr>
            <a:spLocks noGrp="1"/>
          </p:cNvSpPr>
          <p:nvPr>
            <p:ph type="ftr" sz="quarter" idx="10"/>
          </p:nvPr>
        </p:nvSpPr>
        <p:spPr>
          <a:xfrm>
            <a:off x="214282" y="6356373"/>
            <a:ext cx="2202474" cy="358775"/>
          </a:xfrm>
        </p:spPr>
        <p:txBody>
          <a:bodyPr/>
          <a:lstStyle/>
          <a:p>
            <a:r>
              <a:rPr lang="en-US" dirty="0" err="1"/>
              <a:t>halaman</a:t>
            </a:r>
            <a:r>
              <a:rPr lang="en-US" dirty="0"/>
              <a:t> </a:t>
            </a:r>
            <a:fld id="{B8C1293C-AD6A-4D26-A11E-3CA46B86E4F6}" type="slidenum">
              <a:rPr lang="en-US"/>
              <a:pPr/>
              <a:t>3</a:t>
            </a:fld>
            <a:r>
              <a:rPr lang="en-US" dirty="0"/>
              <a:t>  </a:t>
            </a:r>
            <a:r>
              <a:rPr lang="en-US" dirty="0" err="1"/>
              <a:t>dari</a:t>
            </a:r>
            <a:r>
              <a:rPr lang="en-US" dirty="0"/>
              <a:t> 50 </a:t>
            </a:r>
            <a:r>
              <a:rPr lang="en-US" dirty="0" err="1"/>
              <a:t>halaman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6F647C1D-CFC9-4F5E-9322-550ACE884E12}" type="slidenum">
              <a:rPr lang="en-US"/>
              <a:pPr>
                <a:defRPr/>
              </a:pPr>
              <a:t>30</a:t>
            </a:fld>
            <a:endParaRPr lang="en-US"/>
          </a:p>
        </p:txBody>
      </p:sp>
      <p:sp>
        <p:nvSpPr>
          <p:cNvPr id="35842"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STANDAR MUTU [1]</a:t>
            </a:r>
          </a:p>
        </p:txBody>
      </p:sp>
      <p:sp>
        <p:nvSpPr>
          <p:cNvPr id="35843" name="Rectangle 3"/>
          <p:cNvSpPr>
            <a:spLocks noGrp="1" noChangeArrowheads="1"/>
          </p:cNvSpPr>
          <p:nvPr>
            <p:ph type="body" idx="1"/>
          </p:nvPr>
        </p:nvSpPr>
        <p:spPr>
          <a:xfrm>
            <a:off x="457200" y="1052513"/>
            <a:ext cx="8291513" cy="5078412"/>
          </a:xfrm>
        </p:spPr>
        <p:txBody>
          <a:bodyPr/>
          <a:lstStyle/>
          <a:p>
            <a:pPr eaLnBrk="1" hangingPunct="1">
              <a:buClr>
                <a:schemeClr val="tx1"/>
              </a:buClr>
              <a:buSzTx/>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 Untuk setiap langkah dalam instruksi kerja, bila dianggap perlu dapat ditentukan syarat-syarat atau spesifikasi yang harus dipenuhi dalam pelaksanaan langkah tersebut.  Syarat-syarat/spesifikasi ini disebut standar untuk langkah tadi.</a:t>
            </a:r>
          </a:p>
          <a:p>
            <a:pPr eaLnBrk="1" hangingPunct="1">
              <a:buClr>
                <a:schemeClr val="tx1"/>
              </a:buClr>
              <a:buSzTx/>
              <a:buFont typeface="Wingdings 2" pitchFamily="18" charset="2"/>
              <a:buChar char="A"/>
              <a:defRPr/>
            </a:pPr>
            <a:endParaRPr lang="id-ID" sz="800" dirty="0" smtClean="0">
              <a:solidFill>
                <a:schemeClr val="accent1">
                  <a:lumMod val="75000"/>
                </a:schemeClr>
              </a:solidFill>
              <a:latin typeface="Arial Narrow" pitchFamily="34" charset="0"/>
              <a:sym typeface="Wingdings 2" pitchFamily="18" charset="2"/>
            </a:endParaRPr>
          </a:p>
          <a:p>
            <a:pPr eaLnBrk="1" hangingPunct="1">
              <a:buClr>
                <a:schemeClr val="tx1"/>
              </a:buClr>
              <a:buSzTx/>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 Seluruh persyaratan/spesifikasi yang               harus dipenuhi pada semua langkah                 dalam suatu instruksi kerja disebut                </a:t>
            </a:r>
            <a:r>
              <a:rPr lang="id-ID" b="1" dirty="0" smtClean="0">
                <a:solidFill>
                  <a:schemeClr val="accent1">
                    <a:lumMod val="75000"/>
                  </a:schemeClr>
                </a:solidFill>
                <a:latin typeface="Arial Narrow" pitchFamily="34" charset="0"/>
                <a:sym typeface="Wingdings 2" pitchFamily="18" charset="2"/>
              </a:rPr>
              <a:t>standar mutu</a:t>
            </a:r>
            <a:r>
              <a:rPr lang="id-ID" dirty="0" smtClean="0">
                <a:solidFill>
                  <a:schemeClr val="accent1">
                    <a:lumMod val="75000"/>
                  </a:schemeClr>
                </a:solidFill>
                <a:latin typeface="Arial Narrow" pitchFamily="34" charset="0"/>
                <a:sym typeface="Wingdings 2" pitchFamily="18" charset="2"/>
              </a:rPr>
              <a:t> untuk pekerjaan tersebut.</a:t>
            </a:r>
          </a:p>
        </p:txBody>
      </p:sp>
      <p:pic>
        <p:nvPicPr>
          <p:cNvPr id="35845" name="Picture 5" descr="TURTLE"/>
          <p:cNvPicPr>
            <a:picLocks noChangeAspect="1" noChangeArrowheads="1"/>
          </p:cNvPicPr>
          <p:nvPr/>
        </p:nvPicPr>
        <p:blipFill>
          <a:blip r:embed="rId4"/>
          <a:srcRect/>
          <a:stretch>
            <a:fillRect/>
          </a:stretch>
        </p:blipFill>
        <p:spPr bwMode="auto">
          <a:xfrm rot="697389" flipH="1">
            <a:off x="6604544" y="3925427"/>
            <a:ext cx="2195512" cy="288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down)">
                                      <p:cBhvr>
                                        <p:cTn id="7" dur="580">
                                          <p:stCondLst>
                                            <p:cond delay="0"/>
                                          </p:stCondLst>
                                        </p:cTn>
                                        <p:tgtEl>
                                          <p:spTgt spid="35842"/>
                                        </p:tgtEl>
                                      </p:cBhvr>
                                    </p:animEffect>
                                    <p:anim calcmode="lin" valueType="num">
                                      <p:cBhvr>
                                        <p:cTn id="8"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2"/>
                                        </p:tgtEl>
                                      </p:cBhvr>
                                      <p:to x="100000" y="60000"/>
                                    </p:animScale>
                                    <p:animScale>
                                      <p:cBhvr>
                                        <p:cTn id="14" dur="166" decel="50000">
                                          <p:stCondLst>
                                            <p:cond delay="676"/>
                                          </p:stCondLst>
                                        </p:cTn>
                                        <p:tgtEl>
                                          <p:spTgt spid="35842"/>
                                        </p:tgtEl>
                                      </p:cBhvr>
                                      <p:to x="100000" y="100000"/>
                                    </p:animScale>
                                    <p:animScale>
                                      <p:cBhvr>
                                        <p:cTn id="15" dur="26">
                                          <p:stCondLst>
                                            <p:cond delay="1312"/>
                                          </p:stCondLst>
                                        </p:cTn>
                                        <p:tgtEl>
                                          <p:spTgt spid="35842"/>
                                        </p:tgtEl>
                                      </p:cBhvr>
                                      <p:to x="100000" y="80000"/>
                                    </p:animScale>
                                    <p:animScale>
                                      <p:cBhvr>
                                        <p:cTn id="16" dur="166" decel="50000">
                                          <p:stCondLst>
                                            <p:cond delay="1338"/>
                                          </p:stCondLst>
                                        </p:cTn>
                                        <p:tgtEl>
                                          <p:spTgt spid="35842"/>
                                        </p:tgtEl>
                                      </p:cBhvr>
                                      <p:to x="100000" y="100000"/>
                                    </p:animScale>
                                    <p:animScale>
                                      <p:cBhvr>
                                        <p:cTn id="17" dur="26">
                                          <p:stCondLst>
                                            <p:cond delay="1642"/>
                                          </p:stCondLst>
                                        </p:cTn>
                                        <p:tgtEl>
                                          <p:spTgt spid="35842"/>
                                        </p:tgtEl>
                                      </p:cBhvr>
                                      <p:to x="100000" y="90000"/>
                                    </p:animScale>
                                    <p:animScale>
                                      <p:cBhvr>
                                        <p:cTn id="18" dur="166" decel="50000">
                                          <p:stCondLst>
                                            <p:cond delay="1668"/>
                                          </p:stCondLst>
                                        </p:cTn>
                                        <p:tgtEl>
                                          <p:spTgt spid="35842"/>
                                        </p:tgtEl>
                                      </p:cBhvr>
                                      <p:to x="100000" y="100000"/>
                                    </p:animScale>
                                    <p:animScale>
                                      <p:cBhvr>
                                        <p:cTn id="19" dur="26">
                                          <p:stCondLst>
                                            <p:cond delay="1808"/>
                                          </p:stCondLst>
                                        </p:cTn>
                                        <p:tgtEl>
                                          <p:spTgt spid="35842"/>
                                        </p:tgtEl>
                                      </p:cBhvr>
                                      <p:to x="100000" y="95000"/>
                                    </p:animScale>
                                    <p:animScale>
                                      <p:cBhvr>
                                        <p:cTn id="20" dur="166" decel="50000">
                                          <p:stCondLst>
                                            <p:cond delay="1834"/>
                                          </p:stCondLst>
                                        </p:cTn>
                                        <p:tgtEl>
                                          <p:spTgt spid="3584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p:cTn id="25" dur="1000" fill="hold"/>
                                        <p:tgtEl>
                                          <p:spTgt spid="35845"/>
                                        </p:tgtEl>
                                        <p:attrNameLst>
                                          <p:attrName>ppt_w</p:attrName>
                                        </p:attrNameLst>
                                      </p:cBhvr>
                                      <p:tavLst>
                                        <p:tav tm="0">
                                          <p:val>
                                            <p:fltVal val="0"/>
                                          </p:val>
                                        </p:tav>
                                        <p:tav tm="100000">
                                          <p:val>
                                            <p:strVal val="#ppt_w"/>
                                          </p:val>
                                        </p:tav>
                                      </p:tavLst>
                                    </p:anim>
                                    <p:anim calcmode="lin" valueType="num">
                                      <p:cBhvr>
                                        <p:cTn id="26" dur="1000" fill="hold"/>
                                        <p:tgtEl>
                                          <p:spTgt spid="35845"/>
                                        </p:tgtEl>
                                        <p:attrNameLst>
                                          <p:attrName>ppt_h</p:attrName>
                                        </p:attrNameLst>
                                      </p:cBhvr>
                                      <p:tavLst>
                                        <p:tav tm="0">
                                          <p:val>
                                            <p:fltVal val="0"/>
                                          </p:val>
                                        </p:tav>
                                        <p:tav tm="100000">
                                          <p:val>
                                            <p:strVal val="#ppt_h"/>
                                          </p:val>
                                        </p:tav>
                                      </p:tavLst>
                                    </p:anim>
                                    <p:anim calcmode="lin" valueType="num">
                                      <p:cBhvr>
                                        <p:cTn id="27" dur="1000" fill="hold"/>
                                        <p:tgtEl>
                                          <p:spTgt spid="35845"/>
                                        </p:tgtEl>
                                        <p:attrNameLst>
                                          <p:attrName>ppt_x</p:attrName>
                                        </p:attrNameLst>
                                      </p:cBhvr>
                                      <p:tavLst>
                                        <p:tav tm="0">
                                          <p:val>
                                            <p:fltVal val="0.5"/>
                                          </p:val>
                                        </p:tav>
                                        <p:tav tm="100000">
                                          <p:val>
                                            <p:strVal val="#ppt_x"/>
                                          </p:val>
                                        </p:tav>
                                      </p:tavLst>
                                    </p:anim>
                                    <p:anim calcmode="lin" valueType="num">
                                      <p:cBhvr>
                                        <p:cTn id="28" dur="1000" fill="hold"/>
                                        <p:tgtEl>
                                          <p:spTgt spid="3584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5843">
                                            <p:txEl>
                                              <p:pRg st="0" end="0"/>
                                            </p:txEl>
                                          </p:spTgt>
                                        </p:tgtEl>
                                        <p:attrNameLst>
                                          <p:attrName>style.visibility</p:attrName>
                                        </p:attrNameLst>
                                      </p:cBhvr>
                                      <p:to>
                                        <p:strVal val="visible"/>
                                      </p:to>
                                    </p:set>
                                    <p:animEffect transition="in" filter="wipe(down)">
                                      <p:cBhvr>
                                        <p:cTn id="33" dur="580">
                                          <p:stCondLst>
                                            <p:cond delay="0"/>
                                          </p:stCondLst>
                                        </p:cTn>
                                        <p:tgtEl>
                                          <p:spTgt spid="35843">
                                            <p:txEl>
                                              <p:pRg st="0" end="0"/>
                                            </p:txEl>
                                          </p:spTgt>
                                        </p:tgtEl>
                                      </p:cBhvr>
                                    </p:animEffect>
                                    <p:anim calcmode="lin" valueType="num">
                                      <p:cBhvr>
                                        <p:cTn id="34" dur="1822" tmFilter="0,0; 0.14,0.36; 0.43,0.73; 0.71,0.91; 1.0,1.0">
                                          <p:stCondLst>
                                            <p:cond delay="0"/>
                                          </p:stCondLst>
                                        </p:cTn>
                                        <p:tgtEl>
                                          <p:spTgt spid="3584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584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584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584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584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5843">
                                            <p:txEl>
                                              <p:pRg st="0" end="0"/>
                                            </p:txEl>
                                          </p:spTgt>
                                        </p:tgtEl>
                                      </p:cBhvr>
                                      <p:to x="100000" y="60000"/>
                                    </p:animScale>
                                    <p:animScale>
                                      <p:cBhvr>
                                        <p:cTn id="40" dur="166" decel="50000">
                                          <p:stCondLst>
                                            <p:cond delay="676"/>
                                          </p:stCondLst>
                                        </p:cTn>
                                        <p:tgtEl>
                                          <p:spTgt spid="35843">
                                            <p:txEl>
                                              <p:pRg st="0" end="0"/>
                                            </p:txEl>
                                          </p:spTgt>
                                        </p:tgtEl>
                                      </p:cBhvr>
                                      <p:to x="100000" y="100000"/>
                                    </p:animScale>
                                    <p:animScale>
                                      <p:cBhvr>
                                        <p:cTn id="41" dur="26">
                                          <p:stCondLst>
                                            <p:cond delay="1312"/>
                                          </p:stCondLst>
                                        </p:cTn>
                                        <p:tgtEl>
                                          <p:spTgt spid="35843">
                                            <p:txEl>
                                              <p:pRg st="0" end="0"/>
                                            </p:txEl>
                                          </p:spTgt>
                                        </p:tgtEl>
                                      </p:cBhvr>
                                      <p:to x="100000" y="80000"/>
                                    </p:animScale>
                                    <p:animScale>
                                      <p:cBhvr>
                                        <p:cTn id="42" dur="166" decel="50000">
                                          <p:stCondLst>
                                            <p:cond delay="1338"/>
                                          </p:stCondLst>
                                        </p:cTn>
                                        <p:tgtEl>
                                          <p:spTgt spid="35843">
                                            <p:txEl>
                                              <p:pRg st="0" end="0"/>
                                            </p:txEl>
                                          </p:spTgt>
                                        </p:tgtEl>
                                      </p:cBhvr>
                                      <p:to x="100000" y="100000"/>
                                    </p:animScale>
                                    <p:animScale>
                                      <p:cBhvr>
                                        <p:cTn id="43" dur="26">
                                          <p:stCondLst>
                                            <p:cond delay="1642"/>
                                          </p:stCondLst>
                                        </p:cTn>
                                        <p:tgtEl>
                                          <p:spTgt spid="35843">
                                            <p:txEl>
                                              <p:pRg st="0" end="0"/>
                                            </p:txEl>
                                          </p:spTgt>
                                        </p:tgtEl>
                                      </p:cBhvr>
                                      <p:to x="100000" y="90000"/>
                                    </p:animScale>
                                    <p:animScale>
                                      <p:cBhvr>
                                        <p:cTn id="44" dur="166" decel="50000">
                                          <p:stCondLst>
                                            <p:cond delay="1668"/>
                                          </p:stCondLst>
                                        </p:cTn>
                                        <p:tgtEl>
                                          <p:spTgt spid="35843">
                                            <p:txEl>
                                              <p:pRg st="0" end="0"/>
                                            </p:txEl>
                                          </p:spTgt>
                                        </p:tgtEl>
                                      </p:cBhvr>
                                      <p:to x="100000" y="100000"/>
                                    </p:animScale>
                                    <p:animScale>
                                      <p:cBhvr>
                                        <p:cTn id="45" dur="26">
                                          <p:stCondLst>
                                            <p:cond delay="1808"/>
                                          </p:stCondLst>
                                        </p:cTn>
                                        <p:tgtEl>
                                          <p:spTgt spid="35843">
                                            <p:txEl>
                                              <p:pRg st="0" end="0"/>
                                            </p:txEl>
                                          </p:spTgt>
                                        </p:tgtEl>
                                      </p:cBhvr>
                                      <p:to x="100000" y="95000"/>
                                    </p:animScale>
                                    <p:animScale>
                                      <p:cBhvr>
                                        <p:cTn id="46" dur="166" decel="50000">
                                          <p:stCondLst>
                                            <p:cond delay="1834"/>
                                          </p:stCondLst>
                                        </p:cTn>
                                        <p:tgtEl>
                                          <p:spTgt spid="35843">
                                            <p:txEl>
                                              <p:pRg st="0" end="0"/>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5843">
                                            <p:txEl>
                                              <p:pRg st="2" end="2"/>
                                            </p:txEl>
                                          </p:spTgt>
                                        </p:tgtEl>
                                        <p:attrNameLst>
                                          <p:attrName>style.visibility</p:attrName>
                                        </p:attrNameLst>
                                      </p:cBhvr>
                                      <p:to>
                                        <p:strVal val="visible"/>
                                      </p:to>
                                    </p:set>
                                    <p:animEffect transition="in" filter="wipe(down)">
                                      <p:cBhvr>
                                        <p:cTn id="51" dur="580">
                                          <p:stCondLst>
                                            <p:cond delay="0"/>
                                          </p:stCondLst>
                                        </p:cTn>
                                        <p:tgtEl>
                                          <p:spTgt spid="35843">
                                            <p:txEl>
                                              <p:pRg st="2" end="2"/>
                                            </p:txEl>
                                          </p:spTgt>
                                        </p:tgtEl>
                                      </p:cBhvr>
                                    </p:animEffect>
                                    <p:anim calcmode="lin" valueType="num">
                                      <p:cBhvr>
                                        <p:cTn id="52" dur="1822" tmFilter="0,0; 0.14,0.36; 0.43,0.73; 0.71,0.91; 1.0,1.0">
                                          <p:stCondLst>
                                            <p:cond delay="0"/>
                                          </p:stCondLst>
                                        </p:cTn>
                                        <p:tgtEl>
                                          <p:spTgt spid="3584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584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584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584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584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5843">
                                            <p:txEl>
                                              <p:pRg st="2" end="2"/>
                                            </p:txEl>
                                          </p:spTgt>
                                        </p:tgtEl>
                                      </p:cBhvr>
                                      <p:to x="100000" y="60000"/>
                                    </p:animScale>
                                    <p:animScale>
                                      <p:cBhvr>
                                        <p:cTn id="58" dur="166" decel="50000">
                                          <p:stCondLst>
                                            <p:cond delay="676"/>
                                          </p:stCondLst>
                                        </p:cTn>
                                        <p:tgtEl>
                                          <p:spTgt spid="35843">
                                            <p:txEl>
                                              <p:pRg st="2" end="2"/>
                                            </p:txEl>
                                          </p:spTgt>
                                        </p:tgtEl>
                                      </p:cBhvr>
                                      <p:to x="100000" y="100000"/>
                                    </p:animScale>
                                    <p:animScale>
                                      <p:cBhvr>
                                        <p:cTn id="59" dur="26">
                                          <p:stCondLst>
                                            <p:cond delay="1312"/>
                                          </p:stCondLst>
                                        </p:cTn>
                                        <p:tgtEl>
                                          <p:spTgt spid="35843">
                                            <p:txEl>
                                              <p:pRg st="2" end="2"/>
                                            </p:txEl>
                                          </p:spTgt>
                                        </p:tgtEl>
                                      </p:cBhvr>
                                      <p:to x="100000" y="80000"/>
                                    </p:animScale>
                                    <p:animScale>
                                      <p:cBhvr>
                                        <p:cTn id="60" dur="166" decel="50000">
                                          <p:stCondLst>
                                            <p:cond delay="1338"/>
                                          </p:stCondLst>
                                        </p:cTn>
                                        <p:tgtEl>
                                          <p:spTgt spid="35843">
                                            <p:txEl>
                                              <p:pRg st="2" end="2"/>
                                            </p:txEl>
                                          </p:spTgt>
                                        </p:tgtEl>
                                      </p:cBhvr>
                                      <p:to x="100000" y="100000"/>
                                    </p:animScale>
                                    <p:animScale>
                                      <p:cBhvr>
                                        <p:cTn id="61" dur="26">
                                          <p:stCondLst>
                                            <p:cond delay="1642"/>
                                          </p:stCondLst>
                                        </p:cTn>
                                        <p:tgtEl>
                                          <p:spTgt spid="35843">
                                            <p:txEl>
                                              <p:pRg st="2" end="2"/>
                                            </p:txEl>
                                          </p:spTgt>
                                        </p:tgtEl>
                                      </p:cBhvr>
                                      <p:to x="100000" y="90000"/>
                                    </p:animScale>
                                    <p:animScale>
                                      <p:cBhvr>
                                        <p:cTn id="62" dur="166" decel="50000">
                                          <p:stCondLst>
                                            <p:cond delay="1668"/>
                                          </p:stCondLst>
                                        </p:cTn>
                                        <p:tgtEl>
                                          <p:spTgt spid="35843">
                                            <p:txEl>
                                              <p:pRg st="2" end="2"/>
                                            </p:txEl>
                                          </p:spTgt>
                                        </p:tgtEl>
                                      </p:cBhvr>
                                      <p:to x="100000" y="100000"/>
                                    </p:animScale>
                                    <p:animScale>
                                      <p:cBhvr>
                                        <p:cTn id="63" dur="26">
                                          <p:stCondLst>
                                            <p:cond delay="1808"/>
                                          </p:stCondLst>
                                        </p:cTn>
                                        <p:tgtEl>
                                          <p:spTgt spid="35843">
                                            <p:txEl>
                                              <p:pRg st="2" end="2"/>
                                            </p:txEl>
                                          </p:spTgt>
                                        </p:tgtEl>
                                      </p:cBhvr>
                                      <p:to x="100000" y="95000"/>
                                    </p:animScale>
                                    <p:animScale>
                                      <p:cBhvr>
                                        <p:cTn id="64" dur="166" decel="50000">
                                          <p:stCondLst>
                                            <p:cond delay="1834"/>
                                          </p:stCondLst>
                                        </p:cTn>
                                        <p:tgtEl>
                                          <p:spTgt spid="35843">
                                            <p:txEl>
                                              <p:pRg st="2" end="2"/>
                                            </p:txEl>
                                          </p:spTgt>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7F4A4BD6-CB7C-49A0-AF6A-15E8B8288FB5}" type="slidenum">
              <a:rPr lang="en-US"/>
              <a:pPr>
                <a:defRPr/>
              </a:pPr>
              <a:t>31</a:t>
            </a:fld>
            <a:endParaRPr lang="en-US"/>
          </a:p>
        </p:txBody>
      </p:sp>
      <p:sp>
        <p:nvSpPr>
          <p:cNvPr id="36866"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STANDAR MUTU [2]</a:t>
            </a:r>
          </a:p>
        </p:txBody>
      </p:sp>
      <p:sp>
        <p:nvSpPr>
          <p:cNvPr id="36867" name="Rectangle 3"/>
          <p:cNvSpPr>
            <a:spLocks noGrp="1" noChangeArrowheads="1"/>
          </p:cNvSpPr>
          <p:nvPr>
            <p:ph type="body" idx="1"/>
          </p:nvPr>
        </p:nvSpPr>
        <p:spPr>
          <a:xfrm>
            <a:off x="250825" y="1052513"/>
            <a:ext cx="7561263" cy="5078412"/>
          </a:xfrm>
        </p:spPr>
        <p:txBody>
          <a:bodyPr/>
          <a:lstStyle/>
          <a:p>
            <a:pPr eaLnBrk="1" hangingPunct="1">
              <a:buClr>
                <a:schemeClr val="tx1"/>
              </a:buClr>
              <a:buSzTx/>
              <a:buFont typeface="Wingdings 2" pitchFamily="18" charset="2"/>
              <a:buChar char="A"/>
              <a:defRPr/>
            </a:pPr>
            <a:r>
              <a:rPr lang="id-ID" smtClean="0">
                <a:latin typeface="Arial Narrow" pitchFamily="34" charset="0"/>
                <a:sym typeface="Wingdings 2" pitchFamily="18" charset="2"/>
              </a:rPr>
              <a:t> Butir-butir standar mutu untuk suatu pekerjaan ada yang ditentukan pada tingkat nasional, tingkat universitas, tingkat fakultas, atau  tingkat jurusan.  Bahkan ada standar mutu yang ditentukan pada tingkat internasional.</a:t>
            </a:r>
          </a:p>
          <a:p>
            <a:pPr eaLnBrk="1" hangingPunct="1">
              <a:buClr>
                <a:schemeClr val="tx1"/>
              </a:buClr>
              <a:buSzTx/>
              <a:buFont typeface="Wingdings 2" pitchFamily="18" charset="2"/>
              <a:buChar char="A"/>
              <a:defRPr/>
            </a:pPr>
            <a:endParaRPr lang="id-ID" sz="800" smtClean="0">
              <a:latin typeface="Arial Narrow" pitchFamily="34" charset="0"/>
              <a:sym typeface="Wingdings 2" pitchFamily="18" charset="2"/>
            </a:endParaRPr>
          </a:p>
          <a:p>
            <a:pPr eaLnBrk="1" hangingPunct="1">
              <a:buClr>
                <a:schemeClr val="tx1"/>
              </a:buClr>
              <a:buSzTx/>
              <a:buFont typeface="Wingdings 2" pitchFamily="18" charset="2"/>
              <a:buChar char="A"/>
              <a:defRPr/>
            </a:pPr>
            <a:r>
              <a:rPr lang="id-ID" smtClean="0">
                <a:latin typeface="Arial Narrow" pitchFamily="34" charset="0"/>
                <a:sym typeface="Wingdings 2" pitchFamily="18" charset="2"/>
              </a:rPr>
              <a:t> Butir-butir standar mutu untuk suatu pekerjaan yang belum ditentukan oleh unit kerja yang lebih atas dapat ditentukan oleh unit kerja yang di bawahnya.</a:t>
            </a:r>
          </a:p>
        </p:txBody>
      </p:sp>
      <p:pic>
        <p:nvPicPr>
          <p:cNvPr id="36869" name="Picture 5" descr="ballet"/>
          <p:cNvPicPr>
            <a:picLocks noChangeAspect="1" noChangeArrowheads="1"/>
          </p:cNvPicPr>
          <p:nvPr/>
        </p:nvPicPr>
        <p:blipFill>
          <a:blip r:embed="rId4"/>
          <a:srcRect/>
          <a:stretch>
            <a:fillRect/>
          </a:stretch>
        </p:blipFill>
        <p:spPr bwMode="auto">
          <a:xfrm>
            <a:off x="6096000" y="1287463"/>
            <a:ext cx="2514600" cy="467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ppt_x</p:attrName>
                                        </p:attrNameLst>
                                      </p:cBhvr>
                                      <p:tavLst>
                                        <p:tav tm="0">
                                          <p:val>
                                            <p:strVal val="#ppt_x-#ppt_w/2"/>
                                          </p:val>
                                        </p:tav>
                                        <p:tav tm="100000">
                                          <p:val>
                                            <p:strVal val="#ppt_x"/>
                                          </p:val>
                                        </p:tav>
                                      </p:tavLst>
                                    </p:anim>
                                    <p:anim calcmode="lin" valueType="num">
                                      <p:cBhvr>
                                        <p:cTn id="8" dur="2000" fill="hold"/>
                                        <p:tgtEl>
                                          <p:spTgt spid="36866"/>
                                        </p:tgtEl>
                                        <p:attrNameLst>
                                          <p:attrName>ppt_y</p:attrName>
                                        </p:attrNameLst>
                                      </p:cBhvr>
                                      <p:tavLst>
                                        <p:tav tm="0">
                                          <p:val>
                                            <p:strVal val="#ppt_y"/>
                                          </p:val>
                                        </p:tav>
                                        <p:tav tm="100000">
                                          <p:val>
                                            <p:strVal val="#ppt_y"/>
                                          </p:val>
                                        </p:tav>
                                      </p:tavLst>
                                    </p:anim>
                                    <p:anim calcmode="lin" valueType="num">
                                      <p:cBhvr>
                                        <p:cTn id="9" dur="2000" fill="hold"/>
                                        <p:tgtEl>
                                          <p:spTgt spid="36866"/>
                                        </p:tgtEl>
                                        <p:attrNameLst>
                                          <p:attrName>ppt_w</p:attrName>
                                        </p:attrNameLst>
                                      </p:cBhvr>
                                      <p:tavLst>
                                        <p:tav tm="0">
                                          <p:val>
                                            <p:fltVal val="0"/>
                                          </p:val>
                                        </p:tav>
                                        <p:tav tm="100000">
                                          <p:val>
                                            <p:strVal val="#ppt_w"/>
                                          </p:val>
                                        </p:tav>
                                      </p:tavLst>
                                    </p:anim>
                                    <p:anim calcmode="lin" valueType="num">
                                      <p:cBhvr>
                                        <p:cTn id="10" dur="2000" fill="hold"/>
                                        <p:tgtEl>
                                          <p:spTgt spid="368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strVal val="#ppt_w*0.05"/>
                                          </p:val>
                                        </p:tav>
                                        <p:tav tm="100000">
                                          <p:val>
                                            <p:strVal val="#ppt_w"/>
                                          </p:val>
                                        </p:tav>
                                      </p:tavLst>
                                    </p:anim>
                                    <p:anim calcmode="lin" valueType="num">
                                      <p:cBhvr>
                                        <p:cTn id="16" dur="1000" fill="hold"/>
                                        <p:tgtEl>
                                          <p:spTgt spid="36869"/>
                                        </p:tgtEl>
                                        <p:attrNameLst>
                                          <p:attrName>ppt_h</p:attrName>
                                        </p:attrNameLst>
                                      </p:cBhvr>
                                      <p:tavLst>
                                        <p:tav tm="0">
                                          <p:val>
                                            <p:strVal val="#ppt_h"/>
                                          </p:val>
                                        </p:tav>
                                        <p:tav tm="100000">
                                          <p:val>
                                            <p:strVal val="#ppt_h"/>
                                          </p:val>
                                        </p:tav>
                                      </p:tavLst>
                                    </p:anim>
                                    <p:anim calcmode="lin" valueType="num">
                                      <p:cBhvr>
                                        <p:cTn id="17" dur="1000" fill="hold"/>
                                        <p:tgtEl>
                                          <p:spTgt spid="36869"/>
                                        </p:tgtEl>
                                        <p:attrNameLst>
                                          <p:attrName>ppt_x</p:attrName>
                                        </p:attrNameLst>
                                      </p:cBhvr>
                                      <p:tavLst>
                                        <p:tav tm="0">
                                          <p:val>
                                            <p:strVal val="#ppt_x-.2"/>
                                          </p:val>
                                        </p:tav>
                                        <p:tav tm="100000">
                                          <p:val>
                                            <p:strVal val="#ppt_x"/>
                                          </p:val>
                                        </p:tav>
                                      </p:tavLst>
                                    </p:anim>
                                    <p:anim calcmode="lin" valueType="num">
                                      <p:cBhvr>
                                        <p:cTn id="18" dur="1000" fill="hold"/>
                                        <p:tgtEl>
                                          <p:spTgt spid="36869"/>
                                        </p:tgtEl>
                                        <p:attrNameLst>
                                          <p:attrName>ppt_y</p:attrName>
                                        </p:attrNameLst>
                                      </p:cBhvr>
                                      <p:tavLst>
                                        <p:tav tm="0">
                                          <p:val>
                                            <p:strVal val="#ppt_y"/>
                                          </p:val>
                                        </p:tav>
                                        <p:tav tm="100000">
                                          <p:val>
                                            <p:strVal val="#ppt_y"/>
                                          </p:val>
                                        </p:tav>
                                      </p:tavLst>
                                    </p:anim>
                                    <p:animEffect transition="in" filter="fade">
                                      <p:cBhvr>
                                        <p:cTn id="19" dur="1000"/>
                                        <p:tgtEl>
                                          <p:spTgt spid="3686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6867">
                                            <p:txEl>
                                              <p:pRg st="0" end="0"/>
                                            </p:txEl>
                                          </p:spTgt>
                                        </p:tgtEl>
                                        <p:attrNameLst>
                                          <p:attrName>style.visibility</p:attrName>
                                        </p:attrNameLst>
                                      </p:cBhvr>
                                      <p:to>
                                        <p:strVal val="visible"/>
                                      </p:to>
                                    </p:set>
                                    <p:animEffect transition="in" filter="wipe(down)">
                                      <p:cBhvr>
                                        <p:cTn id="24" dur="580">
                                          <p:stCondLst>
                                            <p:cond delay="0"/>
                                          </p:stCondLst>
                                        </p:cTn>
                                        <p:tgtEl>
                                          <p:spTgt spid="36867">
                                            <p:txEl>
                                              <p:pRg st="0" end="0"/>
                                            </p:txEl>
                                          </p:spTgt>
                                        </p:tgtEl>
                                      </p:cBhvr>
                                    </p:animEffect>
                                    <p:anim calcmode="lin" valueType="num">
                                      <p:cBhvr>
                                        <p:cTn id="25" dur="1822" tmFilter="0,0; 0.14,0.36; 0.43,0.73; 0.71,0.91; 1.0,1.0">
                                          <p:stCondLst>
                                            <p:cond delay="0"/>
                                          </p:stCondLst>
                                        </p:cTn>
                                        <p:tgtEl>
                                          <p:spTgt spid="36867">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867">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867">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867">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867">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6867">
                                            <p:txEl>
                                              <p:pRg st="0" end="0"/>
                                            </p:txEl>
                                          </p:spTgt>
                                        </p:tgtEl>
                                      </p:cBhvr>
                                      <p:to x="100000" y="60000"/>
                                    </p:animScale>
                                    <p:animScale>
                                      <p:cBhvr>
                                        <p:cTn id="31" dur="166" decel="50000">
                                          <p:stCondLst>
                                            <p:cond delay="676"/>
                                          </p:stCondLst>
                                        </p:cTn>
                                        <p:tgtEl>
                                          <p:spTgt spid="36867">
                                            <p:txEl>
                                              <p:pRg st="0" end="0"/>
                                            </p:txEl>
                                          </p:spTgt>
                                        </p:tgtEl>
                                      </p:cBhvr>
                                      <p:to x="100000" y="100000"/>
                                    </p:animScale>
                                    <p:animScale>
                                      <p:cBhvr>
                                        <p:cTn id="32" dur="26">
                                          <p:stCondLst>
                                            <p:cond delay="1312"/>
                                          </p:stCondLst>
                                        </p:cTn>
                                        <p:tgtEl>
                                          <p:spTgt spid="36867">
                                            <p:txEl>
                                              <p:pRg st="0" end="0"/>
                                            </p:txEl>
                                          </p:spTgt>
                                        </p:tgtEl>
                                      </p:cBhvr>
                                      <p:to x="100000" y="80000"/>
                                    </p:animScale>
                                    <p:animScale>
                                      <p:cBhvr>
                                        <p:cTn id="33" dur="166" decel="50000">
                                          <p:stCondLst>
                                            <p:cond delay="1338"/>
                                          </p:stCondLst>
                                        </p:cTn>
                                        <p:tgtEl>
                                          <p:spTgt spid="36867">
                                            <p:txEl>
                                              <p:pRg st="0" end="0"/>
                                            </p:txEl>
                                          </p:spTgt>
                                        </p:tgtEl>
                                      </p:cBhvr>
                                      <p:to x="100000" y="100000"/>
                                    </p:animScale>
                                    <p:animScale>
                                      <p:cBhvr>
                                        <p:cTn id="34" dur="26">
                                          <p:stCondLst>
                                            <p:cond delay="1642"/>
                                          </p:stCondLst>
                                        </p:cTn>
                                        <p:tgtEl>
                                          <p:spTgt spid="36867">
                                            <p:txEl>
                                              <p:pRg st="0" end="0"/>
                                            </p:txEl>
                                          </p:spTgt>
                                        </p:tgtEl>
                                      </p:cBhvr>
                                      <p:to x="100000" y="90000"/>
                                    </p:animScale>
                                    <p:animScale>
                                      <p:cBhvr>
                                        <p:cTn id="35" dur="166" decel="50000">
                                          <p:stCondLst>
                                            <p:cond delay="1668"/>
                                          </p:stCondLst>
                                        </p:cTn>
                                        <p:tgtEl>
                                          <p:spTgt spid="36867">
                                            <p:txEl>
                                              <p:pRg st="0" end="0"/>
                                            </p:txEl>
                                          </p:spTgt>
                                        </p:tgtEl>
                                      </p:cBhvr>
                                      <p:to x="100000" y="100000"/>
                                    </p:animScale>
                                    <p:animScale>
                                      <p:cBhvr>
                                        <p:cTn id="36" dur="26">
                                          <p:stCondLst>
                                            <p:cond delay="1808"/>
                                          </p:stCondLst>
                                        </p:cTn>
                                        <p:tgtEl>
                                          <p:spTgt spid="36867">
                                            <p:txEl>
                                              <p:pRg st="0" end="0"/>
                                            </p:txEl>
                                          </p:spTgt>
                                        </p:tgtEl>
                                      </p:cBhvr>
                                      <p:to x="100000" y="95000"/>
                                    </p:animScale>
                                    <p:animScale>
                                      <p:cBhvr>
                                        <p:cTn id="37" dur="166" decel="50000">
                                          <p:stCondLst>
                                            <p:cond delay="1834"/>
                                          </p:stCondLst>
                                        </p:cTn>
                                        <p:tgtEl>
                                          <p:spTgt spid="36867">
                                            <p:txEl>
                                              <p:pRg st="0" end="0"/>
                                            </p:txEl>
                                          </p:spTgt>
                                        </p:tgtEl>
                                      </p:cBhvr>
                                      <p:to x="100000" y="100000"/>
                                    </p:animScale>
                                  </p:childTnLst>
                                  <p:subTnLst>
                                    <p:audio>
                                      <p:cMediaNode>
                                        <p:cTn display="0" masterRel="sameClick">
                                          <p:stCondLst>
                                            <p:cond evt="begin" delay="0">
                                              <p:tn val="22"/>
                                            </p:cond>
                                          </p:stCondLst>
                                          <p:endCondLst>
                                            <p:cond evt="onStopAudio" delay="0">
                                              <p:tgtEl>
                                                <p:sldTgt/>
                                              </p:tgtEl>
                                            </p:cond>
                                          </p:endCondLst>
                                        </p:cTn>
                                        <p:tgtEl>
                                          <p:sndTgt r:embed="rId3" name="laser.wav"/>
                                        </p:tgtEl>
                                      </p:cMediaNode>
                                    </p:audio>
                                  </p:sub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6867">
                                            <p:txEl>
                                              <p:pRg st="2" end="2"/>
                                            </p:txEl>
                                          </p:spTgt>
                                        </p:tgtEl>
                                        <p:attrNameLst>
                                          <p:attrName>style.visibility</p:attrName>
                                        </p:attrNameLst>
                                      </p:cBhvr>
                                      <p:to>
                                        <p:strVal val="visible"/>
                                      </p:to>
                                    </p:set>
                                    <p:animEffect transition="in" filter="wipe(down)">
                                      <p:cBhvr>
                                        <p:cTn id="42" dur="580">
                                          <p:stCondLst>
                                            <p:cond delay="0"/>
                                          </p:stCondLst>
                                        </p:cTn>
                                        <p:tgtEl>
                                          <p:spTgt spid="36867">
                                            <p:txEl>
                                              <p:pRg st="2" end="2"/>
                                            </p:txEl>
                                          </p:spTgt>
                                        </p:tgtEl>
                                      </p:cBhvr>
                                    </p:animEffect>
                                    <p:anim calcmode="lin" valueType="num">
                                      <p:cBhvr>
                                        <p:cTn id="43" dur="1822" tmFilter="0,0; 0.14,0.36; 0.43,0.73; 0.71,0.91; 1.0,1.0">
                                          <p:stCondLst>
                                            <p:cond delay="0"/>
                                          </p:stCondLst>
                                        </p:cTn>
                                        <p:tgtEl>
                                          <p:spTgt spid="36867">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6867">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6867">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6867">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6867">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6867">
                                            <p:txEl>
                                              <p:pRg st="2" end="2"/>
                                            </p:txEl>
                                          </p:spTgt>
                                        </p:tgtEl>
                                      </p:cBhvr>
                                      <p:to x="100000" y="60000"/>
                                    </p:animScale>
                                    <p:animScale>
                                      <p:cBhvr>
                                        <p:cTn id="49" dur="166" decel="50000">
                                          <p:stCondLst>
                                            <p:cond delay="676"/>
                                          </p:stCondLst>
                                        </p:cTn>
                                        <p:tgtEl>
                                          <p:spTgt spid="36867">
                                            <p:txEl>
                                              <p:pRg st="2" end="2"/>
                                            </p:txEl>
                                          </p:spTgt>
                                        </p:tgtEl>
                                      </p:cBhvr>
                                      <p:to x="100000" y="100000"/>
                                    </p:animScale>
                                    <p:animScale>
                                      <p:cBhvr>
                                        <p:cTn id="50" dur="26">
                                          <p:stCondLst>
                                            <p:cond delay="1312"/>
                                          </p:stCondLst>
                                        </p:cTn>
                                        <p:tgtEl>
                                          <p:spTgt spid="36867">
                                            <p:txEl>
                                              <p:pRg st="2" end="2"/>
                                            </p:txEl>
                                          </p:spTgt>
                                        </p:tgtEl>
                                      </p:cBhvr>
                                      <p:to x="100000" y="80000"/>
                                    </p:animScale>
                                    <p:animScale>
                                      <p:cBhvr>
                                        <p:cTn id="51" dur="166" decel="50000">
                                          <p:stCondLst>
                                            <p:cond delay="1338"/>
                                          </p:stCondLst>
                                        </p:cTn>
                                        <p:tgtEl>
                                          <p:spTgt spid="36867">
                                            <p:txEl>
                                              <p:pRg st="2" end="2"/>
                                            </p:txEl>
                                          </p:spTgt>
                                        </p:tgtEl>
                                      </p:cBhvr>
                                      <p:to x="100000" y="100000"/>
                                    </p:animScale>
                                    <p:animScale>
                                      <p:cBhvr>
                                        <p:cTn id="52" dur="26">
                                          <p:stCondLst>
                                            <p:cond delay="1642"/>
                                          </p:stCondLst>
                                        </p:cTn>
                                        <p:tgtEl>
                                          <p:spTgt spid="36867">
                                            <p:txEl>
                                              <p:pRg st="2" end="2"/>
                                            </p:txEl>
                                          </p:spTgt>
                                        </p:tgtEl>
                                      </p:cBhvr>
                                      <p:to x="100000" y="90000"/>
                                    </p:animScale>
                                    <p:animScale>
                                      <p:cBhvr>
                                        <p:cTn id="53" dur="166" decel="50000">
                                          <p:stCondLst>
                                            <p:cond delay="1668"/>
                                          </p:stCondLst>
                                        </p:cTn>
                                        <p:tgtEl>
                                          <p:spTgt spid="36867">
                                            <p:txEl>
                                              <p:pRg st="2" end="2"/>
                                            </p:txEl>
                                          </p:spTgt>
                                        </p:tgtEl>
                                      </p:cBhvr>
                                      <p:to x="100000" y="100000"/>
                                    </p:animScale>
                                    <p:animScale>
                                      <p:cBhvr>
                                        <p:cTn id="54" dur="26">
                                          <p:stCondLst>
                                            <p:cond delay="1808"/>
                                          </p:stCondLst>
                                        </p:cTn>
                                        <p:tgtEl>
                                          <p:spTgt spid="36867">
                                            <p:txEl>
                                              <p:pRg st="2" end="2"/>
                                            </p:txEl>
                                          </p:spTgt>
                                        </p:tgtEl>
                                      </p:cBhvr>
                                      <p:to x="100000" y="95000"/>
                                    </p:animScale>
                                    <p:animScale>
                                      <p:cBhvr>
                                        <p:cTn id="55" dur="166" decel="50000">
                                          <p:stCondLst>
                                            <p:cond delay="1834"/>
                                          </p:stCondLst>
                                        </p:cTn>
                                        <p:tgtEl>
                                          <p:spTgt spid="36867">
                                            <p:txEl>
                                              <p:pRg st="2" end="2"/>
                                            </p:txEl>
                                          </p:spTgt>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44174D98-3E0E-4DCE-9FEF-4539061B7FC3}" type="slidenum">
              <a:rPr lang="en-US"/>
              <a:pPr>
                <a:defRPr/>
              </a:pPr>
              <a:t>32</a:t>
            </a:fld>
            <a:endParaRPr lang="en-US"/>
          </a:p>
        </p:txBody>
      </p:sp>
      <p:sp>
        <p:nvSpPr>
          <p:cNvPr id="37890"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STANDAR MUTU [3]</a:t>
            </a:r>
          </a:p>
        </p:txBody>
      </p:sp>
      <p:sp>
        <p:nvSpPr>
          <p:cNvPr id="37891" name="Rectangle 3"/>
          <p:cNvSpPr>
            <a:spLocks noGrp="1" noChangeArrowheads="1"/>
          </p:cNvSpPr>
          <p:nvPr>
            <p:ph type="body" idx="1"/>
          </p:nvPr>
        </p:nvSpPr>
        <p:spPr>
          <a:xfrm>
            <a:off x="457200" y="1052513"/>
            <a:ext cx="8507413" cy="5078412"/>
          </a:xfrm>
        </p:spPr>
        <p:txBody>
          <a:bodyPr/>
          <a:lstStyle/>
          <a:p>
            <a:pPr eaLnBrk="1" hangingPunct="1">
              <a:buClr>
                <a:schemeClr val="tx1"/>
              </a:buClr>
              <a:buSzTx/>
              <a:buFont typeface="Wingdings 2" pitchFamily="18" charset="2"/>
              <a:buChar char="A"/>
              <a:defRPr/>
            </a:pPr>
            <a:r>
              <a:rPr lang="id-ID" smtClean="0">
                <a:latin typeface="Arial Narrow" pitchFamily="34" charset="0"/>
                <a:sym typeface="Wingdings 2" pitchFamily="18" charset="2"/>
              </a:rPr>
              <a:t> Dengan demikian standar mutu dari suatu pekerja-an pada suatu unit kerja tidak mesti harus sama (boleh sama, boleh tidak) dengan unit kerja yang lain, tergantung pada kemampuan dan tingkat perkembangan dari unit kerja yang bersangkutan.</a:t>
            </a:r>
          </a:p>
          <a:p>
            <a:pPr eaLnBrk="1" hangingPunct="1">
              <a:buClr>
                <a:schemeClr val="tx1"/>
              </a:buClr>
              <a:buSzTx/>
              <a:buFont typeface="Wingdings 2" pitchFamily="18" charset="2"/>
              <a:buNone/>
              <a:defRPr/>
            </a:pPr>
            <a:endParaRPr lang="id-ID" sz="800" smtClean="0">
              <a:latin typeface="Arial Narrow" pitchFamily="34" charset="0"/>
              <a:sym typeface="Wingdings 2" pitchFamily="18" charset="2"/>
            </a:endParaRPr>
          </a:p>
          <a:p>
            <a:pPr eaLnBrk="1" hangingPunct="1">
              <a:buClr>
                <a:schemeClr val="tx1"/>
              </a:buClr>
              <a:buSzTx/>
              <a:buFont typeface="Wingdings 2" pitchFamily="18" charset="2"/>
              <a:buChar char="A"/>
              <a:defRPr/>
            </a:pPr>
            <a:r>
              <a:rPr lang="id-ID" smtClean="0">
                <a:latin typeface="Arial Narrow" pitchFamily="34" charset="0"/>
                <a:sym typeface="Wingdings 2" pitchFamily="18" charset="2"/>
              </a:rPr>
              <a:t> Misalnya, standar mutu penulisan/pembimbingan skripsi mahasiswa S1 Fakultas A tidak mesti harus persis sama dengan Fakultas B , meskipun dari uni-versitas yang sama.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770" decel="100000"/>
                                        <p:tgtEl>
                                          <p:spTgt spid="37890"/>
                                        </p:tgtEl>
                                      </p:cBhvr>
                                    </p:animEffect>
                                    <p:animScale>
                                      <p:cBhvr>
                                        <p:cTn id="8" dur="770" decel="100000"/>
                                        <p:tgtEl>
                                          <p:spTgt spid="37890"/>
                                        </p:tgtEl>
                                      </p:cBhvr>
                                      <p:from x="10000" y="10000"/>
                                      <p:to x="200000" y="450000"/>
                                    </p:animScale>
                                    <p:animScale>
                                      <p:cBhvr>
                                        <p:cTn id="9" dur="1230" accel="100000" fill="hold">
                                          <p:stCondLst>
                                            <p:cond delay="770"/>
                                          </p:stCondLst>
                                        </p:cTn>
                                        <p:tgtEl>
                                          <p:spTgt spid="37890"/>
                                        </p:tgtEl>
                                      </p:cBhvr>
                                      <p:from x="200000" y="450000"/>
                                      <p:to x="100000" y="100000"/>
                                    </p:animScale>
                                    <p:set>
                                      <p:cBhvr>
                                        <p:cTn id="10" dur="770" fill="hold"/>
                                        <p:tgtEl>
                                          <p:spTgt spid="37890"/>
                                        </p:tgtEl>
                                        <p:attrNameLst>
                                          <p:attrName>ppt_x</p:attrName>
                                        </p:attrNameLst>
                                      </p:cBhvr>
                                      <p:to>
                                        <p:strVal val="(0.5)"/>
                                      </p:to>
                                    </p:set>
                                    <p:anim from="(0.5)" to="(#ppt_x)" calcmode="lin" valueType="num">
                                      <p:cBhvr>
                                        <p:cTn id="11" dur="1230" accel="100000" fill="hold">
                                          <p:stCondLst>
                                            <p:cond delay="770"/>
                                          </p:stCondLst>
                                        </p:cTn>
                                        <p:tgtEl>
                                          <p:spTgt spid="37890"/>
                                        </p:tgtEl>
                                        <p:attrNameLst>
                                          <p:attrName>ppt_x</p:attrName>
                                        </p:attrNameLst>
                                      </p:cBhvr>
                                    </p:anim>
                                    <p:set>
                                      <p:cBhvr>
                                        <p:cTn id="12" dur="770" fill="hold"/>
                                        <p:tgtEl>
                                          <p:spTgt spid="37890"/>
                                        </p:tgtEl>
                                        <p:attrNameLst>
                                          <p:attrName>ppt_y</p:attrName>
                                        </p:attrNameLst>
                                      </p:cBhvr>
                                      <p:to>
                                        <p:strVal val="(#ppt_y+0.4)"/>
                                      </p:to>
                                    </p:set>
                                    <p:anim from="(#ppt_y+0.4)" to="(#ppt_y)" calcmode="lin" valueType="num">
                                      <p:cBhvr>
                                        <p:cTn id="13" dur="1230" accel="100000" fill="hold">
                                          <p:stCondLst>
                                            <p:cond delay="770"/>
                                          </p:stCondLst>
                                        </p:cTn>
                                        <p:tgtEl>
                                          <p:spTgt spid="37890"/>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7891">
                                            <p:txEl>
                                              <p:pRg st="0" end="0"/>
                                            </p:txEl>
                                          </p:spTgt>
                                        </p:tgtEl>
                                        <p:attrNameLst>
                                          <p:attrName>style.visibility</p:attrName>
                                        </p:attrNameLst>
                                      </p:cBhvr>
                                      <p:to>
                                        <p:strVal val="visible"/>
                                      </p:to>
                                    </p:set>
                                    <p:animEffect transition="in" filter="fade">
                                      <p:cBhvr>
                                        <p:cTn id="18" dur="770" decel="100000"/>
                                        <p:tgtEl>
                                          <p:spTgt spid="37891">
                                            <p:txEl>
                                              <p:pRg st="0" end="0"/>
                                            </p:txEl>
                                          </p:spTgt>
                                        </p:tgtEl>
                                      </p:cBhvr>
                                    </p:animEffect>
                                    <p:animScale>
                                      <p:cBhvr>
                                        <p:cTn id="19" dur="770" decel="100000"/>
                                        <p:tgtEl>
                                          <p:spTgt spid="37891">
                                            <p:txEl>
                                              <p:pRg st="0" end="0"/>
                                            </p:txEl>
                                          </p:spTgt>
                                        </p:tgtEl>
                                      </p:cBhvr>
                                      <p:from x="10000" y="10000"/>
                                      <p:to x="200000" y="450000"/>
                                    </p:animScale>
                                    <p:animScale>
                                      <p:cBhvr>
                                        <p:cTn id="20" dur="1230" accel="100000" fill="hold">
                                          <p:stCondLst>
                                            <p:cond delay="770"/>
                                          </p:stCondLst>
                                        </p:cTn>
                                        <p:tgtEl>
                                          <p:spTgt spid="37891">
                                            <p:txEl>
                                              <p:pRg st="0" end="0"/>
                                            </p:txEl>
                                          </p:spTgt>
                                        </p:tgtEl>
                                      </p:cBhvr>
                                      <p:from x="200000" y="450000"/>
                                      <p:to x="100000" y="100000"/>
                                    </p:animScale>
                                    <p:set>
                                      <p:cBhvr>
                                        <p:cTn id="21" dur="770" fill="hold"/>
                                        <p:tgtEl>
                                          <p:spTgt spid="37891">
                                            <p:txEl>
                                              <p:pRg st="0" end="0"/>
                                            </p:txEl>
                                          </p:spTgt>
                                        </p:tgtEl>
                                        <p:attrNameLst>
                                          <p:attrName>ppt_x</p:attrName>
                                        </p:attrNameLst>
                                      </p:cBhvr>
                                      <p:to>
                                        <p:strVal val="(0.5)"/>
                                      </p:to>
                                    </p:set>
                                    <p:anim from="(0.5)" to="(#ppt_x)" calcmode="lin" valueType="num">
                                      <p:cBhvr>
                                        <p:cTn id="22" dur="1230" accel="100000" fill="hold">
                                          <p:stCondLst>
                                            <p:cond delay="770"/>
                                          </p:stCondLst>
                                        </p:cTn>
                                        <p:tgtEl>
                                          <p:spTgt spid="37891">
                                            <p:txEl>
                                              <p:pRg st="0" end="0"/>
                                            </p:txEl>
                                          </p:spTgt>
                                        </p:tgtEl>
                                        <p:attrNameLst>
                                          <p:attrName>ppt_x</p:attrName>
                                        </p:attrNameLst>
                                      </p:cBhvr>
                                    </p:anim>
                                    <p:set>
                                      <p:cBhvr>
                                        <p:cTn id="23" dur="770" fill="hold"/>
                                        <p:tgtEl>
                                          <p:spTgt spid="37891">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37891">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explode.wav"/>
                                        </p:tgtEl>
                                      </p:cMediaNode>
                                    </p:audio>
                                  </p:sub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7891">
                                            <p:txEl>
                                              <p:pRg st="2" end="2"/>
                                            </p:txEl>
                                          </p:spTgt>
                                        </p:tgtEl>
                                        <p:attrNameLst>
                                          <p:attrName>style.visibility</p:attrName>
                                        </p:attrNameLst>
                                      </p:cBhvr>
                                      <p:to>
                                        <p:strVal val="visible"/>
                                      </p:to>
                                    </p:set>
                                    <p:animEffect transition="in" filter="fade">
                                      <p:cBhvr>
                                        <p:cTn id="29" dur="770" decel="100000"/>
                                        <p:tgtEl>
                                          <p:spTgt spid="37891">
                                            <p:txEl>
                                              <p:pRg st="2" end="2"/>
                                            </p:txEl>
                                          </p:spTgt>
                                        </p:tgtEl>
                                      </p:cBhvr>
                                    </p:animEffect>
                                    <p:animScale>
                                      <p:cBhvr>
                                        <p:cTn id="30" dur="770" decel="100000"/>
                                        <p:tgtEl>
                                          <p:spTgt spid="37891">
                                            <p:txEl>
                                              <p:pRg st="2" end="2"/>
                                            </p:txEl>
                                          </p:spTgt>
                                        </p:tgtEl>
                                      </p:cBhvr>
                                      <p:from x="10000" y="10000"/>
                                      <p:to x="200000" y="450000"/>
                                    </p:animScale>
                                    <p:animScale>
                                      <p:cBhvr>
                                        <p:cTn id="31" dur="1230" accel="100000" fill="hold">
                                          <p:stCondLst>
                                            <p:cond delay="770"/>
                                          </p:stCondLst>
                                        </p:cTn>
                                        <p:tgtEl>
                                          <p:spTgt spid="37891">
                                            <p:txEl>
                                              <p:pRg st="2" end="2"/>
                                            </p:txEl>
                                          </p:spTgt>
                                        </p:tgtEl>
                                      </p:cBhvr>
                                      <p:from x="200000" y="450000"/>
                                      <p:to x="100000" y="100000"/>
                                    </p:animScale>
                                    <p:set>
                                      <p:cBhvr>
                                        <p:cTn id="32" dur="770" fill="hold"/>
                                        <p:tgtEl>
                                          <p:spTgt spid="37891">
                                            <p:txEl>
                                              <p:pRg st="2" end="2"/>
                                            </p:txEl>
                                          </p:spTgt>
                                        </p:tgtEl>
                                        <p:attrNameLst>
                                          <p:attrName>ppt_x</p:attrName>
                                        </p:attrNameLst>
                                      </p:cBhvr>
                                      <p:to>
                                        <p:strVal val="(0.5)"/>
                                      </p:to>
                                    </p:set>
                                    <p:anim from="(0.5)" to="(#ppt_x)" calcmode="lin" valueType="num">
                                      <p:cBhvr>
                                        <p:cTn id="33" dur="1230" accel="100000" fill="hold">
                                          <p:stCondLst>
                                            <p:cond delay="770"/>
                                          </p:stCondLst>
                                        </p:cTn>
                                        <p:tgtEl>
                                          <p:spTgt spid="37891">
                                            <p:txEl>
                                              <p:pRg st="2" end="2"/>
                                            </p:txEl>
                                          </p:spTgt>
                                        </p:tgtEl>
                                        <p:attrNameLst>
                                          <p:attrName>ppt_x</p:attrName>
                                        </p:attrNameLst>
                                      </p:cBhvr>
                                    </p:anim>
                                    <p:set>
                                      <p:cBhvr>
                                        <p:cTn id="34" dur="770" fill="hold"/>
                                        <p:tgtEl>
                                          <p:spTgt spid="37891">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7891">
                                            <p:txEl>
                                              <p:pRg st="2" end="2"/>
                                            </p:txEl>
                                          </p:spTgt>
                                        </p:tgtEl>
                                        <p:attrNameLst>
                                          <p:attrName>ppt_y</p:attrName>
                                        </p:attrNameLst>
                                      </p:cBhvr>
                                    </p:anim>
                                  </p:childTnLst>
                                  <p:subTnLst>
                                    <p:audio>
                                      <p:cMediaNode>
                                        <p:cTn display="0" masterRel="sameClick">
                                          <p:stCondLst>
                                            <p:cond evt="begin" delay="0">
                                              <p:tn val="2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pPr>
              <a:defRPr/>
            </a:pPr>
            <a:r>
              <a:rPr lang="en-US"/>
              <a:t>Standar Mutu Kinerja PT</a:t>
            </a:r>
          </a:p>
        </p:txBody>
      </p:sp>
      <p:sp>
        <p:nvSpPr>
          <p:cNvPr id="27" name="Slide Number Placeholder 5"/>
          <p:cNvSpPr>
            <a:spLocks noGrp="1"/>
          </p:cNvSpPr>
          <p:nvPr>
            <p:ph type="sldNum" sz="quarter" idx="12"/>
          </p:nvPr>
        </p:nvSpPr>
        <p:spPr/>
        <p:txBody>
          <a:bodyPr/>
          <a:lstStyle/>
          <a:p>
            <a:pPr>
              <a:defRPr/>
            </a:pPr>
            <a:fld id="{023D7804-C80D-41B1-AFE1-EE3E9F123273}" type="slidenum">
              <a:rPr lang="en-US"/>
              <a:pPr>
                <a:defRPr/>
              </a:pPr>
              <a:t>33</a:t>
            </a:fld>
            <a:endParaRPr lang="en-US"/>
          </a:p>
        </p:txBody>
      </p:sp>
      <p:sp>
        <p:nvSpPr>
          <p:cNvPr id="56322" name="Rectangle 2"/>
          <p:cNvSpPr>
            <a:spLocks noGrp="1" noChangeArrowheads="1"/>
          </p:cNvSpPr>
          <p:nvPr>
            <p:ph type="title"/>
          </p:nvPr>
        </p:nvSpPr>
        <p:spPr>
          <a:xfrm>
            <a:off x="457200" y="277813"/>
            <a:ext cx="8229600" cy="1063625"/>
          </a:xfrm>
        </p:spPr>
        <p:txBody>
          <a:bodyPr>
            <a:normAutofit fontScale="90000"/>
          </a:bodyPr>
          <a:lstStyle/>
          <a:p>
            <a:pPr eaLnBrk="1" hangingPunct="1">
              <a:defRPr/>
            </a:pPr>
            <a:r>
              <a:rPr lang="en-US" sz="3600" b="1" dirty="0" smtClean="0">
                <a:solidFill>
                  <a:schemeClr val="accent1">
                    <a:lumMod val="75000"/>
                  </a:schemeClr>
                </a:solidFill>
              </a:rPr>
              <a:t>LANGKAH-LANGKAH PENYUSUNAN STANDAR MUTU</a:t>
            </a:r>
          </a:p>
        </p:txBody>
      </p:sp>
      <p:sp>
        <p:nvSpPr>
          <p:cNvPr id="56323" name="Rectangle 3"/>
          <p:cNvSpPr>
            <a:spLocks noGrp="1" noChangeArrowheads="1"/>
          </p:cNvSpPr>
          <p:nvPr>
            <p:ph type="body" idx="1"/>
          </p:nvPr>
        </p:nvSpPr>
        <p:spPr>
          <a:xfrm>
            <a:off x="611188" y="1412875"/>
            <a:ext cx="8353425" cy="1223963"/>
          </a:xfrm>
        </p:spPr>
        <p:txBody>
          <a:bodyPr/>
          <a:lstStyle/>
          <a:p>
            <a:pPr eaLnBrk="1" hangingPunct="1">
              <a:buFont typeface="Wingdings" pitchFamily="2" charset="2"/>
              <a:buNone/>
              <a:defRPr/>
            </a:pPr>
            <a:r>
              <a:rPr lang="id-ID" dirty="0" smtClean="0">
                <a:latin typeface="Arial Narrow" pitchFamily="34" charset="0"/>
              </a:rPr>
              <a:t>Langkah-langkah penyusunan standar mutu suatu pekerjaan dapat dilakukan sebagai berikut:</a:t>
            </a:r>
          </a:p>
        </p:txBody>
      </p:sp>
      <p:sp>
        <p:nvSpPr>
          <p:cNvPr id="56324" name="Rectangle 4"/>
          <p:cNvSpPr>
            <a:spLocks noChangeArrowheads="1"/>
          </p:cNvSpPr>
          <p:nvPr/>
        </p:nvSpPr>
        <p:spPr bwMode="auto">
          <a:xfrm>
            <a:off x="827088" y="2636838"/>
            <a:ext cx="2520950" cy="792162"/>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SUSUN PROSEDUR</a:t>
            </a:r>
          </a:p>
          <a:p>
            <a:pPr algn="ctr"/>
            <a:r>
              <a:rPr lang="en-US" sz="2400" b="1">
                <a:solidFill>
                  <a:srgbClr val="000000"/>
                </a:solidFill>
                <a:latin typeface="Arial Narrow" pitchFamily="34" charset="0"/>
              </a:rPr>
              <a:t>KERJA</a:t>
            </a:r>
          </a:p>
        </p:txBody>
      </p:sp>
      <p:sp>
        <p:nvSpPr>
          <p:cNvPr id="56325" name="Rectangle 5"/>
          <p:cNvSpPr>
            <a:spLocks noChangeArrowheads="1"/>
          </p:cNvSpPr>
          <p:nvPr/>
        </p:nvSpPr>
        <p:spPr bwMode="auto">
          <a:xfrm>
            <a:off x="827088" y="3789363"/>
            <a:ext cx="2520950" cy="792162"/>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SUSUN INSTRUKSI</a:t>
            </a:r>
          </a:p>
          <a:p>
            <a:pPr algn="ctr"/>
            <a:r>
              <a:rPr lang="en-US" sz="2400" b="1">
                <a:solidFill>
                  <a:srgbClr val="000000"/>
                </a:solidFill>
                <a:latin typeface="Arial Narrow" pitchFamily="34" charset="0"/>
              </a:rPr>
              <a:t>KERJA/CEKLIS</a:t>
            </a:r>
          </a:p>
        </p:txBody>
      </p:sp>
      <p:sp>
        <p:nvSpPr>
          <p:cNvPr id="56326" name="Rectangle 6"/>
          <p:cNvSpPr>
            <a:spLocks noChangeArrowheads="1"/>
          </p:cNvSpPr>
          <p:nvPr/>
        </p:nvSpPr>
        <p:spPr bwMode="auto">
          <a:xfrm>
            <a:off x="827088" y="5013325"/>
            <a:ext cx="2520950" cy="1223963"/>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PILIH BUTIR-BUTIR</a:t>
            </a:r>
          </a:p>
          <a:p>
            <a:pPr algn="ctr"/>
            <a:r>
              <a:rPr lang="en-US" sz="2400" b="1">
                <a:solidFill>
                  <a:srgbClr val="000000"/>
                </a:solidFill>
                <a:latin typeface="Arial Narrow" pitchFamily="34" charset="0"/>
              </a:rPr>
              <a:t>YG PERLU DIBUAT</a:t>
            </a:r>
          </a:p>
          <a:p>
            <a:pPr algn="ctr"/>
            <a:r>
              <a:rPr lang="en-US" sz="2400" b="1">
                <a:solidFill>
                  <a:srgbClr val="000000"/>
                </a:solidFill>
                <a:latin typeface="Arial Narrow" pitchFamily="34" charset="0"/>
              </a:rPr>
              <a:t>PERSYARATANNYA</a:t>
            </a:r>
          </a:p>
        </p:txBody>
      </p:sp>
      <p:sp>
        <p:nvSpPr>
          <p:cNvPr id="56327" name="Rectangle 7"/>
          <p:cNvSpPr>
            <a:spLocks noChangeArrowheads="1"/>
          </p:cNvSpPr>
          <p:nvPr/>
        </p:nvSpPr>
        <p:spPr bwMode="auto">
          <a:xfrm>
            <a:off x="3924300" y="2636838"/>
            <a:ext cx="2592388" cy="863600"/>
          </a:xfrm>
          <a:prstGeom prst="rect">
            <a:avLst/>
          </a:prstGeom>
          <a:solidFill>
            <a:srgbClr val="FFCCFF"/>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PERHATIKAN TUN-</a:t>
            </a:r>
          </a:p>
          <a:p>
            <a:pPr algn="ctr"/>
            <a:r>
              <a:rPr lang="en-US" sz="2400" b="1">
                <a:solidFill>
                  <a:srgbClr val="000000"/>
                </a:solidFill>
                <a:latin typeface="Arial Narrow" pitchFamily="34" charset="0"/>
              </a:rPr>
              <a:t>TUTAN PELANGGAN</a:t>
            </a:r>
          </a:p>
        </p:txBody>
      </p:sp>
      <p:sp>
        <p:nvSpPr>
          <p:cNvPr id="56328" name="Rectangle 8"/>
          <p:cNvSpPr>
            <a:spLocks noChangeArrowheads="1"/>
          </p:cNvSpPr>
          <p:nvPr/>
        </p:nvSpPr>
        <p:spPr bwMode="auto">
          <a:xfrm>
            <a:off x="3995738" y="3860800"/>
            <a:ext cx="2520950" cy="792163"/>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BUAT PERSYARAT-</a:t>
            </a:r>
          </a:p>
          <a:p>
            <a:pPr algn="ctr"/>
            <a:r>
              <a:rPr lang="en-US" sz="2400" b="1">
                <a:solidFill>
                  <a:srgbClr val="000000"/>
                </a:solidFill>
                <a:latin typeface="Arial Narrow" pitchFamily="34" charset="0"/>
              </a:rPr>
              <a:t>AN UTK BUTIR TSB</a:t>
            </a:r>
          </a:p>
        </p:txBody>
      </p:sp>
      <p:sp>
        <p:nvSpPr>
          <p:cNvPr id="56329" name="Rectangle 9"/>
          <p:cNvSpPr>
            <a:spLocks noChangeArrowheads="1"/>
          </p:cNvSpPr>
          <p:nvPr/>
        </p:nvSpPr>
        <p:spPr bwMode="auto">
          <a:xfrm>
            <a:off x="3995738" y="5013325"/>
            <a:ext cx="2520950" cy="1223963"/>
          </a:xfrm>
          <a:prstGeom prst="rect">
            <a:avLst/>
          </a:prstGeom>
          <a:solidFill>
            <a:srgbClr val="FFCCFF"/>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PERHATIKAN</a:t>
            </a:r>
          </a:p>
          <a:p>
            <a:pPr algn="ctr"/>
            <a:r>
              <a:rPr lang="en-US" sz="2400" b="1">
                <a:solidFill>
                  <a:srgbClr val="000000"/>
                </a:solidFill>
                <a:latin typeface="Arial Narrow" pitchFamily="34" charset="0"/>
              </a:rPr>
              <a:t>KEMAMPUAN</a:t>
            </a:r>
          </a:p>
          <a:p>
            <a:pPr algn="ctr"/>
            <a:r>
              <a:rPr lang="en-US" sz="2400" b="1">
                <a:solidFill>
                  <a:srgbClr val="000000"/>
                </a:solidFill>
                <a:latin typeface="Arial Narrow" pitchFamily="34" charset="0"/>
              </a:rPr>
              <a:t>PELAKSANAANNYA</a:t>
            </a:r>
          </a:p>
        </p:txBody>
      </p:sp>
      <p:sp>
        <p:nvSpPr>
          <p:cNvPr id="56330" name="Oval 10"/>
          <p:cNvSpPr>
            <a:spLocks noChangeArrowheads="1"/>
          </p:cNvSpPr>
          <p:nvPr/>
        </p:nvSpPr>
        <p:spPr bwMode="auto">
          <a:xfrm>
            <a:off x="7019925" y="5157788"/>
            <a:ext cx="1655763" cy="1008062"/>
          </a:xfrm>
          <a:prstGeom prst="ellipse">
            <a:avLst/>
          </a:prstGeom>
          <a:solidFill>
            <a:srgbClr val="66FFFF"/>
          </a:solidFill>
          <a:ln w="9525">
            <a:solidFill>
              <a:srgbClr val="FF3300"/>
            </a:solidFill>
            <a:round/>
            <a:headEnd/>
            <a:tailEnd/>
          </a:ln>
        </p:spPr>
        <p:txBody>
          <a:bodyPr wrap="none" anchor="ctr"/>
          <a:lstStyle/>
          <a:p>
            <a:pPr algn="ctr"/>
            <a:r>
              <a:rPr lang="en-US" sz="2400" b="1">
                <a:solidFill>
                  <a:srgbClr val="000000"/>
                </a:solidFill>
                <a:latin typeface="Arial Narrow" pitchFamily="34" charset="0"/>
              </a:rPr>
              <a:t>STANDAR</a:t>
            </a:r>
          </a:p>
          <a:p>
            <a:pPr algn="ctr"/>
            <a:r>
              <a:rPr lang="en-US" sz="2400" b="1">
                <a:solidFill>
                  <a:srgbClr val="000000"/>
                </a:solidFill>
                <a:latin typeface="Arial Narrow" pitchFamily="34" charset="0"/>
              </a:rPr>
              <a:t>MUTU</a:t>
            </a:r>
          </a:p>
        </p:txBody>
      </p:sp>
      <p:sp>
        <p:nvSpPr>
          <p:cNvPr id="56331" name="Line 11"/>
          <p:cNvSpPr>
            <a:spLocks noChangeShapeType="1"/>
          </p:cNvSpPr>
          <p:nvPr/>
        </p:nvSpPr>
        <p:spPr bwMode="auto">
          <a:xfrm>
            <a:off x="2124075" y="3429000"/>
            <a:ext cx="0" cy="360363"/>
          </a:xfrm>
          <a:prstGeom prst="line">
            <a:avLst/>
          </a:prstGeom>
          <a:noFill/>
          <a:ln w="38100">
            <a:solidFill>
              <a:schemeClr val="tx1"/>
            </a:solidFill>
            <a:round/>
            <a:headEnd/>
            <a:tailEnd type="triangle" w="med" len="med"/>
          </a:ln>
        </p:spPr>
        <p:txBody>
          <a:bodyPr/>
          <a:lstStyle/>
          <a:p>
            <a:endParaRPr lang="id-ID"/>
          </a:p>
        </p:txBody>
      </p:sp>
      <p:sp>
        <p:nvSpPr>
          <p:cNvPr id="56332" name="Line 12"/>
          <p:cNvSpPr>
            <a:spLocks noChangeShapeType="1"/>
          </p:cNvSpPr>
          <p:nvPr/>
        </p:nvSpPr>
        <p:spPr bwMode="auto">
          <a:xfrm>
            <a:off x="2124075" y="4581525"/>
            <a:ext cx="0" cy="431800"/>
          </a:xfrm>
          <a:prstGeom prst="line">
            <a:avLst/>
          </a:prstGeom>
          <a:noFill/>
          <a:ln w="38100">
            <a:solidFill>
              <a:schemeClr val="tx1"/>
            </a:solidFill>
            <a:round/>
            <a:headEnd/>
            <a:tailEnd type="triangle" w="med" len="med"/>
          </a:ln>
        </p:spPr>
        <p:txBody>
          <a:bodyPr/>
          <a:lstStyle/>
          <a:p>
            <a:endParaRPr lang="id-ID"/>
          </a:p>
        </p:txBody>
      </p:sp>
      <p:sp>
        <p:nvSpPr>
          <p:cNvPr id="36880" name="Line 13"/>
          <p:cNvSpPr>
            <a:spLocks noChangeShapeType="1"/>
          </p:cNvSpPr>
          <p:nvPr/>
        </p:nvSpPr>
        <p:spPr bwMode="auto">
          <a:xfrm>
            <a:off x="3348038" y="5661025"/>
            <a:ext cx="287337" cy="0"/>
          </a:xfrm>
          <a:prstGeom prst="line">
            <a:avLst/>
          </a:prstGeom>
          <a:noFill/>
          <a:ln w="38100">
            <a:solidFill>
              <a:schemeClr val="tx1"/>
            </a:solidFill>
            <a:round/>
            <a:headEnd/>
            <a:tailEnd/>
          </a:ln>
        </p:spPr>
        <p:txBody>
          <a:bodyPr/>
          <a:lstStyle/>
          <a:p>
            <a:endParaRPr lang="id-ID"/>
          </a:p>
        </p:txBody>
      </p:sp>
      <p:sp>
        <p:nvSpPr>
          <p:cNvPr id="36881" name="Line 14"/>
          <p:cNvSpPr>
            <a:spLocks noChangeShapeType="1"/>
          </p:cNvSpPr>
          <p:nvPr/>
        </p:nvSpPr>
        <p:spPr bwMode="auto">
          <a:xfrm flipV="1">
            <a:off x="3635375" y="4292600"/>
            <a:ext cx="0" cy="1368425"/>
          </a:xfrm>
          <a:prstGeom prst="line">
            <a:avLst/>
          </a:prstGeom>
          <a:noFill/>
          <a:ln w="38100">
            <a:solidFill>
              <a:schemeClr val="tx1"/>
            </a:solidFill>
            <a:round/>
            <a:headEnd/>
            <a:tailEnd/>
          </a:ln>
        </p:spPr>
        <p:txBody>
          <a:bodyPr/>
          <a:lstStyle/>
          <a:p>
            <a:endParaRPr lang="id-ID"/>
          </a:p>
        </p:txBody>
      </p:sp>
      <p:sp>
        <p:nvSpPr>
          <p:cNvPr id="56335" name="Line 15"/>
          <p:cNvSpPr>
            <a:spLocks noChangeShapeType="1"/>
          </p:cNvSpPr>
          <p:nvPr/>
        </p:nvSpPr>
        <p:spPr bwMode="auto">
          <a:xfrm>
            <a:off x="3635375" y="4292600"/>
            <a:ext cx="360363" cy="0"/>
          </a:xfrm>
          <a:prstGeom prst="line">
            <a:avLst/>
          </a:prstGeom>
          <a:noFill/>
          <a:ln w="38100">
            <a:solidFill>
              <a:schemeClr val="tx1"/>
            </a:solidFill>
            <a:round/>
            <a:headEnd/>
            <a:tailEnd type="triangle" w="med" len="med"/>
          </a:ln>
        </p:spPr>
        <p:txBody>
          <a:bodyPr/>
          <a:lstStyle/>
          <a:p>
            <a:endParaRPr lang="id-ID"/>
          </a:p>
        </p:txBody>
      </p:sp>
      <p:sp>
        <p:nvSpPr>
          <p:cNvPr id="56336" name="Line 16"/>
          <p:cNvSpPr>
            <a:spLocks noChangeShapeType="1"/>
          </p:cNvSpPr>
          <p:nvPr/>
        </p:nvSpPr>
        <p:spPr bwMode="auto">
          <a:xfrm>
            <a:off x="5219700" y="3500438"/>
            <a:ext cx="0" cy="360362"/>
          </a:xfrm>
          <a:prstGeom prst="line">
            <a:avLst/>
          </a:prstGeom>
          <a:noFill/>
          <a:ln w="38100">
            <a:solidFill>
              <a:schemeClr val="tx1"/>
            </a:solidFill>
            <a:round/>
            <a:headEnd/>
            <a:tailEnd type="triangle" w="med" len="med"/>
          </a:ln>
        </p:spPr>
        <p:txBody>
          <a:bodyPr/>
          <a:lstStyle/>
          <a:p>
            <a:endParaRPr lang="id-ID"/>
          </a:p>
        </p:txBody>
      </p:sp>
      <p:sp>
        <p:nvSpPr>
          <p:cNvPr id="56337" name="Line 17"/>
          <p:cNvSpPr>
            <a:spLocks noChangeShapeType="1"/>
          </p:cNvSpPr>
          <p:nvPr/>
        </p:nvSpPr>
        <p:spPr bwMode="auto">
          <a:xfrm flipV="1">
            <a:off x="5219700" y="4652963"/>
            <a:ext cx="0" cy="360362"/>
          </a:xfrm>
          <a:prstGeom prst="line">
            <a:avLst/>
          </a:prstGeom>
          <a:noFill/>
          <a:ln w="38100">
            <a:solidFill>
              <a:schemeClr val="tx1"/>
            </a:solidFill>
            <a:round/>
            <a:headEnd/>
            <a:tailEnd type="triangle" w="med" len="med"/>
          </a:ln>
        </p:spPr>
        <p:txBody>
          <a:bodyPr/>
          <a:lstStyle/>
          <a:p>
            <a:endParaRPr lang="id-ID"/>
          </a:p>
        </p:txBody>
      </p:sp>
      <p:sp>
        <p:nvSpPr>
          <p:cNvPr id="56338" name="Line 18"/>
          <p:cNvSpPr>
            <a:spLocks noChangeShapeType="1"/>
          </p:cNvSpPr>
          <p:nvPr/>
        </p:nvSpPr>
        <p:spPr bwMode="auto">
          <a:xfrm>
            <a:off x="6804025" y="3068638"/>
            <a:ext cx="288925" cy="0"/>
          </a:xfrm>
          <a:prstGeom prst="line">
            <a:avLst/>
          </a:prstGeom>
          <a:noFill/>
          <a:ln w="38100">
            <a:solidFill>
              <a:schemeClr val="tx1"/>
            </a:solidFill>
            <a:round/>
            <a:headEnd/>
            <a:tailEnd type="triangle" w="med" len="med"/>
          </a:ln>
        </p:spPr>
        <p:txBody>
          <a:bodyPr/>
          <a:lstStyle/>
          <a:p>
            <a:endParaRPr lang="id-ID"/>
          </a:p>
        </p:txBody>
      </p:sp>
      <p:sp>
        <p:nvSpPr>
          <p:cNvPr id="56339" name="Rectangle 19"/>
          <p:cNvSpPr>
            <a:spLocks noChangeArrowheads="1"/>
          </p:cNvSpPr>
          <p:nvPr/>
        </p:nvSpPr>
        <p:spPr bwMode="auto">
          <a:xfrm>
            <a:off x="7092950" y="2636838"/>
            <a:ext cx="1511300" cy="863600"/>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KONSEP</a:t>
            </a:r>
          </a:p>
          <a:p>
            <a:pPr algn="ctr"/>
            <a:r>
              <a:rPr lang="en-US" sz="2400" b="1">
                <a:solidFill>
                  <a:srgbClr val="000000"/>
                </a:solidFill>
                <a:latin typeface="Arial Narrow" pitchFamily="34" charset="0"/>
              </a:rPr>
              <a:t>ST. MUTU</a:t>
            </a:r>
          </a:p>
        </p:txBody>
      </p:sp>
      <p:sp>
        <p:nvSpPr>
          <p:cNvPr id="56340" name="Rectangle 20"/>
          <p:cNvSpPr>
            <a:spLocks noChangeArrowheads="1"/>
          </p:cNvSpPr>
          <p:nvPr/>
        </p:nvSpPr>
        <p:spPr bwMode="auto">
          <a:xfrm>
            <a:off x="7092950" y="3860800"/>
            <a:ext cx="1511300" cy="792163"/>
          </a:xfrm>
          <a:prstGeom prst="rect">
            <a:avLst/>
          </a:prstGeom>
          <a:solidFill>
            <a:srgbClr val="FFFF00"/>
          </a:solidFill>
          <a:ln w="9525">
            <a:solidFill>
              <a:srgbClr val="FF3300"/>
            </a:solidFill>
            <a:miter lim="800000"/>
            <a:headEnd/>
            <a:tailEnd/>
          </a:ln>
        </p:spPr>
        <p:txBody>
          <a:bodyPr wrap="none" anchor="ctr"/>
          <a:lstStyle/>
          <a:p>
            <a:pPr algn="ctr"/>
            <a:r>
              <a:rPr lang="en-US" sz="2400" b="1">
                <a:solidFill>
                  <a:srgbClr val="000000"/>
                </a:solidFill>
                <a:latin typeface="Arial Narrow" pitchFamily="34" charset="0"/>
              </a:rPr>
              <a:t>SUNTING &amp;</a:t>
            </a:r>
          </a:p>
          <a:p>
            <a:pPr algn="ctr"/>
            <a:r>
              <a:rPr lang="en-US" sz="2400" b="1">
                <a:solidFill>
                  <a:srgbClr val="000000"/>
                </a:solidFill>
                <a:latin typeface="Arial Narrow" pitchFamily="34" charset="0"/>
              </a:rPr>
              <a:t>PERBAIKI</a:t>
            </a:r>
          </a:p>
        </p:txBody>
      </p:sp>
      <p:sp>
        <p:nvSpPr>
          <p:cNvPr id="36888" name="Line 21"/>
          <p:cNvSpPr>
            <a:spLocks noChangeShapeType="1"/>
          </p:cNvSpPr>
          <p:nvPr/>
        </p:nvSpPr>
        <p:spPr bwMode="auto">
          <a:xfrm>
            <a:off x="6516688" y="4292600"/>
            <a:ext cx="287337" cy="0"/>
          </a:xfrm>
          <a:prstGeom prst="line">
            <a:avLst/>
          </a:prstGeom>
          <a:noFill/>
          <a:ln w="38100">
            <a:solidFill>
              <a:schemeClr val="tx1"/>
            </a:solidFill>
            <a:round/>
            <a:headEnd/>
            <a:tailEnd/>
          </a:ln>
        </p:spPr>
        <p:txBody>
          <a:bodyPr/>
          <a:lstStyle/>
          <a:p>
            <a:endParaRPr lang="id-ID"/>
          </a:p>
        </p:txBody>
      </p:sp>
      <p:sp>
        <p:nvSpPr>
          <p:cNvPr id="36889" name="Line 22"/>
          <p:cNvSpPr>
            <a:spLocks noChangeShapeType="1"/>
          </p:cNvSpPr>
          <p:nvPr/>
        </p:nvSpPr>
        <p:spPr bwMode="auto">
          <a:xfrm flipV="1">
            <a:off x="6804025" y="3068638"/>
            <a:ext cx="0" cy="1223962"/>
          </a:xfrm>
          <a:prstGeom prst="line">
            <a:avLst/>
          </a:prstGeom>
          <a:noFill/>
          <a:ln w="38100">
            <a:solidFill>
              <a:schemeClr val="tx1"/>
            </a:solidFill>
            <a:round/>
            <a:headEnd/>
            <a:tailEnd/>
          </a:ln>
        </p:spPr>
        <p:txBody>
          <a:bodyPr/>
          <a:lstStyle/>
          <a:p>
            <a:endParaRPr lang="id-ID"/>
          </a:p>
        </p:txBody>
      </p:sp>
      <p:sp>
        <p:nvSpPr>
          <p:cNvPr id="56343" name="Line 23"/>
          <p:cNvSpPr>
            <a:spLocks noChangeShapeType="1"/>
          </p:cNvSpPr>
          <p:nvPr/>
        </p:nvSpPr>
        <p:spPr bwMode="auto">
          <a:xfrm>
            <a:off x="7885113" y="3500438"/>
            <a:ext cx="0" cy="360362"/>
          </a:xfrm>
          <a:prstGeom prst="line">
            <a:avLst/>
          </a:prstGeom>
          <a:noFill/>
          <a:ln w="38100">
            <a:solidFill>
              <a:schemeClr val="tx1"/>
            </a:solidFill>
            <a:round/>
            <a:headEnd/>
            <a:tailEnd type="triangle" w="med" len="med"/>
          </a:ln>
        </p:spPr>
        <p:txBody>
          <a:bodyPr/>
          <a:lstStyle/>
          <a:p>
            <a:endParaRPr lang="id-ID"/>
          </a:p>
        </p:txBody>
      </p:sp>
      <p:sp>
        <p:nvSpPr>
          <p:cNvPr id="56344" name="Line 24"/>
          <p:cNvSpPr>
            <a:spLocks noChangeShapeType="1"/>
          </p:cNvSpPr>
          <p:nvPr/>
        </p:nvSpPr>
        <p:spPr bwMode="auto">
          <a:xfrm>
            <a:off x="7885113" y="4652963"/>
            <a:ext cx="0" cy="504825"/>
          </a:xfrm>
          <a:prstGeom prst="line">
            <a:avLst/>
          </a:prstGeom>
          <a:noFill/>
          <a:ln w="38100">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80">
                                          <p:stCondLst>
                                            <p:cond delay="0"/>
                                          </p:stCondLst>
                                        </p:cTn>
                                        <p:tgtEl>
                                          <p:spTgt spid="56322"/>
                                        </p:tgtEl>
                                      </p:cBhvr>
                                    </p:animEffect>
                                    <p:anim calcmode="lin" valueType="num">
                                      <p:cBhvr>
                                        <p:cTn id="8" dur="1822" tmFilter="0,0; 0.14,0.36; 0.43,0.73; 0.71,0.91; 1.0,1.0">
                                          <p:stCondLst>
                                            <p:cond delay="0"/>
                                          </p:stCondLst>
                                        </p:cTn>
                                        <p:tgtEl>
                                          <p:spTgt spid="56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6322"/>
                                        </p:tgtEl>
                                      </p:cBhvr>
                                      <p:to x="100000" y="60000"/>
                                    </p:animScale>
                                    <p:animScale>
                                      <p:cBhvr>
                                        <p:cTn id="14" dur="166" decel="50000">
                                          <p:stCondLst>
                                            <p:cond delay="676"/>
                                          </p:stCondLst>
                                        </p:cTn>
                                        <p:tgtEl>
                                          <p:spTgt spid="56322"/>
                                        </p:tgtEl>
                                      </p:cBhvr>
                                      <p:to x="100000" y="100000"/>
                                    </p:animScale>
                                    <p:animScale>
                                      <p:cBhvr>
                                        <p:cTn id="15" dur="26">
                                          <p:stCondLst>
                                            <p:cond delay="1312"/>
                                          </p:stCondLst>
                                        </p:cTn>
                                        <p:tgtEl>
                                          <p:spTgt spid="56322"/>
                                        </p:tgtEl>
                                      </p:cBhvr>
                                      <p:to x="100000" y="80000"/>
                                    </p:animScale>
                                    <p:animScale>
                                      <p:cBhvr>
                                        <p:cTn id="16" dur="166" decel="50000">
                                          <p:stCondLst>
                                            <p:cond delay="1338"/>
                                          </p:stCondLst>
                                        </p:cTn>
                                        <p:tgtEl>
                                          <p:spTgt spid="56322"/>
                                        </p:tgtEl>
                                      </p:cBhvr>
                                      <p:to x="100000" y="100000"/>
                                    </p:animScale>
                                    <p:animScale>
                                      <p:cBhvr>
                                        <p:cTn id="17" dur="26">
                                          <p:stCondLst>
                                            <p:cond delay="1642"/>
                                          </p:stCondLst>
                                        </p:cTn>
                                        <p:tgtEl>
                                          <p:spTgt spid="56322"/>
                                        </p:tgtEl>
                                      </p:cBhvr>
                                      <p:to x="100000" y="90000"/>
                                    </p:animScale>
                                    <p:animScale>
                                      <p:cBhvr>
                                        <p:cTn id="18" dur="166" decel="50000">
                                          <p:stCondLst>
                                            <p:cond delay="1668"/>
                                          </p:stCondLst>
                                        </p:cTn>
                                        <p:tgtEl>
                                          <p:spTgt spid="56322"/>
                                        </p:tgtEl>
                                      </p:cBhvr>
                                      <p:to x="100000" y="100000"/>
                                    </p:animScale>
                                    <p:animScale>
                                      <p:cBhvr>
                                        <p:cTn id="19" dur="26">
                                          <p:stCondLst>
                                            <p:cond delay="1808"/>
                                          </p:stCondLst>
                                        </p:cTn>
                                        <p:tgtEl>
                                          <p:spTgt spid="56322"/>
                                        </p:tgtEl>
                                      </p:cBhvr>
                                      <p:to x="100000" y="95000"/>
                                    </p:animScale>
                                    <p:animScale>
                                      <p:cBhvr>
                                        <p:cTn id="20" dur="166" decel="50000">
                                          <p:stCondLst>
                                            <p:cond delay="1834"/>
                                          </p:stCondLst>
                                        </p:cTn>
                                        <p:tgtEl>
                                          <p:spTgt spid="5632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6323">
                                            <p:txEl>
                                              <p:pRg st="0" end="0"/>
                                            </p:txEl>
                                          </p:spTgt>
                                        </p:tgtEl>
                                        <p:attrNameLst>
                                          <p:attrName>style.visibility</p:attrName>
                                        </p:attrNameLst>
                                      </p:cBhvr>
                                      <p:to>
                                        <p:strVal val="visible"/>
                                      </p:to>
                                    </p:set>
                                    <p:animEffect transition="in" filter="wipe(down)">
                                      <p:cBhvr>
                                        <p:cTn id="25" dur="580">
                                          <p:stCondLst>
                                            <p:cond delay="0"/>
                                          </p:stCondLst>
                                        </p:cTn>
                                        <p:tgtEl>
                                          <p:spTgt spid="56323">
                                            <p:txEl>
                                              <p:pRg st="0" end="0"/>
                                            </p:txEl>
                                          </p:spTgt>
                                        </p:tgtEl>
                                      </p:cBhvr>
                                    </p:animEffect>
                                    <p:anim calcmode="lin" valueType="num">
                                      <p:cBhvr>
                                        <p:cTn id="26" dur="1822" tmFilter="0,0; 0.14,0.36; 0.43,0.73; 0.71,0.91; 1.0,1.0">
                                          <p:stCondLst>
                                            <p:cond delay="0"/>
                                          </p:stCondLst>
                                        </p:cTn>
                                        <p:tgtEl>
                                          <p:spTgt spid="5632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632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632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632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632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6323">
                                            <p:txEl>
                                              <p:pRg st="0" end="0"/>
                                            </p:txEl>
                                          </p:spTgt>
                                        </p:tgtEl>
                                      </p:cBhvr>
                                      <p:to x="100000" y="60000"/>
                                    </p:animScale>
                                    <p:animScale>
                                      <p:cBhvr>
                                        <p:cTn id="32" dur="166" decel="50000">
                                          <p:stCondLst>
                                            <p:cond delay="676"/>
                                          </p:stCondLst>
                                        </p:cTn>
                                        <p:tgtEl>
                                          <p:spTgt spid="56323">
                                            <p:txEl>
                                              <p:pRg st="0" end="0"/>
                                            </p:txEl>
                                          </p:spTgt>
                                        </p:tgtEl>
                                      </p:cBhvr>
                                      <p:to x="100000" y="100000"/>
                                    </p:animScale>
                                    <p:animScale>
                                      <p:cBhvr>
                                        <p:cTn id="33" dur="26">
                                          <p:stCondLst>
                                            <p:cond delay="1312"/>
                                          </p:stCondLst>
                                        </p:cTn>
                                        <p:tgtEl>
                                          <p:spTgt spid="56323">
                                            <p:txEl>
                                              <p:pRg st="0" end="0"/>
                                            </p:txEl>
                                          </p:spTgt>
                                        </p:tgtEl>
                                      </p:cBhvr>
                                      <p:to x="100000" y="80000"/>
                                    </p:animScale>
                                    <p:animScale>
                                      <p:cBhvr>
                                        <p:cTn id="34" dur="166" decel="50000">
                                          <p:stCondLst>
                                            <p:cond delay="1338"/>
                                          </p:stCondLst>
                                        </p:cTn>
                                        <p:tgtEl>
                                          <p:spTgt spid="56323">
                                            <p:txEl>
                                              <p:pRg st="0" end="0"/>
                                            </p:txEl>
                                          </p:spTgt>
                                        </p:tgtEl>
                                      </p:cBhvr>
                                      <p:to x="100000" y="100000"/>
                                    </p:animScale>
                                    <p:animScale>
                                      <p:cBhvr>
                                        <p:cTn id="35" dur="26">
                                          <p:stCondLst>
                                            <p:cond delay="1642"/>
                                          </p:stCondLst>
                                        </p:cTn>
                                        <p:tgtEl>
                                          <p:spTgt spid="56323">
                                            <p:txEl>
                                              <p:pRg st="0" end="0"/>
                                            </p:txEl>
                                          </p:spTgt>
                                        </p:tgtEl>
                                      </p:cBhvr>
                                      <p:to x="100000" y="90000"/>
                                    </p:animScale>
                                    <p:animScale>
                                      <p:cBhvr>
                                        <p:cTn id="36" dur="166" decel="50000">
                                          <p:stCondLst>
                                            <p:cond delay="1668"/>
                                          </p:stCondLst>
                                        </p:cTn>
                                        <p:tgtEl>
                                          <p:spTgt spid="56323">
                                            <p:txEl>
                                              <p:pRg st="0" end="0"/>
                                            </p:txEl>
                                          </p:spTgt>
                                        </p:tgtEl>
                                      </p:cBhvr>
                                      <p:to x="100000" y="100000"/>
                                    </p:animScale>
                                    <p:animScale>
                                      <p:cBhvr>
                                        <p:cTn id="37" dur="26">
                                          <p:stCondLst>
                                            <p:cond delay="1808"/>
                                          </p:stCondLst>
                                        </p:cTn>
                                        <p:tgtEl>
                                          <p:spTgt spid="56323">
                                            <p:txEl>
                                              <p:pRg st="0" end="0"/>
                                            </p:txEl>
                                          </p:spTgt>
                                        </p:tgtEl>
                                      </p:cBhvr>
                                      <p:to x="100000" y="95000"/>
                                    </p:animScale>
                                    <p:animScale>
                                      <p:cBhvr>
                                        <p:cTn id="38" dur="166" decel="50000">
                                          <p:stCondLst>
                                            <p:cond delay="1834"/>
                                          </p:stCondLst>
                                        </p:cTn>
                                        <p:tgtEl>
                                          <p:spTgt spid="56323">
                                            <p:txEl>
                                              <p:pRg st="0" end="0"/>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6324"/>
                                        </p:tgtEl>
                                        <p:attrNameLst>
                                          <p:attrName>style.visibility</p:attrName>
                                        </p:attrNameLst>
                                      </p:cBhvr>
                                      <p:to>
                                        <p:strVal val="visible"/>
                                      </p:to>
                                    </p:set>
                                    <p:anim calcmode="lin" valueType="num">
                                      <p:cBhvr>
                                        <p:cTn id="43" dur="2000" fill="hold"/>
                                        <p:tgtEl>
                                          <p:spTgt spid="56324"/>
                                        </p:tgtEl>
                                        <p:attrNameLst>
                                          <p:attrName>ppt_w</p:attrName>
                                        </p:attrNameLst>
                                      </p:cBhvr>
                                      <p:tavLst>
                                        <p:tav tm="0">
                                          <p:val>
                                            <p:fltVal val="0"/>
                                          </p:val>
                                        </p:tav>
                                        <p:tav tm="100000">
                                          <p:val>
                                            <p:strVal val="#ppt_w"/>
                                          </p:val>
                                        </p:tav>
                                      </p:tavLst>
                                    </p:anim>
                                    <p:anim calcmode="lin" valueType="num">
                                      <p:cBhvr>
                                        <p:cTn id="44" dur="2000" fill="hold"/>
                                        <p:tgtEl>
                                          <p:spTgt spid="5632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6331"/>
                                        </p:tgtEl>
                                        <p:attrNameLst>
                                          <p:attrName>style.visibility</p:attrName>
                                        </p:attrNameLst>
                                      </p:cBhvr>
                                      <p:to>
                                        <p:strVal val="visible"/>
                                      </p:to>
                                    </p:set>
                                    <p:anim calcmode="lin" valueType="num">
                                      <p:cBhvr additive="base">
                                        <p:cTn id="49" dur="1000" fill="hold"/>
                                        <p:tgtEl>
                                          <p:spTgt spid="56331"/>
                                        </p:tgtEl>
                                        <p:attrNameLst>
                                          <p:attrName>ppt_x</p:attrName>
                                        </p:attrNameLst>
                                      </p:cBhvr>
                                      <p:tavLst>
                                        <p:tav tm="0">
                                          <p:val>
                                            <p:strVal val="#ppt_x"/>
                                          </p:val>
                                        </p:tav>
                                        <p:tav tm="100000">
                                          <p:val>
                                            <p:strVal val="#ppt_x"/>
                                          </p:val>
                                        </p:tav>
                                      </p:tavLst>
                                    </p:anim>
                                    <p:anim calcmode="lin" valueType="num">
                                      <p:cBhvr additive="base">
                                        <p:cTn id="50" dur="1000" fill="hold"/>
                                        <p:tgtEl>
                                          <p:spTgt spid="5633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56325"/>
                                        </p:tgtEl>
                                        <p:attrNameLst>
                                          <p:attrName>style.visibility</p:attrName>
                                        </p:attrNameLst>
                                      </p:cBhvr>
                                      <p:to>
                                        <p:strVal val="visible"/>
                                      </p:to>
                                    </p:set>
                                    <p:anim calcmode="lin" valueType="num">
                                      <p:cBhvr>
                                        <p:cTn id="55" dur="2000" fill="hold"/>
                                        <p:tgtEl>
                                          <p:spTgt spid="56325"/>
                                        </p:tgtEl>
                                        <p:attrNameLst>
                                          <p:attrName>ppt_w</p:attrName>
                                        </p:attrNameLst>
                                      </p:cBhvr>
                                      <p:tavLst>
                                        <p:tav tm="0">
                                          <p:val>
                                            <p:fltVal val="0"/>
                                          </p:val>
                                        </p:tav>
                                        <p:tav tm="100000">
                                          <p:val>
                                            <p:strVal val="#ppt_w"/>
                                          </p:val>
                                        </p:tav>
                                      </p:tavLst>
                                    </p:anim>
                                    <p:anim calcmode="lin" valueType="num">
                                      <p:cBhvr>
                                        <p:cTn id="56" dur="2000" fill="hold"/>
                                        <p:tgtEl>
                                          <p:spTgt spid="563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56332"/>
                                        </p:tgtEl>
                                        <p:attrNameLst>
                                          <p:attrName>style.visibility</p:attrName>
                                        </p:attrNameLst>
                                      </p:cBhvr>
                                      <p:to>
                                        <p:strVal val="visible"/>
                                      </p:to>
                                    </p:set>
                                    <p:anim calcmode="lin" valueType="num">
                                      <p:cBhvr additive="base">
                                        <p:cTn id="61" dur="2000" fill="hold"/>
                                        <p:tgtEl>
                                          <p:spTgt spid="56332"/>
                                        </p:tgtEl>
                                        <p:attrNameLst>
                                          <p:attrName>ppt_x</p:attrName>
                                        </p:attrNameLst>
                                      </p:cBhvr>
                                      <p:tavLst>
                                        <p:tav tm="0">
                                          <p:val>
                                            <p:strVal val="#ppt_x"/>
                                          </p:val>
                                        </p:tav>
                                        <p:tav tm="100000">
                                          <p:val>
                                            <p:strVal val="#ppt_x"/>
                                          </p:val>
                                        </p:tav>
                                      </p:tavLst>
                                    </p:anim>
                                    <p:anim calcmode="lin" valueType="num">
                                      <p:cBhvr additive="base">
                                        <p:cTn id="62" dur="2000" fill="hold"/>
                                        <p:tgtEl>
                                          <p:spTgt spid="56332"/>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56326"/>
                                        </p:tgtEl>
                                        <p:attrNameLst>
                                          <p:attrName>style.visibility</p:attrName>
                                        </p:attrNameLst>
                                      </p:cBhvr>
                                      <p:to>
                                        <p:strVal val="visible"/>
                                      </p:to>
                                    </p:set>
                                    <p:anim calcmode="lin" valueType="num">
                                      <p:cBhvr>
                                        <p:cTn id="67" dur="2000" fill="hold"/>
                                        <p:tgtEl>
                                          <p:spTgt spid="56326"/>
                                        </p:tgtEl>
                                        <p:attrNameLst>
                                          <p:attrName>ppt_w</p:attrName>
                                        </p:attrNameLst>
                                      </p:cBhvr>
                                      <p:tavLst>
                                        <p:tav tm="0">
                                          <p:val>
                                            <p:fltVal val="0"/>
                                          </p:val>
                                        </p:tav>
                                        <p:tav tm="100000">
                                          <p:val>
                                            <p:strVal val="#ppt_w"/>
                                          </p:val>
                                        </p:tav>
                                      </p:tavLst>
                                    </p:anim>
                                    <p:anim calcmode="lin" valueType="num">
                                      <p:cBhvr>
                                        <p:cTn id="68" dur="2000" fill="hold"/>
                                        <p:tgtEl>
                                          <p:spTgt spid="563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56327"/>
                                        </p:tgtEl>
                                        <p:attrNameLst>
                                          <p:attrName>style.visibility</p:attrName>
                                        </p:attrNameLst>
                                      </p:cBhvr>
                                      <p:to>
                                        <p:strVal val="visible"/>
                                      </p:to>
                                    </p:set>
                                    <p:anim calcmode="lin" valueType="num">
                                      <p:cBhvr>
                                        <p:cTn id="73" dur="1000" fill="hold"/>
                                        <p:tgtEl>
                                          <p:spTgt spid="56327"/>
                                        </p:tgtEl>
                                        <p:attrNameLst>
                                          <p:attrName>ppt_w</p:attrName>
                                        </p:attrNameLst>
                                      </p:cBhvr>
                                      <p:tavLst>
                                        <p:tav tm="0">
                                          <p:val>
                                            <p:fltVal val="0"/>
                                          </p:val>
                                        </p:tav>
                                        <p:tav tm="100000">
                                          <p:val>
                                            <p:strVal val="#ppt_w"/>
                                          </p:val>
                                        </p:tav>
                                      </p:tavLst>
                                    </p:anim>
                                    <p:anim calcmode="lin" valueType="num">
                                      <p:cBhvr>
                                        <p:cTn id="74" dur="1000" fill="hold"/>
                                        <p:tgtEl>
                                          <p:spTgt spid="563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56329"/>
                                        </p:tgtEl>
                                        <p:attrNameLst>
                                          <p:attrName>style.visibility</p:attrName>
                                        </p:attrNameLst>
                                      </p:cBhvr>
                                      <p:to>
                                        <p:strVal val="visible"/>
                                      </p:to>
                                    </p:set>
                                    <p:anim calcmode="lin" valueType="num">
                                      <p:cBhvr>
                                        <p:cTn id="79" dur="1000" fill="hold"/>
                                        <p:tgtEl>
                                          <p:spTgt spid="56329"/>
                                        </p:tgtEl>
                                        <p:attrNameLst>
                                          <p:attrName>ppt_w</p:attrName>
                                        </p:attrNameLst>
                                      </p:cBhvr>
                                      <p:tavLst>
                                        <p:tav tm="0">
                                          <p:val>
                                            <p:fltVal val="0"/>
                                          </p:val>
                                        </p:tav>
                                        <p:tav tm="100000">
                                          <p:val>
                                            <p:strVal val="#ppt_w"/>
                                          </p:val>
                                        </p:tav>
                                      </p:tavLst>
                                    </p:anim>
                                    <p:anim calcmode="lin" valueType="num">
                                      <p:cBhvr>
                                        <p:cTn id="80" dur="1000" fill="hold"/>
                                        <p:tgtEl>
                                          <p:spTgt spid="5632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6335"/>
                                        </p:tgtEl>
                                        <p:attrNameLst>
                                          <p:attrName>style.visibility</p:attrName>
                                        </p:attrNameLst>
                                      </p:cBhvr>
                                      <p:to>
                                        <p:strVal val="visible"/>
                                      </p:to>
                                    </p:set>
                                    <p:anim calcmode="lin" valueType="num">
                                      <p:cBhvr additive="base">
                                        <p:cTn id="85" dur="1000" fill="hold"/>
                                        <p:tgtEl>
                                          <p:spTgt spid="56335"/>
                                        </p:tgtEl>
                                        <p:attrNameLst>
                                          <p:attrName>ppt_x</p:attrName>
                                        </p:attrNameLst>
                                      </p:cBhvr>
                                      <p:tavLst>
                                        <p:tav tm="0">
                                          <p:val>
                                            <p:strVal val="0-#ppt_w/2"/>
                                          </p:val>
                                        </p:tav>
                                        <p:tav tm="100000">
                                          <p:val>
                                            <p:strVal val="#ppt_x"/>
                                          </p:val>
                                        </p:tav>
                                      </p:tavLst>
                                    </p:anim>
                                    <p:anim calcmode="lin" valueType="num">
                                      <p:cBhvr additive="base">
                                        <p:cTn id="86" dur="1000" fill="hold"/>
                                        <p:tgtEl>
                                          <p:spTgt spid="5633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56336"/>
                                        </p:tgtEl>
                                        <p:attrNameLst>
                                          <p:attrName>style.visibility</p:attrName>
                                        </p:attrNameLst>
                                      </p:cBhvr>
                                      <p:to>
                                        <p:strVal val="visible"/>
                                      </p:to>
                                    </p:set>
                                    <p:anim calcmode="lin" valueType="num">
                                      <p:cBhvr additive="base">
                                        <p:cTn id="91" dur="1000" fill="hold"/>
                                        <p:tgtEl>
                                          <p:spTgt spid="56336"/>
                                        </p:tgtEl>
                                        <p:attrNameLst>
                                          <p:attrName>ppt_x</p:attrName>
                                        </p:attrNameLst>
                                      </p:cBhvr>
                                      <p:tavLst>
                                        <p:tav tm="0">
                                          <p:val>
                                            <p:strVal val="#ppt_x"/>
                                          </p:val>
                                        </p:tav>
                                        <p:tav tm="100000">
                                          <p:val>
                                            <p:strVal val="#ppt_x"/>
                                          </p:val>
                                        </p:tav>
                                      </p:tavLst>
                                    </p:anim>
                                    <p:anim calcmode="lin" valueType="num">
                                      <p:cBhvr additive="base">
                                        <p:cTn id="92" dur="1000" fill="hold"/>
                                        <p:tgtEl>
                                          <p:spTgt spid="56336"/>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6337"/>
                                        </p:tgtEl>
                                        <p:attrNameLst>
                                          <p:attrName>style.visibility</p:attrName>
                                        </p:attrNameLst>
                                      </p:cBhvr>
                                      <p:to>
                                        <p:strVal val="visible"/>
                                      </p:to>
                                    </p:set>
                                    <p:anim calcmode="lin" valueType="num">
                                      <p:cBhvr additive="base">
                                        <p:cTn id="97" dur="1000" fill="hold"/>
                                        <p:tgtEl>
                                          <p:spTgt spid="56337"/>
                                        </p:tgtEl>
                                        <p:attrNameLst>
                                          <p:attrName>ppt_x</p:attrName>
                                        </p:attrNameLst>
                                      </p:cBhvr>
                                      <p:tavLst>
                                        <p:tav tm="0">
                                          <p:val>
                                            <p:strVal val="#ppt_x"/>
                                          </p:val>
                                        </p:tav>
                                        <p:tav tm="100000">
                                          <p:val>
                                            <p:strVal val="#ppt_x"/>
                                          </p:val>
                                        </p:tav>
                                      </p:tavLst>
                                    </p:anim>
                                    <p:anim calcmode="lin" valueType="num">
                                      <p:cBhvr additive="base">
                                        <p:cTn id="98" dur="1000" fill="hold"/>
                                        <p:tgtEl>
                                          <p:spTgt spid="563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56328"/>
                                        </p:tgtEl>
                                        <p:attrNameLst>
                                          <p:attrName>style.visibility</p:attrName>
                                        </p:attrNameLst>
                                      </p:cBhvr>
                                      <p:to>
                                        <p:strVal val="visible"/>
                                      </p:to>
                                    </p:set>
                                    <p:anim calcmode="lin" valueType="num">
                                      <p:cBhvr>
                                        <p:cTn id="103" dur="1000" fill="hold"/>
                                        <p:tgtEl>
                                          <p:spTgt spid="56328"/>
                                        </p:tgtEl>
                                        <p:attrNameLst>
                                          <p:attrName>ppt_w</p:attrName>
                                        </p:attrNameLst>
                                      </p:cBhvr>
                                      <p:tavLst>
                                        <p:tav tm="0">
                                          <p:val>
                                            <p:fltVal val="0"/>
                                          </p:val>
                                        </p:tav>
                                        <p:tav tm="100000">
                                          <p:val>
                                            <p:strVal val="#ppt_w"/>
                                          </p:val>
                                        </p:tav>
                                      </p:tavLst>
                                    </p:anim>
                                    <p:anim calcmode="lin" valueType="num">
                                      <p:cBhvr>
                                        <p:cTn id="104" dur="1000" fill="hold"/>
                                        <p:tgtEl>
                                          <p:spTgt spid="563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cashreg.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6338"/>
                                        </p:tgtEl>
                                        <p:attrNameLst>
                                          <p:attrName>style.visibility</p:attrName>
                                        </p:attrNameLst>
                                      </p:cBhvr>
                                      <p:to>
                                        <p:strVal val="visible"/>
                                      </p:to>
                                    </p:set>
                                    <p:anim calcmode="lin" valueType="num">
                                      <p:cBhvr additive="base">
                                        <p:cTn id="109" dur="1000" fill="hold"/>
                                        <p:tgtEl>
                                          <p:spTgt spid="56338"/>
                                        </p:tgtEl>
                                        <p:attrNameLst>
                                          <p:attrName>ppt_x</p:attrName>
                                        </p:attrNameLst>
                                      </p:cBhvr>
                                      <p:tavLst>
                                        <p:tav tm="0">
                                          <p:val>
                                            <p:strVal val="0-#ppt_w/2"/>
                                          </p:val>
                                        </p:tav>
                                        <p:tav tm="100000">
                                          <p:val>
                                            <p:strVal val="#ppt_x"/>
                                          </p:val>
                                        </p:tav>
                                      </p:tavLst>
                                    </p:anim>
                                    <p:anim calcmode="lin" valueType="num">
                                      <p:cBhvr additive="base">
                                        <p:cTn id="110" dur="1000" fill="hold"/>
                                        <p:tgtEl>
                                          <p:spTgt spid="5633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56339"/>
                                        </p:tgtEl>
                                        <p:attrNameLst>
                                          <p:attrName>style.visibility</p:attrName>
                                        </p:attrNameLst>
                                      </p:cBhvr>
                                      <p:to>
                                        <p:strVal val="visible"/>
                                      </p:to>
                                    </p:set>
                                    <p:anim calcmode="lin" valueType="num">
                                      <p:cBhvr>
                                        <p:cTn id="115" dur="1000" fill="hold"/>
                                        <p:tgtEl>
                                          <p:spTgt spid="56339"/>
                                        </p:tgtEl>
                                        <p:attrNameLst>
                                          <p:attrName>ppt_w</p:attrName>
                                        </p:attrNameLst>
                                      </p:cBhvr>
                                      <p:tavLst>
                                        <p:tav tm="0">
                                          <p:val>
                                            <p:fltVal val="0"/>
                                          </p:val>
                                        </p:tav>
                                        <p:tav tm="100000">
                                          <p:val>
                                            <p:strVal val="#ppt_w"/>
                                          </p:val>
                                        </p:tav>
                                      </p:tavLst>
                                    </p:anim>
                                    <p:anim calcmode="lin" valueType="num">
                                      <p:cBhvr>
                                        <p:cTn id="116" dur="1000" fill="hold"/>
                                        <p:tgtEl>
                                          <p:spTgt spid="563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cashreg.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56343"/>
                                        </p:tgtEl>
                                        <p:attrNameLst>
                                          <p:attrName>style.visibility</p:attrName>
                                        </p:attrNameLst>
                                      </p:cBhvr>
                                      <p:to>
                                        <p:strVal val="visible"/>
                                      </p:to>
                                    </p:set>
                                    <p:anim calcmode="lin" valueType="num">
                                      <p:cBhvr additive="base">
                                        <p:cTn id="121" dur="1000" fill="hold"/>
                                        <p:tgtEl>
                                          <p:spTgt spid="56343"/>
                                        </p:tgtEl>
                                        <p:attrNameLst>
                                          <p:attrName>ppt_x</p:attrName>
                                        </p:attrNameLst>
                                      </p:cBhvr>
                                      <p:tavLst>
                                        <p:tav tm="0">
                                          <p:val>
                                            <p:strVal val="#ppt_x"/>
                                          </p:val>
                                        </p:tav>
                                        <p:tav tm="100000">
                                          <p:val>
                                            <p:strVal val="#ppt_x"/>
                                          </p:val>
                                        </p:tav>
                                      </p:tavLst>
                                    </p:anim>
                                    <p:anim calcmode="lin" valueType="num">
                                      <p:cBhvr additive="base">
                                        <p:cTn id="122" dur="1000" fill="hold"/>
                                        <p:tgtEl>
                                          <p:spTgt spid="56343"/>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56340"/>
                                        </p:tgtEl>
                                        <p:attrNameLst>
                                          <p:attrName>style.visibility</p:attrName>
                                        </p:attrNameLst>
                                      </p:cBhvr>
                                      <p:to>
                                        <p:strVal val="visible"/>
                                      </p:to>
                                    </p:set>
                                    <p:anim calcmode="lin" valueType="num">
                                      <p:cBhvr>
                                        <p:cTn id="127" dur="1000" fill="hold"/>
                                        <p:tgtEl>
                                          <p:spTgt spid="56340"/>
                                        </p:tgtEl>
                                        <p:attrNameLst>
                                          <p:attrName>ppt_w</p:attrName>
                                        </p:attrNameLst>
                                      </p:cBhvr>
                                      <p:tavLst>
                                        <p:tav tm="0">
                                          <p:val>
                                            <p:fltVal val="0"/>
                                          </p:val>
                                        </p:tav>
                                        <p:tav tm="100000">
                                          <p:val>
                                            <p:strVal val="#ppt_w"/>
                                          </p:val>
                                        </p:tav>
                                      </p:tavLst>
                                    </p:anim>
                                    <p:anim calcmode="lin" valueType="num">
                                      <p:cBhvr>
                                        <p:cTn id="128" dur="1000" fill="hold"/>
                                        <p:tgtEl>
                                          <p:spTgt spid="563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5"/>
                                            </p:cond>
                                          </p:stCondLst>
                                          <p:endCondLst>
                                            <p:cond evt="onStopAudio" delay="0">
                                              <p:tgtEl>
                                                <p:sldTgt/>
                                              </p:tgtEl>
                                            </p:cond>
                                          </p:endCondLst>
                                        </p:cTn>
                                        <p:tgtEl>
                                          <p:sndTgt r:embed="rId3"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1" fill="hold" grpId="0" nodeType="clickEffect">
                                  <p:stCondLst>
                                    <p:cond delay="0"/>
                                  </p:stCondLst>
                                  <p:childTnLst>
                                    <p:set>
                                      <p:cBhvr>
                                        <p:cTn id="132" dur="1" fill="hold">
                                          <p:stCondLst>
                                            <p:cond delay="0"/>
                                          </p:stCondLst>
                                        </p:cTn>
                                        <p:tgtEl>
                                          <p:spTgt spid="56344"/>
                                        </p:tgtEl>
                                        <p:attrNameLst>
                                          <p:attrName>style.visibility</p:attrName>
                                        </p:attrNameLst>
                                      </p:cBhvr>
                                      <p:to>
                                        <p:strVal val="visible"/>
                                      </p:to>
                                    </p:set>
                                    <p:anim calcmode="lin" valueType="num">
                                      <p:cBhvr additive="base">
                                        <p:cTn id="133" dur="1000" fill="hold"/>
                                        <p:tgtEl>
                                          <p:spTgt spid="56344"/>
                                        </p:tgtEl>
                                        <p:attrNameLst>
                                          <p:attrName>ppt_x</p:attrName>
                                        </p:attrNameLst>
                                      </p:cBhvr>
                                      <p:tavLst>
                                        <p:tav tm="0">
                                          <p:val>
                                            <p:strVal val="#ppt_x"/>
                                          </p:val>
                                        </p:tav>
                                        <p:tav tm="100000">
                                          <p:val>
                                            <p:strVal val="#ppt_x"/>
                                          </p:val>
                                        </p:tav>
                                      </p:tavLst>
                                    </p:anim>
                                    <p:anim calcmode="lin" valueType="num">
                                      <p:cBhvr additive="base">
                                        <p:cTn id="134" dur="1000" fill="hold"/>
                                        <p:tgtEl>
                                          <p:spTgt spid="56344"/>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56330"/>
                                        </p:tgtEl>
                                        <p:attrNameLst>
                                          <p:attrName>style.visibility</p:attrName>
                                        </p:attrNameLst>
                                      </p:cBhvr>
                                      <p:to>
                                        <p:strVal val="visible"/>
                                      </p:to>
                                    </p:set>
                                    <p:anim calcmode="lin" valueType="num">
                                      <p:cBhvr>
                                        <p:cTn id="139" dur="1000" fill="hold"/>
                                        <p:tgtEl>
                                          <p:spTgt spid="56330"/>
                                        </p:tgtEl>
                                        <p:attrNameLst>
                                          <p:attrName>ppt_w</p:attrName>
                                        </p:attrNameLst>
                                      </p:cBhvr>
                                      <p:tavLst>
                                        <p:tav tm="0">
                                          <p:val>
                                            <p:fltVal val="0"/>
                                          </p:val>
                                        </p:tav>
                                        <p:tav tm="100000">
                                          <p:val>
                                            <p:strVal val="#ppt_w"/>
                                          </p:val>
                                        </p:tav>
                                      </p:tavLst>
                                    </p:anim>
                                    <p:anim calcmode="lin" valueType="num">
                                      <p:cBhvr>
                                        <p:cTn id="140" dur="1000" fill="hold"/>
                                        <p:tgtEl>
                                          <p:spTgt spid="563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7"/>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56324" grpId="0" animBg="1"/>
      <p:bldP spid="56325" grpId="0" animBg="1"/>
      <p:bldP spid="56326" grpId="0" animBg="1"/>
      <p:bldP spid="56327" grpId="0" animBg="1"/>
      <p:bldP spid="56328" grpId="0" animBg="1"/>
      <p:bldP spid="56329" grpId="0" animBg="1"/>
      <p:bldP spid="56330" grpId="0" animBg="1"/>
      <p:bldP spid="56331" grpId="0" animBg="1"/>
      <p:bldP spid="56332" grpId="0" animBg="1"/>
      <p:bldP spid="56335" grpId="0" animBg="1"/>
      <p:bldP spid="56336" grpId="0" animBg="1"/>
      <p:bldP spid="56337" grpId="0" animBg="1"/>
      <p:bldP spid="56338" grpId="0" animBg="1"/>
      <p:bldP spid="56339" grpId="0" animBg="1"/>
      <p:bldP spid="56340" grpId="0" animBg="1"/>
      <p:bldP spid="56343" grpId="0" animBg="1"/>
      <p:bldP spid="563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F1440999-C3EE-4C5F-85B1-D1E9F0ABA512}" type="slidenum">
              <a:rPr lang="en-US"/>
              <a:pPr>
                <a:defRPr/>
              </a:pPr>
              <a:t>34</a:t>
            </a:fld>
            <a:endParaRPr lang="en-US"/>
          </a:p>
        </p:txBody>
      </p:sp>
      <p:sp>
        <p:nvSpPr>
          <p:cNvPr id="38914"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CONTOH STANDAR MUTU [1]</a:t>
            </a:r>
          </a:p>
        </p:txBody>
      </p:sp>
      <p:sp>
        <p:nvSpPr>
          <p:cNvPr id="38915" name="Rectangle 3"/>
          <p:cNvSpPr>
            <a:spLocks noGrp="1" noChangeArrowheads="1"/>
          </p:cNvSpPr>
          <p:nvPr>
            <p:ph type="body" idx="1"/>
          </p:nvPr>
        </p:nvSpPr>
        <p:spPr>
          <a:xfrm>
            <a:off x="457200" y="1052513"/>
            <a:ext cx="8435975" cy="5078412"/>
          </a:xfrm>
        </p:spPr>
        <p:txBody>
          <a:bodyPr/>
          <a:lstStyle/>
          <a:p>
            <a:pPr marL="609600" indent="-609600" algn="ctr" eaLnBrk="1" hangingPunct="1">
              <a:lnSpc>
                <a:spcPct val="90000"/>
              </a:lnSpc>
              <a:buFont typeface="Wingdings" pitchFamily="2" charset="2"/>
              <a:buAutoNum type="arabicPeriod"/>
              <a:defRPr/>
            </a:pPr>
            <a:r>
              <a:rPr lang="id-ID" b="1" dirty="0" smtClean="0">
                <a:solidFill>
                  <a:schemeClr val="accent1">
                    <a:lumMod val="75000"/>
                  </a:schemeClr>
                </a:solidFill>
                <a:latin typeface="Arial Narrow" pitchFamily="34" charset="0"/>
              </a:rPr>
              <a:t>Contoh Standar Mutu Beras (Mutu I)</a:t>
            </a:r>
          </a:p>
          <a:p>
            <a:pPr marL="609600" indent="-609600" algn="ctr" eaLnBrk="1" hangingPunct="1">
              <a:lnSpc>
                <a:spcPct val="90000"/>
              </a:lnSpc>
              <a:buFont typeface="Wingdings" pitchFamily="2" charset="2"/>
              <a:buAutoNum type="arabicPeriod"/>
              <a:defRPr/>
            </a:pPr>
            <a:endParaRPr lang="id-ID" sz="800" b="1" dirty="0" smtClean="0">
              <a:solidFill>
                <a:schemeClr val="accent1">
                  <a:lumMod val="75000"/>
                </a:schemeClr>
              </a:solidFill>
              <a:latin typeface="Arial Narrow" pitchFamily="34" charset="0"/>
            </a:endParaRPr>
          </a:p>
          <a:p>
            <a:pPr marL="609600" indent="-609600" eaLnBrk="1" hangingPunct="1">
              <a:lnSpc>
                <a:spcPct val="90000"/>
              </a:lnSpc>
              <a:buSzTx/>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Kadar air maksimum 5%.</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Beras pecah maksimum 1%.</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Kadar protein minimum 0.5%.</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Kotoran (benda bukan beras) maksimum 1%.</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Derajat warna putih antara 4-6 (dari skala 0-10).</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Bebas bahan/benda berbahaya.</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Prosedur penentuan standar mutu beras sesuai dengan Dokumen zzz.17.</a:t>
            </a:r>
          </a:p>
        </p:txBody>
      </p:sp>
      <p:pic>
        <p:nvPicPr>
          <p:cNvPr id="38918" name="Picture 6" descr="Banteng"/>
          <p:cNvPicPr>
            <a:picLocks noChangeAspect="1" noChangeArrowheads="1"/>
          </p:cNvPicPr>
          <p:nvPr/>
        </p:nvPicPr>
        <p:blipFill>
          <a:blip r:embed="rId3"/>
          <a:srcRect/>
          <a:stretch>
            <a:fillRect/>
          </a:stretch>
        </p:blipFill>
        <p:spPr bwMode="auto">
          <a:xfrm flipH="1">
            <a:off x="5930900" y="1447800"/>
            <a:ext cx="2374900"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70" decel="100000"/>
                                        <p:tgtEl>
                                          <p:spTgt spid="38914"/>
                                        </p:tgtEl>
                                      </p:cBhvr>
                                    </p:animEffect>
                                    <p:animScale>
                                      <p:cBhvr>
                                        <p:cTn id="8" dur="770" decel="100000"/>
                                        <p:tgtEl>
                                          <p:spTgt spid="38914"/>
                                        </p:tgtEl>
                                      </p:cBhvr>
                                      <p:from x="10000" y="10000"/>
                                      <p:to x="200000" y="450000"/>
                                    </p:animScale>
                                    <p:animScale>
                                      <p:cBhvr>
                                        <p:cTn id="9" dur="1230" accel="100000" fill="hold">
                                          <p:stCondLst>
                                            <p:cond delay="770"/>
                                          </p:stCondLst>
                                        </p:cTn>
                                        <p:tgtEl>
                                          <p:spTgt spid="38914"/>
                                        </p:tgtEl>
                                      </p:cBhvr>
                                      <p:from x="200000" y="450000"/>
                                      <p:to x="100000" y="100000"/>
                                    </p:animScale>
                                    <p:set>
                                      <p:cBhvr>
                                        <p:cTn id="10" dur="770" fill="hold"/>
                                        <p:tgtEl>
                                          <p:spTgt spid="38914"/>
                                        </p:tgtEl>
                                        <p:attrNameLst>
                                          <p:attrName>ppt_x</p:attrName>
                                        </p:attrNameLst>
                                      </p:cBhvr>
                                      <p:to>
                                        <p:strVal val="(0.5)"/>
                                      </p:to>
                                    </p:set>
                                    <p:anim from="(0.5)" to="(#ppt_x)" calcmode="lin" valueType="num">
                                      <p:cBhvr>
                                        <p:cTn id="11" dur="1230" accel="100000" fill="hold">
                                          <p:stCondLst>
                                            <p:cond delay="770"/>
                                          </p:stCondLst>
                                        </p:cTn>
                                        <p:tgtEl>
                                          <p:spTgt spid="38914"/>
                                        </p:tgtEl>
                                        <p:attrNameLst>
                                          <p:attrName>ppt_x</p:attrName>
                                        </p:attrNameLst>
                                      </p:cBhvr>
                                    </p:anim>
                                    <p:set>
                                      <p:cBhvr>
                                        <p:cTn id="12" dur="770" fill="hold"/>
                                        <p:tgtEl>
                                          <p:spTgt spid="38914"/>
                                        </p:tgtEl>
                                        <p:attrNameLst>
                                          <p:attrName>ppt_y</p:attrName>
                                        </p:attrNameLst>
                                      </p:cBhvr>
                                      <p:to>
                                        <p:strVal val="(#ppt_y+0.4)"/>
                                      </p:to>
                                    </p:set>
                                    <p:anim from="(#ppt_y+0.4)" to="(#ppt_y)" calcmode="lin" valueType="num">
                                      <p:cBhvr>
                                        <p:cTn id="13" dur="1230" accel="100000" fill="hold">
                                          <p:stCondLst>
                                            <p:cond delay="770"/>
                                          </p:stCondLst>
                                        </p:cTn>
                                        <p:tgtEl>
                                          <p:spTgt spid="3891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8918"/>
                                        </p:tgtEl>
                                        <p:attrNameLst>
                                          <p:attrName>style.visibility</p:attrName>
                                        </p:attrNameLst>
                                      </p:cBhvr>
                                      <p:to>
                                        <p:strVal val="visible"/>
                                      </p:to>
                                    </p:set>
                                    <p:anim calcmode="lin" valueType="num">
                                      <p:cBhvr additive="base">
                                        <p:cTn id="18" dur="1000" fill="hold"/>
                                        <p:tgtEl>
                                          <p:spTgt spid="38918"/>
                                        </p:tgtEl>
                                        <p:attrNameLst>
                                          <p:attrName>ppt_x</p:attrName>
                                        </p:attrNameLst>
                                      </p:cBhvr>
                                      <p:tavLst>
                                        <p:tav tm="0">
                                          <p:val>
                                            <p:strVal val="1+#ppt_w/2"/>
                                          </p:val>
                                        </p:tav>
                                        <p:tav tm="100000">
                                          <p:val>
                                            <p:strVal val="#ppt_x"/>
                                          </p:val>
                                        </p:tav>
                                      </p:tavLst>
                                    </p:anim>
                                    <p:anim calcmode="lin" valueType="num">
                                      <p:cBhvr additive="base">
                                        <p:cTn id="19" dur="10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8915">
                                            <p:txEl>
                                              <p:pRg st="0" end="0"/>
                                            </p:txEl>
                                          </p:spTgt>
                                        </p:tgtEl>
                                        <p:attrNameLst>
                                          <p:attrName>style.visibility</p:attrName>
                                        </p:attrNameLst>
                                      </p:cBhvr>
                                      <p:to>
                                        <p:strVal val="visible"/>
                                      </p:to>
                                    </p:set>
                                    <p:anim calcmode="lin" valueType="num">
                                      <p:cBhvr>
                                        <p:cTn id="24" dur="2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25" dur="2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389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38915">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38915">
                                            <p:txEl>
                                              <p:pRg st="2" end="2"/>
                                            </p:txEl>
                                          </p:spTgt>
                                        </p:tgtEl>
                                        <p:attrNameLst>
                                          <p:attrName>style.visibility</p:attrName>
                                        </p:attrNameLst>
                                      </p:cBhvr>
                                      <p:to>
                                        <p:strVal val="visible"/>
                                      </p:to>
                                    </p:set>
                                    <p:anim calcmode="lin" valueType="num">
                                      <p:cBhvr>
                                        <p:cTn id="32" dur="2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89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38915">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8915">
                                            <p:txEl>
                                              <p:pRg st="3" end="3"/>
                                            </p:txEl>
                                          </p:spTgt>
                                        </p:tgtEl>
                                        <p:attrNameLst>
                                          <p:attrName>style.visibility</p:attrName>
                                        </p:attrNameLst>
                                      </p:cBhvr>
                                      <p:to>
                                        <p:strVal val="visible"/>
                                      </p:to>
                                    </p:set>
                                    <p:anim calcmode="lin" valueType="num">
                                      <p:cBhvr>
                                        <p:cTn id="40" dur="20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8915">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89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2000" fill="hold"/>
                                        <p:tgtEl>
                                          <p:spTgt spid="38915">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38915">
                                            <p:txEl>
                                              <p:pRg st="4" end="4"/>
                                            </p:txEl>
                                          </p:spTgt>
                                        </p:tgtEl>
                                        <p:attrNameLst>
                                          <p:attrName>style.visibility</p:attrName>
                                        </p:attrNameLst>
                                      </p:cBhvr>
                                      <p:to>
                                        <p:strVal val="visible"/>
                                      </p:to>
                                    </p:set>
                                    <p:anim calcmode="lin" valueType="num">
                                      <p:cBhvr>
                                        <p:cTn id="48" dur="20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38915">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389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38915">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38915">
                                            <p:txEl>
                                              <p:pRg st="5" end="5"/>
                                            </p:txEl>
                                          </p:spTgt>
                                        </p:tgtEl>
                                        <p:attrNameLst>
                                          <p:attrName>style.visibility</p:attrName>
                                        </p:attrNameLst>
                                      </p:cBhvr>
                                      <p:to>
                                        <p:strVal val="visible"/>
                                      </p:to>
                                    </p:set>
                                    <p:anim calcmode="lin" valueType="num">
                                      <p:cBhvr>
                                        <p:cTn id="56" dur="2000" fill="hold"/>
                                        <p:tgtEl>
                                          <p:spTgt spid="38915">
                                            <p:txEl>
                                              <p:pRg st="5" end="5"/>
                                            </p:txEl>
                                          </p:spTgt>
                                        </p:tgtEl>
                                        <p:attrNameLst>
                                          <p:attrName>ppt_w</p:attrName>
                                        </p:attrNameLst>
                                      </p:cBhvr>
                                      <p:tavLst>
                                        <p:tav tm="0">
                                          <p:val>
                                            <p:fltVal val="0"/>
                                          </p:val>
                                        </p:tav>
                                        <p:tav tm="100000">
                                          <p:val>
                                            <p:strVal val="#ppt_w"/>
                                          </p:val>
                                        </p:tav>
                                      </p:tavLst>
                                    </p:anim>
                                    <p:anim calcmode="lin" valueType="num">
                                      <p:cBhvr>
                                        <p:cTn id="57" dur="2000" fill="hold"/>
                                        <p:tgtEl>
                                          <p:spTgt spid="38915">
                                            <p:txEl>
                                              <p:pRg st="5" end="5"/>
                                            </p:txEl>
                                          </p:spTgt>
                                        </p:tgtEl>
                                        <p:attrNameLst>
                                          <p:attrName>ppt_h</p:attrName>
                                        </p:attrNameLst>
                                      </p:cBhvr>
                                      <p:tavLst>
                                        <p:tav tm="0">
                                          <p:val>
                                            <p:fltVal val="0"/>
                                          </p:val>
                                        </p:tav>
                                        <p:tav tm="100000">
                                          <p:val>
                                            <p:strVal val="#ppt_h"/>
                                          </p:val>
                                        </p:tav>
                                      </p:tavLst>
                                    </p:anim>
                                    <p:anim calcmode="lin" valueType="num">
                                      <p:cBhvr>
                                        <p:cTn id="58" dur="2000" fill="hold"/>
                                        <p:tgtEl>
                                          <p:spTgt spid="3891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9" dur="2000" fill="hold"/>
                                        <p:tgtEl>
                                          <p:spTgt spid="38915">
                                            <p:txEl>
                                              <p:pRg st="5" end="5"/>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38915">
                                            <p:txEl>
                                              <p:pRg st="6" end="6"/>
                                            </p:txEl>
                                          </p:spTgt>
                                        </p:tgtEl>
                                        <p:attrNameLst>
                                          <p:attrName>style.visibility</p:attrName>
                                        </p:attrNameLst>
                                      </p:cBhvr>
                                      <p:to>
                                        <p:strVal val="visible"/>
                                      </p:to>
                                    </p:set>
                                    <p:anim calcmode="lin" valueType="num">
                                      <p:cBhvr>
                                        <p:cTn id="64" dur="2000" fill="hold"/>
                                        <p:tgtEl>
                                          <p:spTgt spid="38915">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8915">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891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7" dur="2000" fill="hold"/>
                                        <p:tgtEl>
                                          <p:spTgt spid="38915">
                                            <p:txEl>
                                              <p:pRg st="6" end="6"/>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38915">
                                            <p:txEl>
                                              <p:pRg st="7" end="7"/>
                                            </p:txEl>
                                          </p:spTgt>
                                        </p:tgtEl>
                                        <p:attrNameLst>
                                          <p:attrName>style.visibility</p:attrName>
                                        </p:attrNameLst>
                                      </p:cBhvr>
                                      <p:to>
                                        <p:strVal val="visible"/>
                                      </p:to>
                                    </p:set>
                                    <p:anim calcmode="lin" valueType="num">
                                      <p:cBhvr>
                                        <p:cTn id="72" dur="2000" fill="hold"/>
                                        <p:tgtEl>
                                          <p:spTgt spid="38915">
                                            <p:txEl>
                                              <p:pRg st="7" end="7"/>
                                            </p:txEl>
                                          </p:spTgt>
                                        </p:tgtEl>
                                        <p:attrNameLst>
                                          <p:attrName>ppt_w</p:attrName>
                                        </p:attrNameLst>
                                      </p:cBhvr>
                                      <p:tavLst>
                                        <p:tav tm="0">
                                          <p:val>
                                            <p:fltVal val="0"/>
                                          </p:val>
                                        </p:tav>
                                        <p:tav tm="100000">
                                          <p:val>
                                            <p:strVal val="#ppt_w"/>
                                          </p:val>
                                        </p:tav>
                                      </p:tavLst>
                                    </p:anim>
                                    <p:anim calcmode="lin" valueType="num">
                                      <p:cBhvr>
                                        <p:cTn id="73" dur="2000" fill="hold"/>
                                        <p:tgtEl>
                                          <p:spTgt spid="38915">
                                            <p:txEl>
                                              <p:pRg st="7" end="7"/>
                                            </p:txEl>
                                          </p:spTgt>
                                        </p:tgtEl>
                                        <p:attrNameLst>
                                          <p:attrName>ppt_h</p:attrName>
                                        </p:attrNameLst>
                                      </p:cBhvr>
                                      <p:tavLst>
                                        <p:tav tm="0">
                                          <p:val>
                                            <p:fltVal val="0"/>
                                          </p:val>
                                        </p:tav>
                                        <p:tav tm="100000">
                                          <p:val>
                                            <p:strVal val="#ppt_h"/>
                                          </p:val>
                                        </p:tav>
                                      </p:tavLst>
                                    </p:anim>
                                    <p:anim calcmode="lin" valueType="num">
                                      <p:cBhvr>
                                        <p:cTn id="74" dur="2000" fill="hold"/>
                                        <p:tgtEl>
                                          <p:spTgt spid="3891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5" dur="2000" fill="hold"/>
                                        <p:tgtEl>
                                          <p:spTgt spid="38915">
                                            <p:txEl>
                                              <p:pRg st="7" end="7"/>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38915">
                                            <p:txEl>
                                              <p:pRg st="8" end="8"/>
                                            </p:txEl>
                                          </p:spTgt>
                                        </p:tgtEl>
                                        <p:attrNameLst>
                                          <p:attrName>style.visibility</p:attrName>
                                        </p:attrNameLst>
                                      </p:cBhvr>
                                      <p:to>
                                        <p:strVal val="visible"/>
                                      </p:to>
                                    </p:set>
                                    <p:anim calcmode="lin" valueType="num">
                                      <p:cBhvr>
                                        <p:cTn id="80" dur="2000" fill="hold"/>
                                        <p:tgtEl>
                                          <p:spTgt spid="38915">
                                            <p:txEl>
                                              <p:pRg st="8" end="8"/>
                                            </p:txEl>
                                          </p:spTgt>
                                        </p:tgtEl>
                                        <p:attrNameLst>
                                          <p:attrName>ppt_w</p:attrName>
                                        </p:attrNameLst>
                                      </p:cBhvr>
                                      <p:tavLst>
                                        <p:tav tm="0">
                                          <p:val>
                                            <p:fltVal val="0"/>
                                          </p:val>
                                        </p:tav>
                                        <p:tav tm="100000">
                                          <p:val>
                                            <p:strVal val="#ppt_w"/>
                                          </p:val>
                                        </p:tav>
                                      </p:tavLst>
                                    </p:anim>
                                    <p:anim calcmode="lin" valueType="num">
                                      <p:cBhvr>
                                        <p:cTn id="81" dur="2000" fill="hold"/>
                                        <p:tgtEl>
                                          <p:spTgt spid="38915">
                                            <p:txEl>
                                              <p:pRg st="8" end="8"/>
                                            </p:txEl>
                                          </p:spTgt>
                                        </p:tgtEl>
                                        <p:attrNameLst>
                                          <p:attrName>ppt_h</p:attrName>
                                        </p:attrNameLst>
                                      </p:cBhvr>
                                      <p:tavLst>
                                        <p:tav tm="0">
                                          <p:val>
                                            <p:fltVal val="0"/>
                                          </p:val>
                                        </p:tav>
                                        <p:tav tm="100000">
                                          <p:val>
                                            <p:strVal val="#ppt_h"/>
                                          </p:val>
                                        </p:tav>
                                      </p:tavLst>
                                    </p:anim>
                                    <p:anim calcmode="lin" valueType="num">
                                      <p:cBhvr>
                                        <p:cTn id="82" dur="2000" fill="hold"/>
                                        <p:tgtEl>
                                          <p:spTgt spid="3891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3" dur="2000" fill="hold"/>
                                        <p:tgtEl>
                                          <p:spTgt spid="38915">
                                            <p:txEl>
                                              <p:pRg st="8" end="8"/>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17CAA0A4-F309-4D3E-BE1D-CD0D2D6BA249}" type="slidenum">
              <a:rPr lang="en-US"/>
              <a:pPr>
                <a:defRPr/>
              </a:pPr>
              <a:t>35</a:t>
            </a:fld>
            <a:endParaRPr lang="en-US"/>
          </a:p>
        </p:txBody>
      </p:sp>
      <p:sp>
        <p:nvSpPr>
          <p:cNvPr id="39938"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CONTOH STANDAR MUTU [2]</a:t>
            </a:r>
          </a:p>
        </p:txBody>
      </p:sp>
      <p:sp>
        <p:nvSpPr>
          <p:cNvPr id="39939" name="Rectangle 3"/>
          <p:cNvSpPr>
            <a:spLocks noGrp="1" noChangeArrowheads="1"/>
          </p:cNvSpPr>
          <p:nvPr>
            <p:ph type="body" idx="1"/>
          </p:nvPr>
        </p:nvSpPr>
        <p:spPr>
          <a:xfrm>
            <a:off x="457200" y="1052513"/>
            <a:ext cx="8435975" cy="5111750"/>
          </a:xfrm>
        </p:spPr>
        <p:txBody>
          <a:bodyPr/>
          <a:lstStyle/>
          <a:p>
            <a:pPr marL="609600" indent="-609600" algn="ctr" eaLnBrk="1" hangingPunct="1">
              <a:lnSpc>
                <a:spcPct val="90000"/>
              </a:lnSpc>
              <a:buFont typeface="Wingdings" pitchFamily="2" charset="2"/>
              <a:buAutoNum type="arabicPeriod" startAt="2"/>
              <a:defRPr/>
            </a:pPr>
            <a:r>
              <a:rPr lang="id-ID" b="1" dirty="0" smtClean="0">
                <a:solidFill>
                  <a:schemeClr val="accent1">
                    <a:lumMod val="75000"/>
                  </a:schemeClr>
                </a:solidFill>
                <a:latin typeface="Arial Narrow" pitchFamily="34" charset="0"/>
              </a:rPr>
              <a:t>Standar Mutu Penulisan/Pembimbingan Skripsi</a:t>
            </a:r>
          </a:p>
          <a:p>
            <a:pPr marL="609600" indent="-609600" algn="ctr" eaLnBrk="1" hangingPunct="1">
              <a:lnSpc>
                <a:spcPct val="90000"/>
              </a:lnSpc>
              <a:buFont typeface="Wingdings" pitchFamily="2" charset="2"/>
              <a:buAutoNum type="arabicPeriod" startAt="2"/>
              <a:defRPr/>
            </a:pPr>
            <a:endParaRPr lang="id-ID" sz="800" dirty="0" smtClean="0">
              <a:solidFill>
                <a:schemeClr val="accent1">
                  <a:lumMod val="75000"/>
                </a:schemeClr>
              </a:solidFill>
              <a:latin typeface="Arial Narrow" pitchFamily="34" charset="0"/>
            </a:endParaRP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Mahasiswa yang akan menulis skripsi harus meme-nuhi syarat pada Dokumen xx.1.</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Dosen pembimbing skripsi harus memenuhi syarat pada Dokumen xx.2.</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Proses penulisan/pembimbingan skripsi sesuai Dokumen ff.5 “Instruksi Kerja Penulisan/Pembim-bingan Skripsi Mahasiswa S1”.</a:t>
            </a:r>
          </a:p>
          <a:p>
            <a:pPr marL="609600" indent="-609600" eaLnBrk="1" hangingPunct="1">
              <a:lnSpc>
                <a:spcPct val="90000"/>
              </a:lnSpc>
              <a:buFont typeface="Wingdings 2" pitchFamily="18" charset="2"/>
              <a:buChar char="A"/>
              <a:defRPr/>
            </a:pPr>
            <a:r>
              <a:rPr lang="id-ID" dirty="0" smtClean="0">
                <a:solidFill>
                  <a:schemeClr val="accent1">
                    <a:lumMod val="75000"/>
                  </a:schemeClr>
                </a:solidFill>
                <a:latin typeface="Arial Narrow" pitchFamily="34" charset="0"/>
                <a:sym typeface="Wingdings 2" pitchFamily="18" charset="2"/>
              </a:rPr>
              <a:t>Format skripsi mahasiswa sesuai pedoman pada Dokumen xx.4.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2000" fill="hold"/>
                                        <p:tgtEl>
                                          <p:spTgt spid="39938"/>
                                        </p:tgtEl>
                                        <p:attrNameLst>
                                          <p:attrName>ppt_w</p:attrName>
                                        </p:attrNameLst>
                                      </p:cBhvr>
                                      <p:tavLst>
                                        <p:tav tm="0">
                                          <p:val>
                                            <p:fltVal val="0"/>
                                          </p:val>
                                        </p:tav>
                                        <p:tav tm="100000">
                                          <p:val>
                                            <p:strVal val="#ppt_w"/>
                                          </p:val>
                                        </p:tav>
                                      </p:tavLst>
                                    </p:anim>
                                    <p:anim calcmode="lin" valueType="num">
                                      <p:cBhvr>
                                        <p:cTn id="8" dur="2000" fill="hold"/>
                                        <p:tgtEl>
                                          <p:spTgt spid="39938"/>
                                        </p:tgtEl>
                                        <p:attrNameLst>
                                          <p:attrName>ppt_h</p:attrName>
                                        </p:attrNameLst>
                                      </p:cBhvr>
                                      <p:tavLst>
                                        <p:tav tm="0">
                                          <p:val>
                                            <p:fltVal val="0"/>
                                          </p:val>
                                        </p:tav>
                                        <p:tav tm="100000">
                                          <p:val>
                                            <p:strVal val="#ppt_h"/>
                                          </p:val>
                                        </p:tav>
                                      </p:tavLst>
                                    </p:anim>
                                    <p:anim calcmode="lin" valueType="num">
                                      <p:cBhvr>
                                        <p:cTn id="9" dur="2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993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Scale>
                                      <p:cBhvr>
                                        <p:cTn id="15" dur="2000" decel="50000" fill="hold">
                                          <p:stCondLst>
                                            <p:cond delay="0"/>
                                          </p:stCondLst>
                                        </p:cTn>
                                        <p:tgtEl>
                                          <p:spTgt spid="399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39939">
                                            <p:txEl>
                                              <p:pRg st="0" end="0"/>
                                            </p:txEl>
                                          </p:spTgt>
                                        </p:tgtEl>
                                        <p:attrNameLst>
                                          <p:attrName>ppt_x</p:attrName>
                                          <p:attrName>ppt_y</p:attrName>
                                        </p:attrNameLst>
                                      </p:cBhvr>
                                    </p:animMotion>
                                    <p:animEffect transition="in" filter="fade">
                                      <p:cBhvr>
                                        <p:cTn id="17" dur="2000"/>
                                        <p:tgtEl>
                                          <p:spTgt spid="39939">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Scale>
                                      <p:cBhvr>
                                        <p:cTn id="22" dur="2000" decel="50000" fill="hold">
                                          <p:stCondLst>
                                            <p:cond delay="0"/>
                                          </p:stCondLst>
                                        </p:cTn>
                                        <p:tgtEl>
                                          <p:spTgt spid="3993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39939">
                                            <p:txEl>
                                              <p:pRg st="2" end="2"/>
                                            </p:txEl>
                                          </p:spTgt>
                                        </p:tgtEl>
                                        <p:attrNameLst>
                                          <p:attrName>ppt_x</p:attrName>
                                          <p:attrName>ppt_y</p:attrName>
                                        </p:attrNameLst>
                                      </p:cBhvr>
                                    </p:animMotion>
                                    <p:animEffect transition="in" filter="fade">
                                      <p:cBhvr>
                                        <p:cTn id="24" dur="2000"/>
                                        <p:tgtEl>
                                          <p:spTgt spid="3993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9939">
                                            <p:txEl>
                                              <p:pRg st="3" end="3"/>
                                            </p:txEl>
                                          </p:spTgt>
                                        </p:tgtEl>
                                        <p:attrNameLst>
                                          <p:attrName>style.visibility</p:attrName>
                                        </p:attrNameLst>
                                      </p:cBhvr>
                                      <p:to>
                                        <p:strVal val="visible"/>
                                      </p:to>
                                    </p:set>
                                    <p:animScale>
                                      <p:cBhvr>
                                        <p:cTn id="29" dur="2000" decel="50000" fill="hold">
                                          <p:stCondLst>
                                            <p:cond delay="0"/>
                                          </p:stCondLst>
                                        </p:cTn>
                                        <p:tgtEl>
                                          <p:spTgt spid="3993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2000" decel="50000" fill="hold">
                                          <p:stCondLst>
                                            <p:cond delay="0"/>
                                          </p:stCondLst>
                                        </p:cTn>
                                        <p:tgtEl>
                                          <p:spTgt spid="39939">
                                            <p:txEl>
                                              <p:pRg st="3" end="3"/>
                                            </p:txEl>
                                          </p:spTgt>
                                        </p:tgtEl>
                                        <p:attrNameLst>
                                          <p:attrName>ppt_x</p:attrName>
                                          <p:attrName>ppt_y</p:attrName>
                                        </p:attrNameLst>
                                      </p:cBhvr>
                                    </p:animMotion>
                                    <p:animEffect transition="in" filter="fade">
                                      <p:cBhvr>
                                        <p:cTn id="31" dur="2000"/>
                                        <p:tgtEl>
                                          <p:spTgt spid="39939">
                                            <p:txEl>
                                              <p:pRg st="3" end="3"/>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explode.wav"/>
                                        </p:tgtEl>
                                      </p:cMediaNode>
                                    </p:audio>
                                  </p:sub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9939">
                                            <p:txEl>
                                              <p:pRg st="4" end="4"/>
                                            </p:txEl>
                                          </p:spTgt>
                                        </p:tgtEl>
                                        <p:attrNameLst>
                                          <p:attrName>style.visibility</p:attrName>
                                        </p:attrNameLst>
                                      </p:cBhvr>
                                      <p:to>
                                        <p:strVal val="visible"/>
                                      </p:to>
                                    </p:set>
                                    <p:animScale>
                                      <p:cBhvr>
                                        <p:cTn id="36" dur="2000" decel="50000" fill="hold">
                                          <p:stCondLst>
                                            <p:cond delay="0"/>
                                          </p:stCondLst>
                                        </p:cTn>
                                        <p:tgtEl>
                                          <p:spTgt spid="3993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2000" decel="50000" fill="hold">
                                          <p:stCondLst>
                                            <p:cond delay="0"/>
                                          </p:stCondLst>
                                        </p:cTn>
                                        <p:tgtEl>
                                          <p:spTgt spid="39939">
                                            <p:txEl>
                                              <p:pRg st="4" end="4"/>
                                            </p:txEl>
                                          </p:spTgt>
                                        </p:tgtEl>
                                        <p:attrNameLst>
                                          <p:attrName>ppt_x</p:attrName>
                                          <p:attrName>ppt_y</p:attrName>
                                        </p:attrNameLst>
                                      </p:cBhvr>
                                    </p:animMotion>
                                    <p:animEffect transition="in" filter="fade">
                                      <p:cBhvr>
                                        <p:cTn id="38" dur="2000"/>
                                        <p:tgtEl>
                                          <p:spTgt spid="39939">
                                            <p:txEl>
                                              <p:pRg st="4" end="4"/>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explode.wav"/>
                                        </p:tgtEl>
                                      </p:cMediaNode>
                                    </p:audio>
                                  </p:sub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9939">
                                            <p:txEl>
                                              <p:pRg st="5" end="5"/>
                                            </p:txEl>
                                          </p:spTgt>
                                        </p:tgtEl>
                                        <p:attrNameLst>
                                          <p:attrName>style.visibility</p:attrName>
                                        </p:attrNameLst>
                                      </p:cBhvr>
                                      <p:to>
                                        <p:strVal val="visible"/>
                                      </p:to>
                                    </p:set>
                                    <p:animScale>
                                      <p:cBhvr>
                                        <p:cTn id="43" dur="2000" decel="50000" fill="hold">
                                          <p:stCondLst>
                                            <p:cond delay="0"/>
                                          </p:stCondLst>
                                        </p:cTn>
                                        <p:tgtEl>
                                          <p:spTgt spid="3993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39939">
                                            <p:txEl>
                                              <p:pRg st="5" end="5"/>
                                            </p:txEl>
                                          </p:spTgt>
                                        </p:tgtEl>
                                        <p:attrNameLst>
                                          <p:attrName>ppt_x</p:attrName>
                                          <p:attrName>ppt_y</p:attrName>
                                        </p:attrNameLst>
                                      </p:cBhvr>
                                    </p:animMotion>
                                    <p:animEffect transition="in" filter="fade">
                                      <p:cBhvr>
                                        <p:cTn id="45" dur="2000"/>
                                        <p:tgtEl>
                                          <p:spTgt spid="39939">
                                            <p:txEl>
                                              <p:pRg st="5" end="5"/>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F9989AA4-B54A-4E7C-AA43-92D8B7BCE5FC}" type="slidenum">
              <a:rPr lang="en-US"/>
              <a:pPr>
                <a:defRPr/>
              </a:pPr>
              <a:t>36</a:t>
            </a:fld>
            <a:endParaRPr lang="en-US"/>
          </a:p>
        </p:txBody>
      </p:sp>
      <p:sp>
        <p:nvSpPr>
          <p:cNvPr id="40962" name="Rectangle 2"/>
          <p:cNvSpPr>
            <a:spLocks noGrp="1" noChangeArrowheads="1"/>
          </p:cNvSpPr>
          <p:nvPr>
            <p:ph type="title"/>
          </p:nvPr>
        </p:nvSpPr>
        <p:spPr>
          <a:xfrm>
            <a:off x="457200" y="277813"/>
            <a:ext cx="8229600" cy="703262"/>
          </a:xfrm>
        </p:spPr>
        <p:txBody>
          <a:bodyPr/>
          <a:lstStyle/>
          <a:p>
            <a:pPr eaLnBrk="1" hangingPunct="1">
              <a:defRPr/>
            </a:pPr>
            <a:r>
              <a:rPr lang="en-US" sz="3600" b="1" dirty="0" smtClean="0">
                <a:solidFill>
                  <a:schemeClr val="accent1">
                    <a:lumMod val="75000"/>
                  </a:schemeClr>
                </a:solidFill>
              </a:rPr>
              <a:t>CONTOH STANDAR MUTU [3]</a:t>
            </a:r>
          </a:p>
        </p:txBody>
      </p:sp>
      <p:sp>
        <p:nvSpPr>
          <p:cNvPr id="40963" name="Rectangle 3"/>
          <p:cNvSpPr>
            <a:spLocks noGrp="1" noChangeArrowheads="1"/>
          </p:cNvSpPr>
          <p:nvPr>
            <p:ph type="body" idx="1"/>
          </p:nvPr>
        </p:nvSpPr>
        <p:spPr>
          <a:xfrm>
            <a:off x="457200" y="1052513"/>
            <a:ext cx="5915025" cy="5256212"/>
          </a:xfrm>
        </p:spPr>
        <p:txBody>
          <a:bodyPr/>
          <a:lstStyle/>
          <a:p>
            <a:pPr eaLnBrk="1" hangingPunct="1">
              <a:buFont typeface="Wingdings 2" pitchFamily="18" charset="2"/>
              <a:buChar char="A"/>
              <a:defRPr/>
            </a:pPr>
            <a:r>
              <a:rPr lang="id-ID" smtClean="0">
                <a:latin typeface="Arial Narrow" pitchFamily="34" charset="0"/>
                <a:sym typeface="Wingdings 2" pitchFamily="18" charset="2"/>
              </a:rPr>
              <a:t> Mahasiswa dinyatakan lulus dalam ujian skripsi.</a:t>
            </a:r>
          </a:p>
          <a:p>
            <a:pPr eaLnBrk="1" hangingPunct="1">
              <a:buFont typeface="Wingdings 2" pitchFamily="18" charset="2"/>
              <a:buChar char="A"/>
              <a:defRPr/>
            </a:pPr>
            <a:endParaRPr lang="id-ID" sz="800" smtClean="0">
              <a:latin typeface="Arial Narrow" pitchFamily="34" charset="0"/>
              <a:sym typeface="Wingdings 2" pitchFamily="18" charset="2"/>
            </a:endParaRPr>
          </a:p>
          <a:p>
            <a:pPr eaLnBrk="1" hangingPunct="1">
              <a:buFont typeface="Wingdings 2" pitchFamily="18" charset="2"/>
              <a:buChar char="A"/>
              <a:defRPr/>
            </a:pPr>
            <a:r>
              <a:rPr lang="id-ID" smtClean="0">
                <a:latin typeface="Arial Narrow" pitchFamily="34" charset="0"/>
                <a:sym typeface="Wingdings 2" pitchFamily="18" charset="2"/>
              </a:rPr>
              <a:t> Skripsi mahasiswa disahkan oleh Ketua Jurusan dan Dekan Fakultas.</a:t>
            </a:r>
          </a:p>
          <a:p>
            <a:pPr eaLnBrk="1" hangingPunct="1">
              <a:buFont typeface="Wingdings 2" pitchFamily="18" charset="2"/>
              <a:buChar char="A"/>
              <a:defRPr/>
            </a:pPr>
            <a:endParaRPr lang="id-ID" sz="800" smtClean="0">
              <a:latin typeface="Arial Narrow" pitchFamily="34" charset="0"/>
              <a:sym typeface="Wingdings 2" pitchFamily="18" charset="2"/>
            </a:endParaRPr>
          </a:p>
          <a:p>
            <a:pPr eaLnBrk="1" hangingPunct="1">
              <a:buFont typeface="Wingdings 2" pitchFamily="18" charset="2"/>
              <a:buChar char="A"/>
              <a:defRPr/>
            </a:pPr>
            <a:r>
              <a:rPr lang="id-ID" smtClean="0">
                <a:latin typeface="Arial Narrow" pitchFamily="34" charset="0"/>
                <a:sym typeface="Wingdings 2" pitchFamily="18" charset="2"/>
              </a:rPr>
              <a:t> Jangka waktu penyelesaian penu-lisan/pembimbingan skripsi mak-   simum 8 bulan sejak mahasiswa   dan dosen pembimbing ditugas-  kan oleh Ketua PS.</a:t>
            </a:r>
          </a:p>
        </p:txBody>
      </p:sp>
      <p:pic>
        <p:nvPicPr>
          <p:cNvPr id="40964" name="Picture 4" descr="EAGLE"/>
          <p:cNvPicPr>
            <a:picLocks noChangeAspect="1" noChangeArrowheads="1"/>
          </p:cNvPicPr>
          <p:nvPr/>
        </p:nvPicPr>
        <p:blipFill>
          <a:blip r:embed="rId3"/>
          <a:srcRect/>
          <a:stretch>
            <a:fillRect/>
          </a:stretch>
        </p:blipFill>
        <p:spPr bwMode="auto">
          <a:xfrm flipH="1">
            <a:off x="5842000" y="1125538"/>
            <a:ext cx="3122613" cy="504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096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096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0964"/>
                                        </p:tgtEl>
                                        <p:attrNameLst>
                                          <p:attrName>style.visibility</p:attrName>
                                        </p:attrNameLst>
                                      </p:cBhvr>
                                      <p:to>
                                        <p:strVal val="visible"/>
                                      </p:to>
                                    </p:set>
                                    <p:anim calcmode="lin" valueType="num">
                                      <p:cBhvr>
                                        <p:cTn id="15" dur="2000" fill="hold"/>
                                        <p:tgtEl>
                                          <p:spTgt spid="40964"/>
                                        </p:tgtEl>
                                        <p:attrNameLst>
                                          <p:attrName>ppt_w</p:attrName>
                                        </p:attrNameLst>
                                      </p:cBhvr>
                                      <p:tavLst>
                                        <p:tav tm="0">
                                          <p:val>
                                            <p:fltVal val="0"/>
                                          </p:val>
                                        </p:tav>
                                        <p:tav tm="100000">
                                          <p:val>
                                            <p:strVal val="#ppt_w"/>
                                          </p:val>
                                        </p:tav>
                                      </p:tavLst>
                                    </p:anim>
                                    <p:anim calcmode="lin" valueType="num">
                                      <p:cBhvr>
                                        <p:cTn id="16" dur="2000" fill="hold"/>
                                        <p:tgtEl>
                                          <p:spTgt spid="4096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0963">
                                            <p:txEl>
                                              <p:pRg st="0" end="0"/>
                                            </p:txEl>
                                          </p:spTgt>
                                        </p:tgtEl>
                                        <p:attrNameLst>
                                          <p:attrName>style.visibility</p:attrName>
                                        </p:attrNameLst>
                                      </p:cBhvr>
                                      <p:to>
                                        <p:strVal val="visible"/>
                                      </p:to>
                                    </p:set>
                                    <p:anim calcmode="lin" valueType="num">
                                      <p:cBhvr>
                                        <p:cTn id="21" dur="2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409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40963">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0963">
                                            <p:txEl>
                                              <p:pRg st="2" end="2"/>
                                            </p:txEl>
                                          </p:spTgt>
                                        </p:tgtEl>
                                        <p:attrNameLst>
                                          <p:attrName>style.visibility</p:attrName>
                                        </p:attrNameLst>
                                      </p:cBhvr>
                                      <p:to>
                                        <p:strVal val="visible"/>
                                      </p:to>
                                    </p:set>
                                    <p:anim calcmode="lin" valueType="num">
                                      <p:cBhvr>
                                        <p:cTn id="29" dur="20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409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40963">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anim calcmode="lin" valueType="num">
                                      <p:cBhvr>
                                        <p:cTn id="37" dur="20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39" dur="2000" fill="hold"/>
                                        <p:tgtEl>
                                          <p:spTgt spid="409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40963">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3BCA8047-A0D0-4278-8C70-11CB2F046BED}" type="slidenum">
              <a:rPr lang="en-US"/>
              <a:pPr>
                <a:defRPr/>
              </a:pPr>
              <a:t>37</a:t>
            </a:fld>
            <a:endParaRPr lang="en-US"/>
          </a:p>
        </p:txBody>
      </p:sp>
      <p:sp>
        <p:nvSpPr>
          <p:cNvPr id="48130" name="Rectangle 2"/>
          <p:cNvSpPr>
            <a:spLocks noGrp="1" noChangeArrowheads="1"/>
          </p:cNvSpPr>
          <p:nvPr>
            <p:ph type="title"/>
          </p:nvPr>
        </p:nvSpPr>
        <p:spPr>
          <a:xfrm>
            <a:off x="685800" y="188913"/>
            <a:ext cx="7772400" cy="752475"/>
          </a:xfrm>
        </p:spPr>
        <p:txBody>
          <a:bodyPr/>
          <a:lstStyle/>
          <a:p>
            <a:pPr eaLnBrk="1" hangingPunct="1">
              <a:defRPr/>
            </a:pPr>
            <a:r>
              <a:rPr lang="en-US" sz="3600" b="1" dirty="0" smtClean="0">
                <a:solidFill>
                  <a:schemeClr val="accent1">
                    <a:lumMod val="75000"/>
                  </a:schemeClr>
                </a:solidFill>
              </a:rPr>
              <a:t>CONTOH STANDAR MUTU [4]</a:t>
            </a:r>
          </a:p>
        </p:txBody>
      </p:sp>
      <p:sp>
        <p:nvSpPr>
          <p:cNvPr id="48131" name="Rectangle 3"/>
          <p:cNvSpPr>
            <a:spLocks noGrp="1" noChangeArrowheads="1"/>
          </p:cNvSpPr>
          <p:nvPr>
            <p:ph type="body" idx="1"/>
          </p:nvPr>
        </p:nvSpPr>
        <p:spPr>
          <a:xfrm>
            <a:off x="381000" y="981075"/>
            <a:ext cx="8458200" cy="5400675"/>
          </a:xfrm>
        </p:spPr>
        <p:txBody>
          <a:bodyPr/>
          <a:lstStyle/>
          <a:p>
            <a:pPr marL="609600" indent="-609600" algn="ctr" eaLnBrk="1" hangingPunct="1">
              <a:buFontTx/>
              <a:buAutoNum type="arabicPeriod" startAt="3"/>
              <a:defRPr/>
            </a:pPr>
            <a:r>
              <a:rPr lang="id-ID" b="1" dirty="0" smtClean="0">
                <a:solidFill>
                  <a:schemeClr val="accent1">
                    <a:lumMod val="75000"/>
                  </a:schemeClr>
                </a:solidFill>
                <a:latin typeface="Arial Narrow" pitchFamily="34" charset="0"/>
              </a:rPr>
              <a:t>Beberapa Butir Standar Mutu dari BAN-PT</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Luas tanah (milik sendiri atau sewa             minimum selama 20 tahun) ……………   10 000 m</a:t>
            </a:r>
            <a:r>
              <a:rPr lang="id-ID" baseline="30000" dirty="0" smtClean="0">
                <a:solidFill>
                  <a:schemeClr val="accent1">
                    <a:lumMod val="75000"/>
                  </a:schemeClr>
                </a:solidFill>
                <a:latin typeface="Arial Narrow" pitchFamily="34" charset="0"/>
              </a:rPr>
              <a:t>2</a:t>
            </a:r>
          </a:p>
          <a:p>
            <a:pPr marL="609600" indent="-609600" eaLnBrk="1" hangingPunct="1">
              <a:buClr>
                <a:schemeClr val="tx1"/>
              </a:buClr>
              <a:buFont typeface="Wingdings 2" pitchFamily="18" charset="2"/>
              <a:buChar char="A"/>
              <a:defRPr/>
            </a:pPr>
            <a:r>
              <a:rPr lang="id-ID" dirty="0" smtClean="0">
                <a:solidFill>
                  <a:schemeClr val="accent1">
                    <a:lumMod val="75000"/>
                  </a:schemeClr>
                </a:solidFill>
                <a:latin typeface="Arial Narrow" pitchFamily="34" charset="0"/>
              </a:rPr>
              <a:t>Luas ruang kuliah/universitas …………     1 000 m</a:t>
            </a:r>
            <a:r>
              <a:rPr lang="id-ID" baseline="30000" dirty="0" smtClean="0">
                <a:solidFill>
                  <a:schemeClr val="accent1">
                    <a:lumMod val="75000"/>
                  </a:schemeClr>
                </a:solidFill>
                <a:latin typeface="Arial Narrow" pitchFamily="34" charset="0"/>
              </a:rPr>
              <a:t>2</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Luas ruang kuliah ………………………  0.5 m</a:t>
            </a:r>
            <a:r>
              <a:rPr lang="id-ID" baseline="30000" dirty="0" smtClean="0">
                <a:solidFill>
                  <a:schemeClr val="accent1">
                    <a:lumMod val="75000"/>
                  </a:schemeClr>
                </a:solidFill>
                <a:latin typeface="Arial Narrow" pitchFamily="34" charset="0"/>
              </a:rPr>
              <a:t>2</a:t>
            </a:r>
            <a:r>
              <a:rPr lang="id-ID" dirty="0" smtClean="0">
                <a:solidFill>
                  <a:schemeClr val="accent1">
                    <a:lumMod val="75000"/>
                  </a:schemeClr>
                </a:solidFill>
                <a:latin typeface="Arial Narrow" pitchFamily="34" charset="0"/>
              </a:rPr>
              <a:t>/mhs</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Luas ruang kerja dosen ……………….    4 m</a:t>
            </a:r>
            <a:r>
              <a:rPr lang="id-ID" baseline="30000" dirty="0" smtClean="0">
                <a:solidFill>
                  <a:schemeClr val="accent1">
                    <a:lumMod val="75000"/>
                  </a:schemeClr>
                </a:solidFill>
                <a:latin typeface="Arial Narrow" pitchFamily="34" charset="0"/>
              </a:rPr>
              <a:t>2</a:t>
            </a:r>
            <a:r>
              <a:rPr lang="id-ID" dirty="0" smtClean="0">
                <a:solidFill>
                  <a:schemeClr val="accent1">
                    <a:lumMod val="75000"/>
                  </a:schemeClr>
                </a:solidFill>
                <a:latin typeface="Arial Narrow" pitchFamily="34" charset="0"/>
              </a:rPr>
              <a:t>/orang</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Luas ruang kerja administrasi/kantor ..    4 m</a:t>
            </a:r>
            <a:r>
              <a:rPr lang="id-ID" baseline="30000" dirty="0" smtClean="0">
                <a:solidFill>
                  <a:schemeClr val="accent1">
                    <a:lumMod val="75000"/>
                  </a:schemeClr>
                </a:solidFill>
                <a:latin typeface="Arial Narrow" pitchFamily="34" charset="0"/>
              </a:rPr>
              <a:t>2</a:t>
            </a:r>
            <a:r>
              <a:rPr lang="id-ID" dirty="0" smtClean="0">
                <a:solidFill>
                  <a:schemeClr val="accent1">
                    <a:lumMod val="75000"/>
                  </a:schemeClr>
                </a:solidFill>
                <a:latin typeface="Arial Narrow" pitchFamily="34" charset="0"/>
              </a:rPr>
              <a:t>/orang</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Ruang perpustakaan ………………….        600 m</a:t>
            </a:r>
            <a:r>
              <a:rPr lang="id-ID" baseline="30000" dirty="0" smtClean="0">
                <a:solidFill>
                  <a:schemeClr val="accent1">
                    <a:lumMod val="75000"/>
                  </a:schemeClr>
                </a:solidFill>
                <a:latin typeface="Arial Narrow" pitchFamily="34" charset="0"/>
              </a:rPr>
              <a:t>2</a:t>
            </a:r>
          </a:p>
          <a:p>
            <a:pPr marL="609600" indent="-609600" eaLnBrk="1" hangingPunct="1">
              <a:buClr>
                <a:schemeClr val="tx1"/>
              </a:buClr>
              <a:buFontTx/>
              <a:buNone/>
              <a:defRPr/>
            </a:pPr>
            <a:r>
              <a:rPr lang="id-ID" dirty="0" smtClean="0">
                <a:solidFill>
                  <a:schemeClr val="accent1">
                    <a:lumMod val="75000"/>
                  </a:schemeClr>
                </a:solidFill>
                <a:latin typeface="Arial Narrow" pitchFamily="34" charset="0"/>
                <a:sym typeface="Wingdings 2" pitchFamily="18" charset="2"/>
              </a:rPr>
              <a:t>  </a:t>
            </a:r>
            <a:r>
              <a:rPr lang="id-ID" dirty="0" smtClean="0">
                <a:solidFill>
                  <a:schemeClr val="accent1">
                    <a:lumMod val="75000"/>
                  </a:schemeClr>
                </a:solidFill>
                <a:latin typeface="Arial Narrow" pitchFamily="34" charset="0"/>
              </a:rPr>
              <a:t>Ruang komputer ……………………….       720 m</a:t>
            </a:r>
            <a:r>
              <a:rPr lang="id-ID" baseline="30000" dirty="0" smtClean="0">
                <a:solidFill>
                  <a:schemeClr val="accent1">
                    <a:lumMod val="75000"/>
                  </a:schemeClr>
                </a:solidFill>
                <a:latin typeface="Arial Narrow"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2000" fill="hold"/>
                                        <p:tgtEl>
                                          <p:spTgt spid="48130"/>
                                        </p:tgtEl>
                                        <p:attrNameLst>
                                          <p:attrName>ppt_w</p:attrName>
                                        </p:attrNameLst>
                                      </p:cBhvr>
                                      <p:tavLst>
                                        <p:tav tm="0">
                                          <p:val>
                                            <p:fltVal val="0"/>
                                          </p:val>
                                        </p:tav>
                                        <p:tav tm="100000">
                                          <p:val>
                                            <p:strVal val="#ppt_w"/>
                                          </p:val>
                                        </p:tav>
                                      </p:tavLst>
                                    </p:anim>
                                    <p:anim calcmode="lin" valueType="num">
                                      <p:cBhvr>
                                        <p:cTn id="8" dur="2000" fill="hold"/>
                                        <p:tgtEl>
                                          <p:spTgt spid="48130"/>
                                        </p:tgtEl>
                                        <p:attrNameLst>
                                          <p:attrName>ppt_h</p:attrName>
                                        </p:attrNameLst>
                                      </p:cBhvr>
                                      <p:tavLst>
                                        <p:tav tm="0">
                                          <p:val>
                                            <p:fltVal val="0"/>
                                          </p:val>
                                        </p:tav>
                                        <p:tav tm="100000">
                                          <p:val>
                                            <p:strVal val="#ppt_h"/>
                                          </p:val>
                                        </p:tav>
                                      </p:tavLst>
                                    </p:anim>
                                    <p:anim calcmode="lin" valueType="num">
                                      <p:cBhvr>
                                        <p:cTn id="9" dur="2000" fill="hold"/>
                                        <p:tgtEl>
                                          <p:spTgt spid="4813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813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anim calcmode="lin" valueType="num">
                                      <p:cBhvr>
                                        <p:cTn id="15" dur="1000" fill="hold"/>
                                        <p:tgtEl>
                                          <p:spTgt spid="481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481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481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48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8131">
                                            <p:txEl>
                                              <p:pRg st="1" end="1"/>
                                            </p:txEl>
                                          </p:spTgt>
                                        </p:tgtEl>
                                        <p:attrNameLst>
                                          <p:attrName>style.visibility</p:attrName>
                                        </p:attrNameLst>
                                      </p:cBhvr>
                                      <p:to>
                                        <p:strVal val="visible"/>
                                      </p:to>
                                    </p:set>
                                    <p:anim calcmode="lin" valueType="num">
                                      <p:cBhvr>
                                        <p:cTn id="23" dur="1000" fill="hold"/>
                                        <p:tgtEl>
                                          <p:spTgt spid="481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481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481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481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8131">
                                            <p:txEl>
                                              <p:pRg st="2" end="2"/>
                                            </p:txEl>
                                          </p:spTgt>
                                        </p:tgtEl>
                                        <p:attrNameLst>
                                          <p:attrName>style.visibility</p:attrName>
                                        </p:attrNameLst>
                                      </p:cBhvr>
                                      <p:to>
                                        <p:strVal val="visible"/>
                                      </p:to>
                                    </p:set>
                                    <p:anim calcmode="lin" valueType="num">
                                      <p:cBhvr>
                                        <p:cTn id="31" dur="1000" fill="hold"/>
                                        <p:tgtEl>
                                          <p:spTgt spid="481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481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481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481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8131">
                                            <p:txEl>
                                              <p:pRg st="3" end="3"/>
                                            </p:txEl>
                                          </p:spTgt>
                                        </p:tgtEl>
                                        <p:attrNameLst>
                                          <p:attrName>style.visibility</p:attrName>
                                        </p:attrNameLst>
                                      </p:cBhvr>
                                      <p:to>
                                        <p:strVal val="visible"/>
                                      </p:to>
                                    </p:set>
                                    <p:anim calcmode="lin" valueType="num">
                                      <p:cBhvr>
                                        <p:cTn id="39" dur="1000" fill="hold"/>
                                        <p:tgtEl>
                                          <p:spTgt spid="481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481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481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481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48131">
                                            <p:txEl>
                                              <p:pRg st="4" end="4"/>
                                            </p:txEl>
                                          </p:spTgt>
                                        </p:tgtEl>
                                        <p:attrNameLst>
                                          <p:attrName>style.visibility</p:attrName>
                                        </p:attrNameLst>
                                      </p:cBhvr>
                                      <p:to>
                                        <p:strVal val="visible"/>
                                      </p:to>
                                    </p:set>
                                    <p:anim calcmode="lin" valueType="num">
                                      <p:cBhvr>
                                        <p:cTn id="47" dur="1000" fill="hold"/>
                                        <p:tgtEl>
                                          <p:spTgt spid="481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1000" fill="hold"/>
                                        <p:tgtEl>
                                          <p:spTgt spid="481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1000" fill="hold"/>
                                        <p:tgtEl>
                                          <p:spTgt spid="481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1000" fill="hold"/>
                                        <p:tgtEl>
                                          <p:spTgt spid="481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48131">
                                            <p:txEl>
                                              <p:pRg st="5" end="5"/>
                                            </p:txEl>
                                          </p:spTgt>
                                        </p:tgtEl>
                                        <p:attrNameLst>
                                          <p:attrName>style.visibility</p:attrName>
                                        </p:attrNameLst>
                                      </p:cBhvr>
                                      <p:to>
                                        <p:strVal val="visible"/>
                                      </p:to>
                                    </p:set>
                                    <p:anim calcmode="lin" valueType="num">
                                      <p:cBhvr>
                                        <p:cTn id="55" dur="1000" fill="hold"/>
                                        <p:tgtEl>
                                          <p:spTgt spid="4813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1000" fill="hold"/>
                                        <p:tgtEl>
                                          <p:spTgt spid="4813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1000" fill="hold"/>
                                        <p:tgtEl>
                                          <p:spTgt spid="4813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1000" fill="hold"/>
                                        <p:tgtEl>
                                          <p:spTgt spid="481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amera.wav"/>
                                        </p:tgtEl>
                                      </p:cMediaNode>
                                    </p:audio>
                                  </p:sub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48131">
                                            <p:txEl>
                                              <p:pRg st="6" end="6"/>
                                            </p:txEl>
                                          </p:spTgt>
                                        </p:tgtEl>
                                        <p:attrNameLst>
                                          <p:attrName>style.visibility</p:attrName>
                                        </p:attrNameLst>
                                      </p:cBhvr>
                                      <p:to>
                                        <p:strVal val="visible"/>
                                      </p:to>
                                    </p:set>
                                    <p:anim calcmode="lin" valueType="num">
                                      <p:cBhvr>
                                        <p:cTn id="63" dur="1000" fill="hold"/>
                                        <p:tgtEl>
                                          <p:spTgt spid="4813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4813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4813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481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48131">
                                            <p:txEl>
                                              <p:pRg st="7" end="7"/>
                                            </p:txEl>
                                          </p:spTgt>
                                        </p:tgtEl>
                                        <p:attrNameLst>
                                          <p:attrName>style.visibility</p:attrName>
                                        </p:attrNameLst>
                                      </p:cBhvr>
                                      <p:to>
                                        <p:strVal val="visible"/>
                                      </p:to>
                                    </p:set>
                                    <p:anim calcmode="lin" valueType="num">
                                      <p:cBhvr>
                                        <p:cTn id="71" dur="1000" fill="hold"/>
                                        <p:tgtEl>
                                          <p:spTgt spid="4813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1000" fill="hold"/>
                                        <p:tgtEl>
                                          <p:spTgt spid="4813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1000" fill="hold"/>
                                        <p:tgtEl>
                                          <p:spTgt spid="4813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1000" fill="hold"/>
                                        <p:tgtEl>
                                          <p:spTgt spid="481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DFA7DC39-CAE9-48FA-8C2F-2435F93BC70B}" type="slidenum">
              <a:rPr lang="en-US"/>
              <a:pPr>
                <a:defRPr/>
              </a:pPr>
              <a:t>38</a:t>
            </a:fld>
            <a:endParaRPr lang="en-US"/>
          </a:p>
        </p:txBody>
      </p:sp>
      <p:sp>
        <p:nvSpPr>
          <p:cNvPr id="49154" name="Rectangle 2"/>
          <p:cNvSpPr>
            <a:spLocks noGrp="1" noChangeArrowheads="1"/>
          </p:cNvSpPr>
          <p:nvPr>
            <p:ph type="body" idx="1"/>
          </p:nvPr>
        </p:nvSpPr>
        <p:spPr>
          <a:xfrm>
            <a:off x="457200" y="1196975"/>
            <a:ext cx="8382000" cy="4970463"/>
          </a:xfrm>
        </p:spPr>
        <p:txBody>
          <a:bodyPr/>
          <a:lstStyle/>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Ruang laboratorium ……………………..      800 m</a:t>
            </a:r>
            <a:r>
              <a:rPr lang="id-ID" baseline="30000" smtClean="0">
                <a:latin typeface="Arial Narrow" pitchFamily="34" charset="0"/>
              </a:rPr>
              <a:t>2</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Ruang dosen tetap ………………………      300 m</a:t>
            </a:r>
            <a:r>
              <a:rPr lang="id-ID" baseline="30000" smtClean="0">
                <a:latin typeface="Arial Narrow" pitchFamily="34" charset="0"/>
              </a:rPr>
              <a:t>2</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Kehadiran dosen/MK ……………      16x/semester</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Kehadiran mhs/MK/semester……………        80%</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Jumlah mhs baru/tahun/PS …………….   30 orang</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Jumlah buku teks/MKP ………………… 1 judul/MK</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Buku teks/MKK …………………………  2 judul/MK</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Langganan jurnal ilmiah ………………   1 jurnal/PS</a:t>
            </a:r>
          </a:p>
          <a:p>
            <a:pPr marL="609600" indent="-609600" eaLnBrk="1" hangingPunct="1">
              <a:lnSpc>
                <a:spcPct val="90000"/>
              </a:lnSpc>
              <a:buClr>
                <a:schemeClr val="tx1"/>
              </a:buClr>
              <a:buFontTx/>
              <a:buNone/>
              <a:defRPr/>
            </a:pPr>
            <a:r>
              <a:rPr lang="id-ID" smtClean="0">
                <a:latin typeface="Arial Narrow" pitchFamily="34" charset="0"/>
                <a:sym typeface="Wingdings 2" pitchFamily="18" charset="2"/>
              </a:rPr>
              <a:t>  </a:t>
            </a:r>
            <a:r>
              <a:rPr lang="id-ID" smtClean="0">
                <a:latin typeface="Arial Narrow" pitchFamily="34" charset="0"/>
              </a:rPr>
              <a:t>Nisbah dosen:mahasiswa …. 1:20 (IPA), 1:30 (IPS)</a:t>
            </a:r>
          </a:p>
        </p:txBody>
      </p:sp>
      <p:sp>
        <p:nvSpPr>
          <p:cNvPr id="49155" name="Rectangle 3"/>
          <p:cNvSpPr>
            <a:spLocks noChangeArrowheads="1"/>
          </p:cNvSpPr>
          <p:nvPr/>
        </p:nvSpPr>
        <p:spPr bwMode="auto">
          <a:xfrm>
            <a:off x="468313" y="333375"/>
            <a:ext cx="8424862" cy="792163"/>
          </a:xfrm>
          <a:prstGeom prst="rect">
            <a:avLst/>
          </a:prstGeom>
          <a:noFill/>
          <a:ln w="9525">
            <a:noFill/>
            <a:miter lim="800000"/>
            <a:headEnd/>
            <a:tailEnd/>
          </a:ln>
        </p:spPr>
        <p:txBody>
          <a:bodyPr wrap="none" anchor="ctr"/>
          <a:lstStyle/>
          <a:p>
            <a:pPr algn="ctr"/>
            <a:r>
              <a:rPr lang="en-US" sz="3600" b="1" dirty="0">
                <a:solidFill>
                  <a:schemeClr val="accent1">
                    <a:lumMod val="75000"/>
                  </a:schemeClr>
                </a:solidFill>
              </a:rPr>
              <a:t>CONTOH STANDAR MUTU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1000" fill="hold"/>
                                        <p:tgtEl>
                                          <p:spTgt spid="49155"/>
                                        </p:tgtEl>
                                        <p:attrNameLst>
                                          <p:attrName>ppt_x</p:attrName>
                                        </p:attrNameLst>
                                      </p:cBhvr>
                                      <p:tavLst>
                                        <p:tav tm="0">
                                          <p:val>
                                            <p:strVal val="#ppt_x"/>
                                          </p:val>
                                        </p:tav>
                                        <p:tav tm="100000">
                                          <p:val>
                                            <p:strVal val="#ppt_x"/>
                                          </p:val>
                                        </p:tav>
                                      </p:tavLst>
                                    </p:anim>
                                    <p:anim calcmode="lin" valueType="num">
                                      <p:cBhvr>
                                        <p:cTn id="8" dur="1000" fill="hold"/>
                                        <p:tgtEl>
                                          <p:spTgt spid="49155"/>
                                        </p:tgtEl>
                                        <p:attrNameLst>
                                          <p:attrName>ppt_y</p:attrName>
                                        </p:attrNameLst>
                                      </p:cBhvr>
                                      <p:tavLst>
                                        <p:tav tm="0">
                                          <p:val>
                                            <p:strVal val="#ppt_y-#ppt_h/2"/>
                                          </p:val>
                                        </p:tav>
                                        <p:tav tm="100000">
                                          <p:val>
                                            <p:strVal val="#ppt_y"/>
                                          </p:val>
                                        </p:tav>
                                      </p:tavLst>
                                    </p:anim>
                                    <p:anim calcmode="lin" valueType="num">
                                      <p:cBhvr>
                                        <p:cTn id="9" dur="1000" fill="hold"/>
                                        <p:tgtEl>
                                          <p:spTgt spid="49155"/>
                                        </p:tgtEl>
                                        <p:attrNameLst>
                                          <p:attrName>ppt_w</p:attrName>
                                        </p:attrNameLst>
                                      </p:cBhvr>
                                      <p:tavLst>
                                        <p:tav tm="0">
                                          <p:val>
                                            <p:strVal val="#ppt_w"/>
                                          </p:val>
                                        </p:tav>
                                        <p:tav tm="100000">
                                          <p:val>
                                            <p:strVal val="#ppt_w"/>
                                          </p:val>
                                        </p:tav>
                                      </p:tavLst>
                                    </p:anim>
                                    <p:anim calcmode="lin" valueType="num">
                                      <p:cBhvr>
                                        <p:cTn id="10" dur="1000" fill="hold"/>
                                        <p:tgtEl>
                                          <p:spTgt spid="49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9154">
                                            <p:txEl>
                                              <p:pRg st="0" end="0"/>
                                            </p:txEl>
                                          </p:spTgt>
                                        </p:tgtEl>
                                        <p:attrNameLst>
                                          <p:attrName>style.visibility</p:attrName>
                                        </p:attrNameLst>
                                      </p:cBhvr>
                                      <p:to>
                                        <p:strVal val="visible"/>
                                      </p:to>
                                    </p:set>
                                    <p:animEffect transition="in" filter="fade">
                                      <p:cBhvr>
                                        <p:cTn id="15" dur="800" decel="100000"/>
                                        <p:tgtEl>
                                          <p:spTgt spid="49154">
                                            <p:txEl>
                                              <p:pRg st="0" end="0"/>
                                            </p:txEl>
                                          </p:spTgt>
                                        </p:tgtEl>
                                      </p:cBhvr>
                                    </p:animEffect>
                                    <p:anim calcmode="lin" valueType="num">
                                      <p:cBhvr>
                                        <p:cTn id="16" dur="800" decel="100000" fill="hold"/>
                                        <p:tgtEl>
                                          <p:spTgt spid="4915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915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915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915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9154">
                                            <p:txEl>
                                              <p:pRg st="0" end="0"/>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9154">
                                            <p:txEl>
                                              <p:pRg st="1" end="1"/>
                                            </p:txEl>
                                          </p:spTgt>
                                        </p:tgtEl>
                                        <p:attrNameLst>
                                          <p:attrName>style.visibility</p:attrName>
                                        </p:attrNameLst>
                                      </p:cBhvr>
                                      <p:to>
                                        <p:strVal val="visible"/>
                                      </p:to>
                                    </p:set>
                                    <p:animEffect transition="in" filter="fade">
                                      <p:cBhvr>
                                        <p:cTn id="25" dur="800" decel="100000"/>
                                        <p:tgtEl>
                                          <p:spTgt spid="49154">
                                            <p:txEl>
                                              <p:pRg st="1" end="1"/>
                                            </p:txEl>
                                          </p:spTgt>
                                        </p:tgtEl>
                                      </p:cBhvr>
                                    </p:animEffect>
                                    <p:anim calcmode="lin" valueType="num">
                                      <p:cBhvr>
                                        <p:cTn id="26" dur="800" decel="100000" fill="hold"/>
                                        <p:tgtEl>
                                          <p:spTgt spid="49154">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9154">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9154">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9154">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9154">
                                            <p:txEl>
                                              <p:pRg st="1" end="1"/>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49154">
                                            <p:txEl>
                                              <p:pRg st="2" end="2"/>
                                            </p:txEl>
                                          </p:spTgt>
                                        </p:tgtEl>
                                        <p:attrNameLst>
                                          <p:attrName>style.visibility</p:attrName>
                                        </p:attrNameLst>
                                      </p:cBhvr>
                                      <p:to>
                                        <p:strVal val="visible"/>
                                      </p:to>
                                    </p:set>
                                    <p:animEffect transition="in" filter="fade">
                                      <p:cBhvr>
                                        <p:cTn id="35" dur="800" decel="100000"/>
                                        <p:tgtEl>
                                          <p:spTgt spid="49154">
                                            <p:txEl>
                                              <p:pRg st="2" end="2"/>
                                            </p:txEl>
                                          </p:spTgt>
                                        </p:tgtEl>
                                      </p:cBhvr>
                                    </p:animEffect>
                                    <p:anim calcmode="lin" valueType="num">
                                      <p:cBhvr>
                                        <p:cTn id="36" dur="800" decel="100000" fill="hold"/>
                                        <p:tgtEl>
                                          <p:spTgt spid="49154">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49154">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49154">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9154">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9154">
                                            <p:txEl>
                                              <p:pRg st="2" end="2"/>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49154">
                                            <p:txEl>
                                              <p:pRg st="3" end="3"/>
                                            </p:txEl>
                                          </p:spTgt>
                                        </p:tgtEl>
                                        <p:attrNameLst>
                                          <p:attrName>style.visibility</p:attrName>
                                        </p:attrNameLst>
                                      </p:cBhvr>
                                      <p:to>
                                        <p:strVal val="visible"/>
                                      </p:to>
                                    </p:set>
                                    <p:animEffect transition="in" filter="fade">
                                      <p:cBhvr>
                                        <p:cTn id="45" dur="800" decel="100000"/>
                                        <p:tgtEl>
                                          <p:spTgt spid="49154">
                                            <p:txEl>
                                              <p:pRg st="3" end="3"/>
                                            </p:txEl>
                                          </p:spTgt>
                                        </p:tgtEl>
                                      </p:cBhvr>
                                    </p:animEffect>
                                    <p:anim calcmode="lin" valueType="num">
                                      <p:cBhvr>
                                        <p:cTn id="46" dur="800" decel="100000" fill="hold"/>
                                        <p:tgtEl>
                                          <p:spTgt spid="49154">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49154">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49154">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9154">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9154">
                                            <p:txEl>
                                              <p:pRg st="3" end="3"/>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49154">
                                            <p:txEl>
                                              <p:pRg st="4" end="4"/>
                                            </p:txEl>
                                          </p:spTgt>
                                        </p:tgtEl>
                                        <p:attrNameLst>
                                          <p:attrName>style.visibility</p:attrName>
                                        </p:attrNameLst>
                                      </p:cBhvr>
                                      <p:to>
                                        <p:strVal val="visible"/>
                                      </p:to>
                                    </p:set>
                                    <p:animEffect transition="in" filter="fade">
                                      <p:cBhvr>
                                        <p:cTn id="55" dur="800" decel="100000"/>
                                        <p:tgtEl>
                                          <p:spTgt spid="49154">
                                            <p:txEl>
                                              <p:pRg st="4" end="4"/>
                                            </p:txEl>
                                          </p:spTgt>
                                        </p:tgtEl>
                                      </p:cBhvr>
                                    </p:animEffect>
                                    <p:anim calcmode="lin" valueType="num">
                                      <p:cBhvr>
                                        <p:cTn id="56" dur="800" decel="100000" fill="hold"/>
                                        <p:tgtEl>
                                          <p:spTgt spid="49154">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49154">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49154">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9154">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9154">
                                            <p:txEl>
                                              <p:pRg st="4" end="4"/>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49154">
                                            <p:txEl>
                                              <p:pRg st="5" end="5"/>
                                            </p:txEl>
                                          </p:spTgt>
                                        </p:tgtEl>
                                        <p:attrNameLst>
                                          <p:attrName>style.visibility</p:attrName>
                                        </p:attrNameLst>
                                      </p:cBhvr>
                                      <p:to>
                                        <p:strVal val="visible"/>
                                      </p:to>
                                    </p:set>
                                    <p:animEffect transition="in" filter="fade">
                                      <p:cBhvr>
                                        <p:cTn id="65" dur="800" decel="100000"/>
                                        <p:tgtEl>
                                          <p:spTgt spid="49154">
                                            <p:txEl>
                                              <p:pRg st="5" end="5"/>
                                            </p:txEl>
                                          </p:spTgt>
                                        </p:tgtEl>
                                      </p:cBhvr>
                                    </p:animEffect>
                                    <p:anim calcmode="lin" valueType="num">
                                      <p:cBhvr>
                                        <p:cTn id="66" dur="800" decel="100000" fill="hold"/>
                                        <p:tgtEl>
                                          <p:spTgt spid="49154">
                                            <p:txEl>
                                              <p:pRg st="5" end="5"/>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49154">
                                            <p:txEl>
                                              <p:pRg st="5" end="5"/>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49154">
                                            <p:txEl>
                                              <p:pRg st="5" end="5"/>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49154">
                                            <p:txEl>
                                              <p:pRg st="5" end="5"/>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49154">
                                            <p:txEl>
                                              <p:pRg st="5" end="5"/>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49154">
                                            <p:txEl>
                                              <p:pRg st="6" end="6"/>
                                            </p:txEl>
                                          </p:spTgt>
                                        </p:tgtEl>
                                        <p:attrNameLst>
                                          <p:attrName>style.visibility</p:attrName>
                                        </p:attrNameLst>
                                      </p:cBhvr>
                                      <p:to>
                                        <p:strVal val="visible"/>
                                      </p:to>
                                    </p:set>
                                    <p:animEffect transition="in" filter="fade">
                                      <p:cBhvr>
                                        <p:cTn id="75" dur="800" decel="100000"/>
                                        <p:tgtEl>
                                          <p:spTgt spid="49154">
                                            <p:txEl>
                                              <p:pRg st="6" end="6"/>
                                            </p:txEl>
                                          </p:spTgt>
                                        </p:tgtEl>
                                      </p:cBhvr>
                                    </p:animEffect>
                                    <p:anim calcmode="lin" valueType="num">
                                      <p:cBhvr>
                                        <p:cTn id="76" dur="800" decel="100000" fill="hold"/>
                                        <p:tgtEl>
                                          <p:spTgt spid="49154">
                                            <p:txEl>
                                              <p:pRg st="6" end="6"/>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49154">
                                            <p:txEl>
                                              <p:pRg st="6" end="6"/>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49154">
                                            <p:txEl>
                                              <p:pRg st="6" end="6"/>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49154">
                                            <p:txEl>
                                              <p:pRg st="6" end="6"/>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49154">
                                            <p:txEl>
                                              <p:pRg st="6" end="6"/>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30" presetClass="entr" presetSubtype="0" fill="hold" grpId="0" nodeType="clickEffect">
                                  <p:stCondLst>
                                    <p:cond delay="0"/>
                                  </p:stCondLst>
                                  <p:childTnLst>
                                    <p:set>
                                      <p:cBhvr>
                                        <p:cTn id="84" dur="1" fill="hold">
                                          <p:stCondLst>
                                            <p:cond delay="0"/>
                                          </p:stCondLst>
                                        </p:cTn>
                                        <p:tgtEl>
                                          <p:spTgt spid="49154">
                                            <p:txEl>
                                              <p:pRg st="7" end="7"/>
                                            </p:txEl>
                                          </p:spTgt>
                                        </p:tgtEl>
                                        <p:attrNameLst>
                                          <p:attrName>style.visibility</p:attrName>
                                        </p:attrNameLst>
                                      </p:cBhvr>
                                      <p:to>
                                        <p:strVal val="visible"/>
                                      </p:to>
                                    </p:set>
                                    <p:animEffect transition="in" filter="fade">
                                      <p:cBhvr>
                                        <p:cTn id="85" dur="800" decel="100000"/>
                                        <p:tgtEl>
                                          <p:spTgt spid="49154">
                                            <p:txEl>
                                              <p:pRg st="7" end="7"/>
                                            </p:txEl>
                                          </p:spTgt>
                                        </p:tgtEl>
                                      </p:cBhvr>
                                    </p:animEffect>
                                    <p:anim calcmode="lin" valueType="num">
                                      <p:cBhvr>
                                        <p:cTn id="86" dur="800" decel="100000" fill="hold"/>
                                        <p:tgtEl>
                                          <p:spTgt spid="49154">
                                            <p:txEl>
                                              <p:pRg st="7" end="7"/>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49154">
                                            <p:txEl>
                                              <p:pRg st="7" end="7"/>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49154">
                                            <p:txEl>
                                              <p:pRg st="7" end="7"/>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49154">
                                            <p:txEl>
                                              <p:pRg st="7" end="7"/>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49154">
                                            <p:txEl>
                                              <p:pRg st="7" end="7"/>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49154">
                                            <p:txEl>
                                              <p:pRg st="8" end="8"/>
                                            </p:txEl>
                                          </p:spTgt>
                                        </p:tgtEl>
                                        <p:attrNameLst>
                                          <p:attrName>style.visibility</p:attrName>
                                        </p:attrNameLst>
                                      </p:cBhvr>
                                      <p:to>
                                        <p:strVal val="visible"/>
                                      </p:to>
                                    </p:set>
                                    <p:animEffect transition="in" filter="fade">
                                      <p:cBhvr>
                                        <p:cTn id="95" dur="800" decel="100000"/>
                                        <p:tgtEl>
                                          <p:spTgt spid="49154">
                                            <p:txEl>
                                              <p:pRg st="8" end="8"/>
                                            </p:txEl>
                                          </p:spTgt>
                                        </p:tgtEl>
                                      </p:cBhvr>
                                    </p:animEffect>
                                    <p:anim calcmode="lin" valueType="num">
                                      <p:cBhvr>
                                        <p:cTn id="96" dur="800" decel="100000" fill="hold"/>
                                        <p:tgtEl>
                                          <p:spTgt spid="49154">
                                            <p:txEl>
                                              <p:pRg st="8" end="8"/>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49154">
                                            <p:txEl>
                                              <p:pRg st="8" end="8"/>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49154">
                                            <p:txEl>
                                              <p:pRg st="8" end="8"/>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49154">
                                            <p:txEl>
                                              <p:pRg st="8" end="8"/>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49154">
                                            <p:txEl>
                                              <p:pRg st="8" end="8"/>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491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ED839E7C-670A-4BB9-978B-49ACD826D5F6}" type="slidenum">
              <a:rPr lang="en-US"/>
              <a:pPr>
                <a:defRPr/>
              </a:pPr>
              <a:t>39</a:t>
            </a:fld>
            <a:endParaRPr lang="en-US"/>
          </a:p>
        </p:txBody>
      </p:sp>
      <p:sp>
        <p:nvSpPr>
          <p:cNvPr id="41986" name="Rectangle 2"/>
          <p:cNvSpPr>
            <a:spLocks noGrp="1" noChangeArrowheads="1"/>
          </p:cNvSpPr>
          <p:nvPr>
            <p:ph type="title"/>
          </p:nvPr>
        </p:nvSpPr>
        <p:spPr>
          <a:xfrm>
            <a:off x="457200" y="277813"/>
            <a:ext cx="8229600" cy="558800"/>
          </a:xfrm>
        </p:spPr>
        <p:txBody>
          <a:bodyPr>
            <a:normAutofit fontScale="90000"/>
          </a:bodyPr>
          <a:lstStyle/>
          <a:p>
            <a:pPr eaLnBrk="1" hangingPunct="1">
              <a:defRPr/>
            </a:pPr>
            <a:r>
              <a:rPr lang="en-US" sz="3600" b="1" dirty="0" smtClean="0">
                <a:solidFill>
                  <a:schemeClr val="accent1">
                    <a:lumMod val="75000"/>
                  </a:schemeClr>
                </a:solidFill>
              </a:rPr>
              <a:t>PENINJAUAN STANDAR MUTU [1]</a:t>
            </a:r>
          </a:p>
        </p:txBody>
      </p:sp>
      <p:sp>
        <p:nvSpPr>
          <p:cNvPr id="41987" name="Rectangle 3"/>
          <p:cNvSpPr>
            <a:spLocks noGrp="1" noChangeArrowheads="1"/>
          </p:cNvSpPr>
          <p:nvPr>
            <p:ph type="body" idx="1"/>
          </p:nvPr>
        </p:nvSpPr>
        <p:spPr>
          <a:xfrm>
            <a:off x="323850" y="1052513"/>
            <a:ext cx="6192838" cy="5222875"/>
          </a:xfrm>
        </p:spPr>
        <p:txBody>
          <a:bodyPr/>
          <a:lstStyle/>
          <a:p>
            <a:pPr eaLnBrk="1" hangingPunct="1">
              <a:defRPr/>
            </a:pPr>
            <a:r>
              <a:rPr lang="id-ID" smtClean="0">
                <a:latin typeface="Arial Narrow" pitchFamily="34" charset="0"/>
              </a:rPr>
              <a:t>Standar mutu untuk setiap pekerjaan harus ditinjau kembali secara berkala melalui audit mutu.</a:t>
            </a:r>
          </a:p>
          <a:p>
            <a:pPr eaLnBrk="1" hangingPunct="1">
              <a:defRPr/>
            </a:pPr>
            <a:endParaRPr lang="id-ID" sz="800" smtClean="0">
              <a:latin typeface="Arial Narrow" pitchFamily="34" charset="0"/>
            </a:endParaRPr>
          </a:p>
          <a:p>
            <a:pPr eaLnBrk="1" hangingPunct="1">
              <a:defRPr/>
            </a:pPr>
            <a:r>
              <a:rPr lang="id-ID" smtClean="0">
                <a:latin typeface="Arial Narrow" pitchFamily="34" charset="0"/>
              </a:rPr>
              <a:t>Dari hasil audit mutu, untuk butir-butir standar mutu yang tidak memenuhi standar disusun urutan prioritasnya, kemudian diusahakan perbaikannya dalam jangka waktu yang ditentukan dengan penanggung jawab tertentu.</a:t>
            </a:r>
          </a:p>
        </p:txBody>
      </p:sp>
      <p:pic>
        <p:nvPicPr>
          <p:cNvPr id="41988" name="Picture 4" descr="TIGERPOI"/>
          <p:cNvPicPr>
            <a:picLocks noChangeAspect="1" noChangeArrowheads="1"/>
          </p:cNvPicPr>
          <p:nvPr/>
        </p:nvPicPr>
        <p:blipFill>
          <a:blip r:embed="rId3"/>
          <a:srcRect/>
          <a:stretch>
            <a:fillRect/>
          </a:stretch>
        </p:blipFill>
        <p:spPr bwMode="auto">
          <a:xfrm>
            <a:off x="6443663" y="1087438"/>
            <a:ext cx="2232025" cy="471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decel="50000" fill="hold">
                                          <p:stCondLst>
                                            <p:cond delay="0"/>
                                          </p:stCondLst>
                                        </p:cTn>
                                        <p:tgtEl>
                                          <p:spTgt spid="4198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198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1986"/>
                                        </p:tgtEl>
                                        <p:attrNameLst>
                                          <p:attrName>ppt_w</p:attrName>
                                        </p:attrNameLst>
                                      </p:cBhvr>
                                      <p:tavLst>
                                        <p:tav tm="0">
                                          <p:val>
                                            <p:strVal val="#ppt_w*.05"/>
                                          </p:val>
                                        </p:tav>
                                        <p:tav tm="100000">
                                          <p:val>
                                            <p:strVal val="#ppt_w"/>
                                          </p:val>
                                        </p:tav>
                                      </p:tavLst>
                                    </p:anim>
                                    <p:anim calcmode="lin" valueType="num">
                                      <p:cBhvr>
                                        <p:cTn id="10" dur="2000" fill="hold"/>
                                        <p:tgtEl>
                                          <p:spTgt spid="4198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198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198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198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198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1988"/>
                                        </p:tgtEl>
                                        <p:attrNameLst>
                                          <p:attrName>style.visibility</p:attrName>
                                        </p:attrNameLst>
                                      </p:cBhvr>
                                      <p:to>
                                        <p:strVal val="visible"/>
                                      </p:to>
                                    </p:set>
                                    <p:anim calcmode="lin" valueType="num">
                                      <p:cBhvr>
                                        <p:cTn id="19" dur="1000" fill="hold"/>
                                        <p:tgtEl>
                                          <p:spTgt spid="41988"/>
                                        </p:tgtEl>
                                        <p:attrNameLst>
                                          <p:attrName>ppt_w</p:attrName>
                                        </p:attrNameLst>
                                      </p:cBhvr>
                                      <p:tavLst>
                                        <p:tav tm="0">
                                          <p:val>
                                            <p:strVal val="#ppt_w+.3"/>
                                          </p:val>
                                        </p:tav>
                                        <p:tav tm="100000">
                                          <p:val>
                                            <p:strVal val="#ppt_w"/>
                                          </p:val>
                                        </p:tav>
                                      </p:tavLst>
                                    </p:anim>
                                    <p:anim calcmode="lin" valueType="num">
                                      <p:cBhvr>
                                        <p:cTn id="20" dur="1000" fill="hold"/>
                                        <p:tgtEl>
                                          <p:spTgt spid="41988"/>
                                        </p:tgtEl>
                                        <p:attrNameLst>
                                          <p:attrName>ppt_h</p:attrName>
                                        </p:attrNameLst>
                                      </p:cBhvr>
                                      <p:tavLst>
                                        <p:tav tm="0">
                                          <p:val>
                                            <p:strVal val="#ppt_h"/>
                                          </p:val>
                                        </p:tav>
                                        <p:tav tm="100000">
                                          <p:val>
                                            <p:strVal val="#ppt_h"/>
                                          </p:val>
                                        </p:tav>
                                      </p:tavLst>
                                    </p:anim>
                                    <p:animEffect transition="in" filter="fade">
                                      <p:cBhvr>
                                        <p:cTn id="21" dur="1000"/>
                                        <p:tgtEl>
                                          <p:spTgt spid="4198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41987">
                                            <p:txEl>
                                              <p:pRg st="0" end="0"/>
                                            </p:txEl>
                                          </p:spTgt>
                                        </p:tgtEl>
                                        <p:attrNameLst>
                                          <p:attrName>style.visibility</p:attrName>
                                        </p:attrNameLst>
                                      </p:cBhvr>
                                      <p:to>
                                        <p:strVal val="visible"/>
                                      </p:to>
                                    </p:set>
                                    <p:anim calcmode="lin" valueType="num">
                                      <p:cBhvr>
                                        <p:cTn id="26" dur="2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2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41987">
                                            <p:txEl>
                                              <p:pRg st="2" end="2"/>
                                            </p:txEl>
                                          </p:spTgt>
                                        </p:tgtEl>
                                        <p:attrNameLst>
                                          <p:attrName>style.visibility</p:attrName>
                                        </p:attrNameLst>
                                      </p:cBhvr>
                                      <p:to>
                                        <p:strVal val="visible"/>
                                      </p:to>
                                    </p:set>
                                    <p:anim calcmode="lin" valueType="num">
                                      <p:cBhvr>
                                        <p:cTn id="34" dur="20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419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41987">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8F4A5543-BD17-465D-A025-67DFDCD0555B}" type="slidenum">
              <a:rPr lang="en-US"/>
              <a:pPr>
                <a:defRPr/>
              </a:pPr>
              <a:t>4</a:t>
            </a:fld>
            <a:endParaRPr lang="en-US"/>
          </a:p>
        </p:txBody>
      </p:sp>
      <p:sp>
        <p:nvSpPr>
          <p:cNvPr id="58370" name="Rectangle 2"/>
          <p:cNvSpPr>
            <a:spLocks noGrp="1" noChangeArrowheads="1"/>
          </p:cNvSpPr>
          <p:nvPr>
            <p:ph type="title"/>
          </p:nvPr>
        </p:nvSpPr>
        <p:spPr>
          <a:xfrm>
            <a:off x="457200" y="277813"/>
            <a:ext cx="8229600" cy="703262"/>
          </a:xfrm>
        </p:spPr>
        <p:txBody>
          <a:bodyPr/>
          <a:lstStyle/>
          <a:p>
            <a:pPr eaLnBrk="1" hangingPunct="1">
              <a:defRPr/>
            </a:pPr>
            <a:r>
              <a:rPr lang="en-US" sz="3600" b="1" smtClean="0"/>
              <a:t>PENDAHULUAN [1]</a:t>
            </a:r>
          </a:p>
        </p:txBody>
      </p:sp>
      <p:sp>
        <p:nvSpPr>
          <p:cNvPr id="58371" name="Rectangle 3"/>
          <p:cNvSpPr>
            <a:spLocks noGrp="1" noChangeArrowheads="1"/>
          </p:cNvSpPr>
          <p:nvPr>
            <p:ph type="body" idx="1"/>
          </p:nvPr>
        </p:nvSpPr>
        <p:spPr>
          <a:xfrm>
            <a:off x="457200" y="1052513"/>
            <a:ext cx="8362950" cy="5113337"/>
          </a:xfrm>
        </p:spPr>
        <p:txBody>
          <a:bodyPr/>
          <a:lstStyle/>
          <a:p>
            <a:pPr marL="609600" indent="-609600" eaLnBrk="1" hangingPunct="1">
              <a:lnSpc>
                <a:spcPct val="90000"/>
              </a:lnSpc>
              <a:defRPr/>
            </a:pPr>
            <a:r>
              <a:rPr lang="id-ID" u="sng" smtClean="0">
                <a:latin typeface="Arial Narrow" pitchFamily="34" charset="0"/>
              </a:rPr>
              <a:t>Konsep Penjaminan Mutu</a:t>
            </a:r>
            <a:r>
              <a:rPr lang="id-ID" smtClean="0">
                <a:latin typeface="Arial Narrow" pitchFamily="34" charset="0"/>
              </a:rPr>
              <a:t>:  Pendidikan tinggi di suatu perguruan tinggi dinyatakan bermutu, jika perguruan tinggi itu:</a:t>
            </a:r>
          </a:p>
          <a:p>
            <a:pPr marL="609600" indent="-609600" eaLnBrk="1" hangingPunct="1">
              <a:lnSpc>
                <a:spcPct val="90000"/>
              </a:lnSpc>
              <a:buFont typeface="Wingdings" pitchFamily="2" charset="2"/>
              <a:buNone/>
              <a:defRPr/>
            </a:pPr>
            <a:endParaRPr lang="id-ID" sz="900" smtClean="0">
              <a:latin typeface="Arial Narrow" pitchFamily="34" charset="0"/>
            </a:endParaRPr>
          </a:p>
          <a:p>
            <a:pPr marL="609600" indent="-609600" eaLnBrk="1" hangingPunct="1">
              <a:lnSpc>
                <a:spcPct val="90000"/>
              </a:lnSpc>
              <a:buFont typeface="Wingdings" pitchFamily="2" charset="2"/>
              <a:buAutoNum type="arabicPeriod"/>
              <a:defRPr/>
            </a:pPr>
            <a:r>
              <a:rPr lang="id-ID" smtClean="0">
                <a:latin typeface="Arial Narrow" pitchFamily="34" charset="0"/>
              </a:rPr>
              <a:t>Mampu menetapkan dan mewujudkan visi melalui pelaksanaan missinya (aspek deduktif), dan</a:t>
            </a:r>
          </a:p>
          <a:p>
            <a:pPr marL="609600" indent="-609600" eaLnBrk="1" hangingPunct="1">
              <a:lnSpc>
                <a:spcPct val="90000"/>
              </a:lnSpc>
              <a:buFont typeface="Wingdings" pitchFamily="2" charset="2"/>
              <a:buAutoNum type="arabicPeriod"/>
              <a:defRPr/>
            </a:pPr>
            <a:endParaRPr lang="id-ID" sz="900" smtClean="0">
              <a:latin typeface="Arial Narrow" pitchFamily="34" charset="0"/>
            </a:endParaRPr>
          </a:p>
          <a:p>
            <a:pPr marL="609600" indent="-609600" eaLnBrk="1" hangingPunct="1">
              <a:lnSpc>
                <a:spcPct val="90000"/>
              </a:lnSpc>
              <a:buFont typeface="Wingdings" pitchFamily="2" charset="2"/>
              <a:buAutoNum type="arabicPeriod"/>
              <a:defRPr/>
            </a:pPr>
            <a:r>
              <a:rPr lang="id-ID" smtClean="0">
                <a:latin typeface="Arial Narrow" pitchFamily="34" charset="0"/>
              </a:rPr>
              <a:t>Mampu memenuhi kebutuhan </a:t>
            </a:r>
            <a:r>
              <a:rPr lang="id-ID" i="1" smtClean="0">
                <a:latin typeface="Arial Narrow" pitchFamily="34" charset="0"/>
              </a:rPr>
              <a:t>stakeholders</a:t>
            </a:r>
            <a:r>
              <a:rPr lang="id-ID" smtClean="0">
                <a:latin typeface="Arial Narrow" pitchFamily="34" charset="0"/>
              </a:rPr>
              <a:t> (aspek induktif), berupa:  kebutuhan kemasyarakatan (</a:t>
            </a:r>
            <a:r>
              <a:rPr lang="id-ID" i="1" smtClean="0">
                <a:latin typeface="Arial Narrow" pitchFamily="34" charset="0"/>
              </a:rPr>
              <a:t>societal needs</a:t>
            </a:r>
            <a:r>
              <a:rPr lang="id-ID" smtClean="0">
                <a:latin typeface="Arial Narrow" pitchFamily="34" charset="0"/>
              </a:rPr>
              <a:t>), kebutuhan dunia kerja (</a:t>
            </a:r>
            <a:r>
              <a:rPr lang="id-ID" i="1" smtClean="0">
                <a:latin typeface="Arial Narrow" pitchFamily="34" charset="0"/>
              </a:rPr>
              <a:t>industrial needs</a:t>
            </a:r>
            <a:r>
              <a:rPr lang="id-ID" smtClean="0">
                <a:latin typeface="Arial Narrow" pitchFamily="34" charset="0"/>
              </a:rPr>
              <a:t>), dan kebutuhan profesional (</a:t>
            </a:r>
            <a:r>
              <a:rPr lang="id-ID" i="1" smtClean="0">
                <a:latin typeface="Arial Narrow" pitchFamily="34" charset="0"/>
              </a:rPr>
              <a:t>professional needs</a:t>
            </a:r>
            <a:r>
              <a:rPr lang="id-ID" smtClean="0">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80">
                                          <p:stCondLst>
                                            <p:cond delay="0"/>
                                          </p:stCondLst>
                                        </p:cTn>
                                        <p:tgtEl>
                                          <p:spTgt spid="58370"/>
                                        </p:tgtEl>
                                      </p:cBhvr>
                                    </p:animEffect>
                                    <p:anim calcmode="lin" valueType="num">
                                      <p:cBhvr>
                                        <p:cTn id="8" dur="1822" tmFilter="0,0; 0.14,0.36; 0.43,0.73; 0.71,0.91; 1.0,1.0">
                                          <p:stCondLst>
                                            <p:cond delay="0"/>
                                          </p:stCondLst>
                                        </p:cTn>
                                        <p:tgtEl>
                                          <p:spTgt spid="583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0"/>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0"/>
                                        </p:tgtEl>
                                      </p:cBhvr>
                                      <p:to x="100000" y="60000"/>
                                    </p:animScale>
                                    <p:animScale>
                                      <p:cBhvr>
                                        <p:cTn id="14" dur="166" decel="50000">
                                          <p:stCondLst>
                                            <p:cond delay="676"/>
                                          </p:stCondLst>
                                        </p:cTn>
                                        <p:tgtEl>
                                          <p:spTgt spid="58370"/>
                                        </p:tgtEl>
                                      </p:cBhvr>
                                      <p:to x="100000" y="100000"/>
                                    </p:animScale>
                                    <p:animScale>
                                      <p:cBhvr>
                                        <p:cTn id="15" dur="26">
                                          <p:stCondLst>
                                            <p:cond delay="1312"/>
                                          </p:stCondLst>
                                        </p:cTn>
                                        <p:tgtEl>
                                          <p:spTgt spid="58370"/>
                                        </p:tgtEl>
                                      </p:cBhvr>
                                      <p:to x="100000" y="80000"/>
                                    </p:animScale>
                                    <p:animScale>
                                      <p:cBhvr>
                                        <p:cTn id="16" dur="166" decel="50000">
                                          <p:stCondLst>
                                            <p:cond delay="1338"/>
                                          </p:stCondLst>
                                        </p:cTn>
                                        <p:tgtEl>
                                          <p:spTgt spid="58370"/>
                                        </p:tgtEl>
                                      </p:cBhvr>
                                      <p:to x="100000" y="100000"/>
                                    </p:animScale>
                                    <p:animScale>
                                      <p:cBhvr>
                                        <p:cTn id="17" dur="26">
                                          <p:stCondLst>
                                            <p:cond delay="1642"/>
                                          </p:stCondLst>
                                        </p:cTn>
                                        <p:tgtEl>
                                          <p:spTgt spid="58370"/>
                                        </p:tgtEl>
                                      </p:cBhvr>
                                      <p:to x="100000" y="90000"/>
                                    </p:animScale>
                                    <p:animScale>
                                      <p:cBhvr>
                                        <p:cTn id="18" dur="166" decel="50000">
                                          <p:stCondLst>
                                            <p:cond delay="1668"/>
                                          </p:stCondLst>
                                        </p:cTn>
                                        <p:tgtEl>
                                          <p:spTgt spid="58370"/>
                                        </p:tgtEl>
                                      </p:cBhvr>
                                      <p:to x="100000" y="100000"/>
                                    </p:animScale>
                                    <p:animScale>
                                      <p:cBhvr>
                                        <p:cTn id="19" dur="26">
                                          <p:stCondLst>
                                            <p:cond delay="1808"/>
                                          </p:stCondLst>
                                        </p:cTn>
                                        <p:tgtEl>
                                          <p:spTgt spid="58370"/>
                                        </p:tgtEl>
                                      </p:cBhvr>
                                      <p:to x="100000" y="95000"/>
                                    </p:animScale>
                                    <p:animScale>
                                      <p:cBhvr>
                                        <p:cTn id="20" dur="166" decel="50000">
                                          <p:stCondLst>
                                            <p:cond delay="1834"/>
                                          </p:stCondLst>
                                        </p:cTn>
                                        <p:tgtEl>
                                          <p:spTgt spid="5837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8371">
                                            <p:txEl>
                                              <p:pRg st="0" end="0"/>
                                            </p:txEl>
                                          </p:spTgt>
                                        </p:tgtEl>
                                        <p:attrNameLst>
                                          <p:attrName>style.visibility</p:attrName>
                                        </p:attrNameLst>
                                      </p:cBhvr>
                                      <p:to>
                                        <p:strVal val="visible"/>
                                      </p:to>
                                    </p:set>
                                    <p:anim calcmode="lin" valueType="num">
                                      <p:cBhvr>
                                        <p:cTn id="25" dur="10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8371">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83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8371">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8371">
                                            <p:txEl>
                                              <p:pRg st="2" end="2"/>
                                            </p:txEl>
                                          </p:spTgt>
                                        </p:tgtEl>
                                        <p:attrNameLst>
                                          <p:attrName>style.visibility</p:attrName>
                                        </p:attrNameLst>
                                      </p:cBhvr>
                                      <p:to>
                                        <p:strVal val="visible"/>
                                      </p:to>
                                    </p:set>
                                    <p:anim calcmode="lin" valueType="num">
                                      <p:cBhvr>
                                        <p:cTn id="33" dur="10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58371">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583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8371">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58371">
                                            <p:txEl>
                                              <p:pRg st="4" end="4"/>
                                            </p:txEl>
                                          </p:spTgt>
                                        </p:tgtEl>
                                        <p:attrNameLst>
                                          <p:attrName>style.visibility</p:attrName>
                                        </p:attrNameLst>
                                      </p:cBhvr>
                                      <p:to>
                                        <p:strVal val="visible"/>
                                      </p:to>
                                    </p:set>
                                    <p:anim calcmode="lin" valueType="num">
                                      <p:cBhvr>
                                        <p:cTn id="41" dur="10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58371">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583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8371">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083F6DF2-4A03-4283-92C1-640C1F733049}" type="slidenum">
              <a:rPr lang="en-US"/>
              <a:pPr>
                <a:defRPr/>
              </a:pPr>
              <a:t>40</a:t>
            </a:fld>
            <a:endParaRPr lang="en-US"/>
          </a:p>
        </p:txBody>
      </p:sp>
      <p:sp>
        <p:nvSpPr>
          <p:cNvPr id="43010" name="Rectangle 2"/>
          <p:cNvSpPr>
            <a:spLocks noGrp="1" noChangeArrowheads="1"/>
          </p:cNvSpPr>
          <p:nvPr>
            <p:ph type="title"/>
          </p:nvPr>
        </p:nvSpPr>
        <p:spPr>
          <a:xfrm>
            <a:off x="457200" y="277813"/>
            <a:ext cx="8229600" cy="630237"/>
          </a:xfrm>
        </p:spPr>
        <p:txBody>
          <a:bodyPr/>
          <a:lstStyle/>
          <a:p>
            <a:pPr eaLnBrk="1" hangingPunct="1">
              <a:defRPr/>
            </a:pPr>
            <a:r>
              <a:rPr lang="en-US" sz="3600" b="1" dirty="0" smtClean="0">
                <a:solidFill>
                  <a:schemeClr val="accent1">
                    <a:lumMod val="75000"/>
                  </a:schemeClr>
                </a:solidFill>
              </a:rPr>
              <a:t>PENINJAUAN STANDAR MUTU [2]</a:t>
            </a:r>
          </a:p>
        </p:txBody>
      </p:sp>
      <p:sp>
        <p:nvSpPr>
          <p:cNvPr id="43011" name="Rectangle 3"/>
          <p:cNvSpPr>
            <a:spLocks noGrp="1" noChangeArrowheads="1"/>
          </p:cNvSpPr>
          <p:nvPr>
            <p:ph type="body" idx="1"/>
          </p:nvPr>
        </p:nvSpPr>
        <p:spPr>
          <a:xfrm>
            <a:off x="323850" y="1125538"/>
            <a:ext cx="8640763" cy="5040312"/>
          </a:xfrm>
        </p:spPr>
        <p:txBody>
          <a:bodyPr/>
          <a:lstStyle/>
          <a:p>
            <a:pPr eaLnBrk="1" hangingPunct="1">
              <a:lnSpc>
                <a:spcPct val="90000"/>
              </a:lnSpc>
              <a:defRPr/>
            </a:pPr>
            <a:r>
              <a:rPr lang="id-ID" dirty="0" smtClean="0">
                <a:latin typeface="Arial Narrow" pitchFamily="34" charset="0"/>
              </a:rPr>
              <a:t>Butir-butir standar mutu yang memenuhi standar agar tetap dipertahankan, dan untuk butir-butir tertentu standarnya dapat ditingkatkan sesuai dengan kemam-puan pelaksanaan.</a:t>
            </a:r>
          </a:p>
          <a:p>
            <a:pPr eaLnBrk="1" hangingPunct="1">
              <a:lnSpc>
                <a:spcPct val="90000"/>
              </a:lnSpc>
              <a:defRPr/>
            </a:pPr>
            <a:endParaRPr lang="id-ID" sz="800" dirty="0" smtClean="0">
              <a:latin typeface="Arial Narrow" pitchFamily="34" charset="0"/>
            </a:endParaRPr>
          </a:p>
          <a:p>
            <a:pPr eaLnBrk="1" hangingPunct="1">
              <a:lnSpc>
                <a:spcPct val="90000"/>
              </a:lnSpc>
              <a:defRPr/>
            </a:pPr>
            <a:r>
              <a:rPr lang="id-ID" dirty="0" smtClean="0">
                <a:latin typeface="Arial Narrow" pitchFamily="34" charset="0"/>
              </a:rPr>
              <a:t>Dari hasil peninjauan kembali standar mutu, butir-butir baru dapat ditambahkan, dan butir-butir yang kurang relevan dapat diubah atau dibuang.</a:t>
            </a:r>
          </a:p>
          <a:p>
            <a:pPr eaLnBrk="1" hangingPunct="1">
              <a:lnSpc>
                <a:spcPct val="90000"/>
              </a:lnSpc>
              <a:defRPr/>
            </a:pPr>
            <a:endParaRPr lang="id-ID" sz="800" dirty="0" smtClean="0">
              <a:latin typeface="Arial Narrow" pitchFamily="34" charset="0"/>
            </a:endParaRPr>
          </a:p>
          <a:p>
            <a:pPr eaLnBrk="1" hangingPunct="1">
              <a:lnSpc>
                <a:spcPct val="90000"/>
              </a:lnSpc>
              <a:defRPr/>
            </a:pPr>
            <a:r>
              <a:rPr lang="id-ID" dirty="0" smtClean="0">
                <a:latin typeface="Arial Narrow" pitchFamily="34" charset="0"/>
              </a:rPr>
              <a:t>Melalui peninjauan kembali standar mutu dapat ditingkatkan dari waktu ke waktu dan disesuaikan dengan kebutuhan pelanggan.</a:t>
            </a:r>
          </a:p>
        </p:txBody>
      </p:sp>
      <p:pic>
        <p:nvPicPr>
          <p:cNvPr id="43012" name="Picture 4" descr="SNOWBRD4"/>
          <p:cNvPicPr>
            <a:picLocks noChangeAspect="1" noChangeArrowheads="1"/>
          </p:cNvPicPr>
          <p:nvPr/>
        </p:nvPicPr>
        <p:blipFill>
          <a:blip r:embed="rId4"/>
          <a:srcRect/>
          <a:stretch>
            <a:fillRect/>
          </a:stretch>
        </p:blipFill>
        <p:spPr bwMode="auto">
          <a:xfrm>
            <a:off x="6734175" y="4894262"/>
            <a:ext cx="1725613" cy="1582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2000" fill="hold"/>
                                        <p:tgtEl>
                                          <p:spTgt spid="43010"/>
                                        </p:tgtEl>
                                        <p:attrNameLst>
                                          <p:attrName>ppt_w</p:attrName>
                                        </p:attrNameLst>
                                      </p:cBhvr>
                                      <p:tavLst>
                                        <p:tav tm="0">
                                          <p:val>
                                            <p:fltVal val="0"/>
                                          </p:val>
                                        </p:tav>
                                        <p:tav tm="100000">
                                          <p:val>
                                            <p:strVal val="#ppt_w"/>
                                          </p:val>
                                        </p:tav>
                                      </p:tavLst>
                                    </p:anim>
                                    <p:anim calcmode="lin" valueType="num">
                                      <p:cBhvr>
                                        <p:cTn id="8" dur="2000" fill="hold"/>
                                        <p:tgtEl>
                                          <p:spTgt spid="430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p:cTn id="13" dur="2000" fill="hold"/>
                                        <p:tgtEl>
                                          <p:spTgt spid="430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4301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43012"/>
                                        </p:tgtEl>
                                        <p:attrNameLst>
                                          <p:attrName>ppt_y</p:attrName>
                                        </p:attrNameLst>
                                      </p:cBhvr>
                                      <p:tavLst>
                                        <p:tav tm="0">
                                          <p:val>
                                            <p:strVal val="#ppt_y"/>
                                          </p:val>
                                        </p:tav>
                                        <p:tav tm="100000">
                                          <p:val>
                                            <p:strVal val="#ppt_y"/>
                                          </p:val>
                                        </p:tav>
                                      </p:tavLst>
                                    </p:anim>
                                    <p:animEffect transition="in" filter="fade">
                                      <p:cBhvr>
                                        <p:cTn id="16" dur="2000"/>
                                        <p:tgtEl>
                                          <p:spTgt spid="43012"/>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43011">
                                            <p:txEl>
                                              <p:pRg st="0" end="0"/>
                                            </p:txEl>
                                          </p:spTgt>
                                        </p:tgtEl>
                                        <p:attrNameLst>
                                          <p:attrName>style.visibility</p:attrName>
                                        </p:attrNameLst>
                                      </p:cBhvr>
                                      <p:to>
                                        <p:strVal val="visible"/>
                                      </p:to>
                                    </p:set>
                                    <p:anim calcmode="lin" valueType="num">
                                      <p:cBhvr>
                                        <p:cTn id="21" dur="2000" fill="hold"/>
                                        <p:tgtEl>
                                          <p:spTgt spid="430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430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43011">
                                            <p:txEl>
                                              <p:pRg st="0" end="0"/>
                                            </p:txEl>
                                          </p:spTgt>
                                        </p:tgtEl>
                                        <p:attrNameLst>
                                          <p:attrName>ppt_y</p:attrName>
                                        </p:attrNameLst>
                                      </p:cBhvr>
                                      <p:tavLst>
                                        <p:tav tm="0">
                                          <p:val>
                                            <p:strVal val="#ppt_y"/>
                                          </p:val>
                                        </p:tav>
                                        <p:tav tm="100000">
                                          <p:val>
                                            <p:strVal val="#ppt_y"/>
                                          </p:val>
                                        </p:tav>
                                      </p:tavLst>
                                    </p:anim>
                                    <p:animEffect transition="in" filter="fade">
                                      <p:cBhvr>
                                        <p:cTn id="24" dur="2000"/>
                                        <p:tgtEl>
                                          <p:spTgt spid="43011">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43011">
                                            <p:txEl>
                                              <p:pRg st="2" end="2"/>
                                            </p:txEl>
                                          </p:spTgt>
                                        </p:tgtEl>
                                        <p:attrNameLst>
                                          <p:attrName>style.visibility</p:attrName>
                                        </p:attrNameLst>
                                      </p:cBhvr>
                                      <p:to>
                                        <p:strVal val="visible"/>
                                      </p:to>
                                    </p:set>
                                    <p:anim calcmode="lin" valueType="num">
                                      <p:cBhvr>
                                        <p:cTn id="29" dur="2000" fill="hold"/>
                                        <p:tgtEl>
                                          <p:spTgt spid="4301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2000" fill="hold"/>
                                        <p:tgtEl>
                                          <p:spTgt spid="4301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2000" fill="hold"/>
                                        <p:tgtEl>
                                          <p:spTgt spid="43011">
                                            <p:txEl>
                                              <p:pRg st="2" end="2"/>
                                            </p:txEl>
                                          </p:spTgt>
                                        </p:tgtEl>
                                        <p:attrNameLst>
                                          <p:attrName>ppt_y</p:attrName>
                                        </p:attrNameLst>
                                      </p:cBhvr>
                                      <p:tavLst>
                                        <p:tav tm="0">
                                          <p:val>
                                            <p:strVal val="#ppt_y"/>
                                          </p:val>
                                        </p:tav>
                                        <p:tav tm="100000">
                                          <p:val>
                                            <p:strVal val="#ppt_y"/>
                                          </p:val>
                                        </p:tav>
                                      </p:tavLst>
                                    </p:anim>
                                    <p:animEffect transition="in" filter="fade">
                                      <p:cBhvr>
                                        <p:cTn id="32" dur="2000"/>
                                        <p:tgtEl>
                                          <p:spTgt spid="43011">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 calcmode="lin" valueType="num">
                                      <p:cBhvr>
                                        <p:cTn id="37" dur="2000" fill="hold"/>
                                        <p:tgtEl>
                                          <p:spTgt spid="43011">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43011">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43011">
                                            <p:txEl>
                                              <p:pRg st="4" end="4"/>
                                            </p:txEl>
                                          </p:spTgt>
                                        </p:tgtEl>
                                        <p:attrNameLst>
                                          <p:attrName>ppt_y</p:attrName>
                                        </p:attrNameLst>
                                      </p:cBhvr>
                                      <p:tavLst>
                                        <p:tav tm="0">
                                          <p:val>
                                            <p:strVal val="#ppt_y"/>
                                          </p:val>
                                        </p:tav>
                                        <p:tav tm="100000">
                                          <p:val>
                                            <p:strVal val="#ppt_y"/>
                                          </p:val>
                                        </p:tav>
                                      </p:tavLst>
                                    </p:anim>
                                    <p:animEffect transition="in" filter="fade">
                                      <p:cBhvr>
                                        <p:cTn id="40" dur="2000"/>
                                        <p:tgtEl>
                                          <p:spTgt spid="43011">
                                            <p:txEl>
                                              <p:pRg st="4" end="4"/>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DD3C2B16-1DFE-4C2E-9D4E-060D1967C1A7}" type="slidenum">
              <a:rPr lang="en-US"/>
              <a:pPr>
                <a:defRPr/>
              </a:pPr>
              <a:t>41</a:t>
            </a:fld>
            <a:endParaRPr lang="en-US"/>
          </a:p>
        </p:txBody>
      </p:sp>
      <p:sp>
        <p:nvSpPr>
          <p:cNvPr id="44034" name="Rectangle 2"/>
          <p:cNvSpPr>
            <a:spLocks noGrp="1" noChangeArrowheads="1"/>
          </p:cNvSpPr>
          <p:nvPr>
            <p:ph type="title"/>
          </p:nvPr>
        </p:nvSpPr>
        <p:spPr>
          <a:xfrm>
            <a:off x="457200" y="277813"/>
            <a:ext cx="8229600" cy="847725"/>
          </a:xfrm>
        </p:spPr>
        <p:txBody>
          <a:bodyPr/>
          <a:lstStyle/>
          <a:p>
            <a:pPr eaLnBrk="1" hangingPunct="1">
              <a:defRPr/>
            </a:pPr>
            <a:r>
              <a:rPr lang="en-US" sz="3600" b="1" dirty="0" smtClean="0">
                <a:solidFill>
                  <a:schemeClr val="accent1">
                    <a:lumMod val="75000"/>
                  </a:schemeClr>
                </a:solidFill>
              </a:rPr>
              <a:t>PENUTUP [1]</a:t>
            </a:r>
          </a:p>
        </p:txBody>
      </p:sp>
      <p:sp>
        <p:nvSpPr>
          <p:cNvPr id="44035" name="Rectangle 3"/>
          <p:cNvSpPr>
            <a:spLocks noGrp="1" noChangeArrowheads="1"/>
          </p:cNvSpPr>
          <p:nvPr>
            <p:ph type="body" idx="1"/>
          </p:nvPr>
        </p:nvSpPr>
        <p:spPr>
          <a:xfrm>
            <a:off x="457200" y="1125538"/>
            <a:ext cx="8507413" cy="5005387"/>
          </a:xfrm>
        </p:spPr>
        <p:txBody>
          <a:bodyPr/>
          <a:lstStyle/>
          <a:p>
            <a:pPr eaLnBrk="1" hangingPunct="1">
              <a:buClr>
                <a:schemeClr val="tx1"/>
              </a:buClr>
              <a:defRPr/>
            </a:pPr>
            <a:r>
              <a:rPr lang="id-ID" smtClean="0">
                <a:latin typeface="Arial Narrow" pitchFamily="34" charset="0"/>
              </a:rPr>
              <a:t>Standar mutu disusun menurut kehendak               dan kesepakatan dalam masing-masing          PT/unit-unitnya, dengan memperhatikan tun-       tutan pelanggan dan kemampuan pelaksanaannya.</a:t>
            </a:r>
          </a:p>
          <a:p>
            <a:pPr eaLnBrk="1" hangingPunct="1">
              <a:buClr>
                <a:schemeClr val="tx1"/>
              </a:buClr>
              <a:defRPr/>
            </a:pPr>
            <a:endParaRPr lang="id-ID" sz="800" smtClean="0">
              <a:latin typeface="Arial Narrow" pitchFamily="34" charset="0"/>
            </a:endParaRPr>
          </a:p>
          <a:p>
            <a:pPr eaLnBrk="1" hangingPunct="1">
              <a:buClr>
                <a:schemeClr val="tx1"/>
              </a:buClr>
              <a:defRPr/>
            </a:pPr>
            <a:r>
              <a:rPr lang="id-ID" smtClean="0">
                <a:latin typeface="Arial Narrow" pitchFamily="34" charset="0"/>
              </a:rPr>
              <a:t>Penerapan standar mutu sebaiknya secara bertahap, pada awalnya pilihlah beberapa butir standar mutu yang strategis saja untuk suatu pekerjaan, kemudian lambat laun baru ditambah dan/atau ditingkatkan mutunya kalau ternyata sudah mampu dilaksanakan.</a:t>
            </a:r>
          </a:p>
        </p:txBody>
      </p:sp>
      <p:pic>
        <p:nvPicPr>
          <p:cNvPr id="44036" name="Picture 4" descr="perahu"/>
          <p:cNvPicPr>
            <a:picLocks noChangeAspect="1" noChangeArrowheads="1"/>
          </p:cNvPicPr>
          <p:nvPr/>
        </p:nvPicPr>
        <p:blipFill>
          <a:blip r:embed="rId4"/>
          <a:srcRect/>
          <a:stretch>
            <a:fillRect/>
          </a:stretch>
        </p:blipFill>
        <p:spPr bwMode="auto">
          <a:xfrm>
            <a:off x="6877050" y="4348162"/>
            <a:ext cx="2052638" cy="2052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from="(-#ppt_w/2)" to="(#ppt_x)" calcmode="lin" valueType="num">
                                      <p:cBhvr>
                                        <p:cTn id="7" dur="1200" fill="hold">
                                          <p:stCondLst>
                                            <p:cond delay="0"/>
                                          </p:stCondLst>
                                        </p:cTn>
                                        <p:tgtEl>
                                          <p:spTgt spid="44034"/>
                                        </p:tgtEl>
                                        <p:attrNameLst>
                                          <p:attrName>ppt_x</p:attrName>
                                        </p:attrNameLst>
                                      </p:cBhvr>
                                    </p:anim>
                                    <p:anim from="0" to="-1.0" calcmode="lin" valueType="num">
                                      <p:cBhvr>
                                        <p:cTn id="8" dur="400" decel="50000" autoRev="1" fill="hold">
                                          <p:stCondLst>
                                            <p:cond delay="1200"/>
                                          </p:stCondLst>
                                        </p:cTn>
                                        <p:tgtEl>
                                          <p:spTgt spid="44034"/>
                                        </p:tgtEl>
                                        <p:attrNameLst>
                                          <p:attrName>xshear</p:attrName>
                                        </p:attrNameLst>
                                      </p:cBhvr>
                                    </p:anim>
                                    <p:animScale>
                                      <p:cBhvr>
                                        <p:cTn id="9" dur="400" decel="100000" autoRev="1" fill="hold">
                                          <p:stCondLst>
                                            <p:cond delay="1200"/>
                                          </p:stCondLst>
                                        </p:cTn>
                                        <p:tgtEl>
                                          <p:spTgt spid="44034"/>
                                        </p:tgtEl>
                                      </p:cBhvr>
                                      <p:from x="100000" y="100000"/>
                                      <p:to x="80000" y="100000"/>
                                    </p:animScale>
                                    <p:anim by="(#ppt_h/3+#ppt_w*0.1)" calcmode="lin" valueType="num">
                                      <p:cBhvr additive="sum">
                                        <p:cTn id="10" dur="400" decel="100000" autoRev="1" fill="hold">
                                          <p:stCondLst>
                                            <p:cond delay="1200"/>
                                          </p:stCondLst>
                                        </p:cTn>
                                        <p:tgtEl>
                                          <p:spTgt spid="4403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fade">
                                      <p:cBhvr>
                                        <p:cTn id="15" dur="2000"/>
                                        <p:tgtEl>
                                          <p:spTgt spid="44036"/>
                                        </p:tgtEl>
                                      </p:cBhvr>
                                    </p:animEffect>
                                    <p:anim calcmode="lin" valueType="num">
                                      <p:cBhvr>
                                        <p:cTn id="16" dur="2000" fill="hold"/>
                                        <p:tgtEl>
                                          <p:spTgt spid="44036"/>
                                        </p:tgtEl>
                                        <p:attrNameLst>
                                          <p:attrName>ppt_x</p:attrName>
                                        </p:attrNameLst>
                                      </p:cBhvr>
                                      <p:tavLst>
                                        <p:tav tm="0">
                                          <p:val>
                                            <p:strVal val="#ppt_x"/>
                                          </p:val>
                                        </p:tav>
                                        <p:tav tm="100000">
                                          <p:val>
                                            <p:strVal val="#ppt_x"/>
                                          </p:val>
                                        </p:tav>
                                      </p:tavLst>
                                    </p:anim>
                                    <p:anim calcmode="lin" valueType="num">
                                      <p:cBhvr>
                                        <p:cTn id="17" dur="1800" decel="100000" fill="hold"/>
                                        <p:tgtEl>
                                          <p:spTgt spid="44036"/>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403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4035">
                                            <p:txEl>
                                              <p:pRg st="0" end="0"/>
                                            </p:txEl>
                                          </p:spTgt>
                                        </p:tgtEl>
                                        <p:attrNameLst>
                                          <p:attrName>style.visibility</p:attrName>
                                        </p:attrNameLst>
                                      </p:cBhvr>
                                      <p:to>
                                        <p:strVal val="visible"/>
                                      </p:to>
                                    </p:set>
                                    <p:anim from="(-#ppt_w/2)" to="(#ppt_x)" calcmode="lin" valueType="num">
                                      <p:cBhvr>
                                        <p:cTn id="23" dur="1200" fill="hold">
                                          <p:stCondLst>
                                            <p:cond delay="0"/>
                                          </p:stCondLst>
                                        </p:cTn>
                                        <p:tgtEl>
                                          <p:spTgt spid="44035">
                                            <p:txEl>
                                              <p:pRg st="0" end="0"/>
                                            </p:txEl>
                                          </p:spTgt>
                                        </p:tgtEl>
                                        <p:attrNameLst>
                                          <p:attrName>ppt_x</p:attrName>
                                        </p:attrNameLst>
                                      </p:cBhvr>
                                    </p:anim>
                                    <p:anim from="0" to="-1.0" calcmode="lin" valueType="num">
                                      <p:cBhvr>
                                        <p:cTn id="24" dur="400" decel="50000" autoRev="1" fill="hold">
                                          <p:stCondLst>
                                            <p:cond delay="1200"/>
                                          </p:stCondLst>
                                        </p:cTn>
                                        <p:tgtEl>
                                          <p:spTgt spid="44035">
                                            <p:txEl>
                                              <p:pRg st="0" end="0"/>
                                            </p:txEl>
                                          </p:spTgt>
                                        </p:tgtEl>
                                        <p:attrNameLst>
                                          <p:attrName>xshear</p:attrName>
                                        </p:attrNameLst>
                                      </p:cBhvr>
                                    </p:anim>
                                    <p:animScale>
                                      <p:cBhvr>
                                        <p:cTn id="25" dur="400" decel="100000" autoRev="1" fill="hold">
                                          <p:stCondLst>
                                            <p:cond delay="1200"/>
                                          </p:stCondLst>
                                        </p:cTn>
                                        <p:tgtEl>
                                          <p:spTgt spid="44035">
                                            <p:txEl>
                                              <p:pRg st="0" end="0"/>
                                            </p:txEl>
                                          </p:spTgt>
                                        </p:tgtEl>
                                      </p:cBhvr>
                                      <p:from x="100000" y="100000"/>
                                      <p:to x="80000" y="100000"/>
                                    </p:animScale>
                                    <p:anim by="(#ppt_h/3+#ppt_w*0.1)" calcmode="lin" valueType="num">
                                      <p:cBhvr additive="sum">
                                        <p:cTn id="26" dur="400" decel="100000" autoRev="1" fill="hold">
                                          <p:stCondLst>
                                            <p:cond delay="1200"/>
                                          </p:stCondLst>
                                        </p:cTn>
                                        <p:tgtEl>
                                          <p:spTgt spid="44035">
                                            <p:txEl>
                                              <p:pRg st="0" end="0"/>
                                            </p:txEl>
                                          </p:spTgt>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4035">
                                            <p:txEl>
                                              <p:pRg st="2" end="2"/>
                                            </p:txEl>
                                          </p:spTgt>
                                        </p:tgtEl>
                                        <p:attrNameLst>
                                          <p:attrName>style.visibility</p:attrName>
                                        </p:attrNameLst>
                                      </p:cBhvr>
                                      <p:to>
                                        <p:strVal val="visible"/>
                                      </p:to>
                                    </p:set>
                                    <p:anim from="(-#ppt_w/2)" to="(#ppt_x)" calcmode="lin" valueType="num">
                                      <p:cBhvr>
                                        <p:cTn id="31" dur="1200" fill="hold">
                                          <p:stCondLst>
                                            <p:cond delay="0"/>
                                          </p:stCondLst>
                                        </p:cTn>
                                        <p:tgtEl>
                                          <p:spTgt spid="44035">
                                            <p:txEl>
                                              <p:pRg st="2" end="2"/>
                                            </p:txEl>
                                          </p:spTgt>
                                        </p:tgtEl>
                                        <p:attrNameLst>
                                          <p:attrName>ppt_x</p:attrName>
                                        </p:attrNameLst>
                                      </p:cBhvr>
                                    </p:anim>
                                    <p:anim from="0" to="-1.0" calcmode="lin" valueType="num">
                                      <p:cBhvr>
                                        <p:cTn id="32" dur="400" decel="50000" autoRev="1" fill="hold">
                                          <p:stCondLst>
                                            <p:cond delay="1200"/>
                                          </p:stCondLst>
                                        </p:cTn>
                                        <p:tgtEl>
                                          <p:spTgt spid="44035">
                                            <p:txEl>
                                              <p:pRg st="2" end="2"/>
                                            </p:txEl>
                                          </p:spTgt>
                                        </p:tgtEl>
                                        <p:attrNameLst>
                                          <p:attrName>xshear</p:attrName>
                                        </p:attrNameLst>
                                      </p:cBhvr>
                                    </p:anim>
                                    <p:animScale>
                                      <p:cBhvr>
                                        <p:cTn id="33" dur="400" decel="100000" autoRev="1" fill="hold">
                                          <p:stCondLst>
                                            <p:cond delay="1200"/>
                                          </p:stCondLst>
                                        </p:cTn>
                                        <p:tgtEl>
                                          <p:spTgt spid="44035">
                                            <p:txEl>
                                              <p:pRg st="2" end="2"/>
                                            </p:txEl>
                                          </p:spTgt>
                                        </p:tgtEl>
                                      </p:cBhvr>
                                      <p:from x="100000" y="100000"/>
                                      <p:to x="80000" y="100000"/>
                                    </p:animScale>
                                    <p:anim by="(#ppt_h/3+#ppt_w*0.1)" calcmode="lin" valueType="num">
                                      <p:cBhvr additive="sum">
                                        <p:cTn id="34" dur="400" decel="100000" autoRev="1" fill="hold">
                                          <p:stCondLst>
                                            <p:cond delay="1200"/>
                                          </p:stCondLst>
                                        </p:cTn>
                                        <p:tgtEl>
                                          <p:spTgt spid="44035">
                                            <p:txEl>
                                              <p:pRg st="2" end="2"/>
                                            </p:txEl>
                                          </p:spTgt>
                                        </p:tgtEl>
                                        <p:attrNameLst>
                                          <p:attrName>ppt_x</p:attrName>
                                        </p:attrNameLst>
                                      </p:cBhvr>
                                    </p:anim>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CF1158F4-CF04-47B5-BD38-7F61A24D4768}" type="slidenum">
              <a:rPr lang="en-US"/>
              <a:pPr>
                <a:defRPr/>
              </a:pPr>
              <a:t>42</a:t>
            </a:fld>
            <a:endParaRPr lang="en-US"/>
          </a:p>
        </p:txBody>
      </p:sp>
      <p:sp>
        <p:nvSpPr>
          <p:cNvPr id="45058" name="Rectangle 2"/>
          <p:cNvSpPr>
            <a:spLocks noGrp="1" noChangeArrowheads="1"/>
          </p:cNvSpPr>
          <p:nvPr>
            <p:ph type="title"/>
          </p:nvPr>
        </p:nvSpPr>
        <p:spPr>
          <a:xfrm>
            <a:off x="457200" y="277813"/>
            <a:ext cx="8229600" cy="774700"/>
          </a:xfrm>
        </p:spPr>
        <p:txBody>
          <a:bodyPr/>
          <a:lstStyle/>
          <a:p>
            <a:pPr eaLnBrk="1" hangingPunct="1">
              <a:defRPr/>
            </a:pPr>
            <a:r>
              <a:rPr lang="en-US" sz="3600" b="1" dirty="0" smtClean="0">
                <a:solidFill>
                  <a:schemeClr val="accent1">
                    <a:lumMod val="75000"/>
                  </a:schemeClr>
                </a:solidFill>
              </a:rPr>
              <a:t>PENUTUP [2]</a:t>
            </a:r>
          </a:p>
        </p:txBody>
      </p:sp>
      <p:sp>
        <p:nvSpPr>
          <p:cNvPr id="45059" name="Rectangle 3"/>
          <p:cNvSpPr>
            <a:spLocks noGrp="1" noChangeArrowheads="1"/>
          </p:cNvSpPr>
          <p:nvPr>
            <p:ph type="body" idx="1"/>
          </p:nvPr>
        </p:nvSpPr>
        <p:spPr>
          <a:xfrm>
            <a:off x="539750" y="1196975"/>
            <a:ext cx="8280400" cy="4968875"/>
          </a:xfrm>
        </p:spPr>
        <p:txBody>
          <a:bodyPr/>
          <a:lstStyle/>
          <a:p>
            <a:pPr eaLnBrk="1" hangingPunct="1">
              <a:defRPr/>
            </a:pPr>
            <a:r>
              <a:rPr lang="id-ID" smtClean="0">
                <a:latin typeface="Arial Narrow" pitchFamily="34" charset="0"/>
              </a:rPr>
              <a:t>Penerapan standar mutu perlu diawasi dan dievalu-asi secara berkala dari waktu ke waktu untuk keperluan perbaikan dan peningkatan mutu.</a:t>
            </a:r>
          </a:p>
          <a:p>
            <a:pPr eaLnBrk="1" hangingPunct="1">
              <a:defRPr/>
            </a:pPr>
            <a:endParaRPr lang="id-ID" sz="800" smtClean="0">
              <a:latin typeface="Arial Narrow" pitchFamily="34" charset="0"/>
            </a:endParaRPr>
          </a:p>
          <a:p>
            <a:pPr eaLnBrk="1" hangingPunct="1">
              <a:defRPr/>
            </a:pPr>
            <a:r>
              <a:rPr lang="id-ID" smtClean="0">
                <a:latin typeface="Arial Narrow" pitchFamily="34" charset="0"/>
              </a:rPr>
              <a:t>Penerapan standar mutu                                  secara konsisten dapat                                menjamin dan mening-                                     katkan mutu kinerja PT/                                        unit-unitnya secara ber-                    kesinambungan.</a:t>
            </a:r>
          </a:p>
        </p:txBody>
      </p:sp>
      <p:pic>
        <p:nvPicPr>
          <p:cNvPr id="45061" name="Picture 5" descr="Kart_Bhrs_08"/>
          <p:cNvPicPr>
            <a:picLocks noChangeAspect="1" noChangeArrowheads="1"/>
          </p:cNvPicPr>
          <p:nvPr/>
        </p:nvPicPr>
        <p:blipFill>
          <a:blip r:embed="rId4"/>
          <a:srcRect/>
          <a:stretch>
            <a:fillRect/>
          </a:stretch>
        </p:blipFill>
        <p:spPr bwMode="auto">
          <a:xfrm>
            <a:off x="5003800" y="3074988"/>
            <a:ext cx="3889375" cy="2928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from="(-#ppt_w/2)" to="(#ppt_x)" calcmode="lin" valueType="num">
                                      <p:cBhvr>
                                        <p:cTn id="7" dur="1200" fill="hold">
                                          <p:stCondLst>
                                            <p:cond delay="0"/>
                                          </p:stCondLst>
                                        </p:cTn>
                                        <p:tgtEl>
                                          <p:spTgt spid="45058"/>
                                        </p:tgtEl>
                                        <p:attrNameLst>
                                          <p:attrName>ppt_x</p:attrName>
                                        </p:attrNameLst>
                                      </p:cBhvr>
                                    </p:anim>
                                    <p:anim from="0" to="-1.0" calcmode="lin" valueType="num">
                                      <p:cBhvr>
                                        <p:cTn id="8" dur="400" decel="50000" autoRev="1" fill="hold">
                                          <p:stCondLst>
                                            <p:cond delay="1200"/>
                                          </p:stCondLst>
                                        </p:cTn>
                                        <p:tgtEl>
                                          <p:spTgt spid="45058"/>
                                        </p:tgtEl>
                                        <p:attrNameLst>
                                          <p:attrName>xshear</p:attrName>
                                        </p:attrNameLst>
                                      </p:cBhvr>
                                    </p:anim>
                                    <p:animScale>
                                      <p:cBhvr>
                                        <p:cTn id="9" dur="400" decel="100000" autoRev="1" fill="hold">
                                          <p:stCondLst>
                                            <p:cond delay="1200"/>
                                          </p:stCondLst>
                                        </p:cTn>
                                        <p:tgtEl>
                                          <p:spTgt spid="45058"/>
                                        </p:tgtEl>
                                      </p:cBhvr>
                                      <p:from x="100000" y="100000"/>
                                      <p:to x="80000" y="100000"/>
                                    </p:animScale>
                                    <p:anim by="(#ppt_h/3+#ppt_w*0.1)" calcmode="lin" valueType="num">
                                      <p:cBhvr additive="sum">
                                        <p:cTn id="10" dur="400" decel="100000" autoRev="1" fill="hold">
                                          <p:stCondLst>
                                            <p:cond delay="1200"/>
                                          </p:stCondLst>
                                        </p:cTn>
                                        <p:tgtEl>
                                          <p:spTgt spid="45058"/>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5061"/>
                                        </p:tgtEl>
                                        <p:attrNameLst>
                                          <p:attrName>style.visibility</p:attrName>
                                        </p:attrNameLst>
                                      </p:cBhvr>
                                      <p:to>
                                        <p:strVal val="visible"/>
                                      </p:to>
                                    </p:set>
                                    <p:anim calcmode="lin" valueType="num">
                                      <p:cBhvr>
                                        <p:cTn id="15" dur="2000" fill="hold"/>
                                        <p:tgtEl>
                                          <p:spTgt spid="45061"/>
                                        </p:tgtEl>
                                        <p:attrNameLst>
                                          <p:attrName>ppt_w</p:attrName>
                                        </p:attrNameLst>
                                      </p:cBhvr>
                                      <p:tavLst>
                                        <p:tav tm="0">
                                          <p:val>
                                            <p:fltVal val="0"/>
                                          </p:val>
                                        </p:tav>
                                        <p:tav tm="100000">
                                          <p:val>
                                            <p:strVal val="#ppt_w"/>
                                          </p:val>
                                        </p:tav>
                                      </p:tavLst>
                                    </p:anim>
                                    <p:anim calcmode="lin" valueType="num">
                                      <p:cBhvr>
                                        <p:cTn id="16" dur="2000" fill="hold"/>
                                        <p:tgtEl>
                                          <p:spTgt spid="4506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5059">
                                            <p:txEl>
                                              <p:pRg st="0" end="0"/>
                                            </p:txEl>
                                          </p:spTgt>
                                        </p:tgtEl>
                                        <p:attrNameLst>
                                          <p:attrName>style.visibility</p:attrName>
                                        </p:attrNameLst>
                                      </p:cBhvr>
                                      <p:to>
                                        <p:strVal val="visible"/>
                                      </p:to>
                                    </p:set>
                                    <p:anim calcmode="lin" valueType="num">
                                      <p:cBhvr>
                                        <p:cTn id="21" dur="1000" fill="hold"/>
                                        <p:tgtEl>
                                          <p:spTgt spid="45059">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5059">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5059">
                                            <p:txEl>
                                              <p:pRg st="2" end="2"/>
                                            </p:txEl>
                                          </p:spTgt>
                                        </p:tgtEl>
                                        <p:attrNameLst>
                                          <p:attrName>style.visibility</p:attrName>
                                        </p:attrNameLst>
                                      </p:cBhvr>
                                      <p:to>
                                        <p:strVal val="visible"/>
                                      </p:to>
                                    </p:set>
                                    <p:anim calcmode="lin" valueType="num">
                                      <p:cBhvr>
                                        <p:cTn id="28" dur="1000" fill="hold"/>
                                        <p:tgtEl>
                                          <p:spTgt spid="4505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505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5059">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429256" y="5357834"/>
            <a:ext cx="3643338" cy="1143000"/>
          </a:xfrm>
          <a:prstGeom prst="rect">
            <a:avLst/>
          </a:prstGeom>
        </p:spPr>
        <p:txBody>
          <a:bodyPr vert="horz" lIns="91440" tIns="45720" rIns="91440" bIns="45720" rtlCol="0" anchor="ctr">
            <a:noAutofit/>
          </a:bodyPr>
          <a:lstStyle/>
          <a:p>
            <a:pPr algn="ctr"/>
            <a:r>
              <a:rPr lang="en-US" sz="2400" b="1" dirty="0" smtClean="0">
                <a:solidFill>
                  <a:srgbClr val="FF0000"/>
                </a:solidFill>
                <a:latin typeface="Aharoni" pitchFamily="2" charset="-79"/>
                <a:cs typeface="Aharoni" pitchFamily="2" charset="-79"/>
              </a:rPr>
              <a:t>KONSEP </a:t>
            </a:r>
            <a:r>
              <a:rPr lang="id-ID" sz="2400" b="1" dirty="0" smtClean="0">
                <a:solidFill>
                  <a:srgbClr val="FF0000"/>
                </a:solidFill>
                <a:latin typeface="Aharoni" pitchFamily="2" charset="-79"/>
                <a:cs typeface="Aharoni" pitchFamily="2" charset="-79"/>
              </a:rPr>
              <a:t>TQM</a:t>
            </a:r>
            <a:r>
              <a:rPr lang="en-US" sz="2400" b="1" dirty="0" smtClean="0">
                <a:solidFill>
                  <a:srgbClr val="FF0000"/>
                </a:solidFill>
                <a:latin typeface="Aharoni" pitchFamily="2" charset="-79"/>
                <a:cs typeface="Aharoni" pitchFamily="2" charset="-79"/>
              </a:rPr>
              <a:t> </a:t>
            </a:r>
            <a:endParaRPr lang="id-ID" sz="2400" b="1" dirty="0" smtClean="0">
              <a:solidFill>
                <a:srgbClr val="FF0000"/>
              </a:solidFill>
              <a:latin typeface="Aharoni" pitchFamily="2" charset="-79"/>
              <a:cs typeface="Aharoni" pitchFamily="2" charset="-79"/>
            </a:endParaRPr>
          </a:p>
          <a:p>
            <a:pPr algn="ctr"/>
            <a:r>
              <a:rPr lang="id-ID" sz="2400" b="1" dirty="0" smtClean="0">
                <a:solidFill>
                  <a:srgbClr val="FF0000"/>
                </a:solidFill>
                <a:latin typeface="Aharoni" pitchFamily="2" charset="-79"/>
                <a:cs typeface="Aharoni" pitchFamily="2" charset="-79"/>
              </a:rPr>
              <a:t>(</a:t>
            </a:r>
            <a:r>
              <a:rPr lang="en-US" sz="2400" b="1" dirty="0" smtClean="0">
                <a:solidFill>
                  <a:srgbClr val="FF0000"/>
                </a:solidFill>
                <a:latin typeface="Aharoni" pitchFamily="2" charset="-79"/>
                <a:cs typeface="Aharoni" pitchFamily="2" charset="-79"/>
              </a:rPr>
              <a:t>TOTAL  QUALITY MANAGEMENT )</a:t>
            </a:r>
            <a:r>
              <a:rPr lang="id-ID" sz="2400" b="1" dirty="0" smtClean="0">
                <a:solidFill>
                  <a:srgbClr val="FF0000"/>
                </a:solidFill>
                <a:latin typeface="Aharoni" pitchFamily="2" charset="-79"/>
                <a:cs typeface="Aharoni" pitchFamily="2" charset="-79"/>
              </a:rPr>
              <a:t/>
            </a:r>
            <a:br>
              <a:rPr lang="id-ID" sz="2400" b="1" dirty="0" smtClean="0">
                <a:solidFill>
                  <a:srgbClr val="FF0000"/>
                </a:solidFill>
                <a:latin typeface="Aharoni" pitchFamily="2" charset="-79"/>
                <a:cs typeface="Aharoni" pitchFamily="2" charset="-79"/>
              </a:rPr>
            </a:br>
            <a:endParaRPr lang="en-US" sz="2400" b="1" i="0" u="none" dirty="0">
              <a:solidFill>
                <a:srgbClr val="FF0000"/>
              </a:solidFill>
              <a:latin typeface="Aharoni" pitchFamily="2" charset="-79"/>
              <a:cs typeface="Aharoni" pitchFamily="2" charset="-79"/>
            </a:endParaRPr>
          </a:p>
        </p:txBody>
      </p:sp>
      <p:sp>
        <p:nvSpPr>
          <p:cNvPr id="4" name="Footer Placeholder 4"/>
          <p:cNvSpPr>
            <a:spLocks noGrp="1"/>
          </p:cNvSpPr>
          <p:nvPr>
            <p:ph type="ftr" sz="quarter" idx="10"/>
          </p:nvPr>
        </p:nvSpPr>
        <p:spPr>
          <a:xfrm>
            <a:off x="214282" y="6356373"/>
            <a:ext cx="2202474" cy="358775"/>
          </a:xfrm>
        </p:spPr>
        <p:txBody>
          <a:bodyPr/>
          <a:lstStyle/>
          <a:p>
            <a:r>
              <a:rPr lang="en-US" dirty="0" err="1"/>
              <a:t>halaman</a:t>
            </a:r>
            <a:r>
              <a:rPr lang="en-US" dirty="0"/>
              <a:t> </a:t>
            </a:r>
            <a:fld id="{B8C1293C-AD6A-4D26-A11E-3CA46B86E4F6}" type="slidenum">
              <a:rPr lang="en-US"/>
              <a:pPr/>
              <a:t>43</a:t>
            </a:fld>
            <a:r>
              <a:rPr lang="en-US" dirty="0"/>
              <a:t>  </a:t>
            </a:r>
            <a:r>
              <a:rPr lang="en-US" dirty="0" err="1"/>
              <a:t>dari</a:t>
            </a:r>
            <a:r>
              <a:rPr lang="en-US" dirty="0"/>
              <a:t> 50 </a:t>
            </a:r>
            <a:r>
              <a:rPr lang="en-US" dirty="0" err="1"/>
              <a:t>halaman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46639" y="1270000"/>
            <a:ext cx="5313485" cy="641350"/>
          </a:xfrm>
          <a:prstGeom prst="rect">
            <a:avLst/>
          </a:prstGeom>
          <a:noFill/>
          <a:ln w="9525">
            <a:noFill/>
            <a:miter lim="800000"/>
            <a:headEnd/>
            <a:tailEnd/>
          </a:ln>
        </p:spPr>
        <p:txBody>
          <a:bodyPr>
            <a:spAutoFit/>
          </a:bodyPr>
          <a:lstStyle/>
          <a:p>
            <a:pPr marL="682625" indent="-682625"/>
            <a:r>
              <a:rPr lang="en-US" sz="3600" b="1" dirty="0">
                <a:solidFill>
                  <a:schemeClr val="accent1">
                    <a:lumMod val="75000"/>
                  </a:schemeClr>
                </a:solidFill>
                <a:latin typeface="Tahoma" pitchFamily="34" charset="0"/>
              </a:rPr>
              <a:t>A.	PENDAHULUAN</a:t>
            </a:r>
          </a:p>
        </p:txBody>
      </p:sp>
      <p:sp>
        <p:nvSpPr>
          <p:cNvPr id="4099" name="Rectangle 3"/>
          <p:cNvSpPr>
            <a:spLocks noChangeArrowheads="1"/>
          </p:cNvSpPr>
          <p:nvPr/>
        </p:nvSpPr>
        <p:spPr bwMode="auto">
          <a:xfrm>
            <a:off x="2110154" y="2209800"/>
            <a:ext cx="5838092" cy="3139321"/>
          </a:xfrm>
          <a:prstGeom prst="rect">
            <a:avLst/>
          </a:prstGeom>
          <a:noFill/>
          <a:ln w="9525">
            <a:noFill/>
            <a:miter lim="800000"/>
            <a:headEnd/>
            <a:tailEnd/>
          </a:ln>
        </p:spPr>
        <p:txBody>
          <a:bodyPr>
            <a:spAutoFit/>
          </a:bodyPr>
          <a:lstStyle/>
          <a:p>
            <a:pPr marL="398463" indent="-398463">
              <a:lnSpc>
                <a:spcPct val="110000"/>
              </a:lnSpc>
            </a:pPr>
            <a:r>
              <a:rPr lang="en-US">
                <a:latin typeface="Arial" charset="0"/>
              </a:rPr>
              <a:t>Istilah lain untuk Quality Management dan</a:t>
            </a:r>
          </a:p>
          <a:p>
            <a:pPr marL="398463" indent="-398463">
              <a:lnSpc>
                <a:spcPct val="110000"/>
              </a:lnSpc>
            </a:pPr>
            <a:r>
              <a:rPr lang="en-US">
                <a:latin typeface="Arial" charset="0"/>
              </a:rPr>
              <a:t>Total Quality Management (TQM)</a:t>
            </a:r>
          </a:p>
          <a:p>
            <a:pPr marL="398463" indent="-398463">
              <a:lnSpc>
                <a:spcPct val="110000"/>
              </a:lnSpc>
              <a:buFont typeface="Arial" charset="0"/>
              <a:buChar char="●"/>
            </a:pPr>
            <a:r>
              <a:rPr lang="en-US">
                <a:latin typeface="Arial" charset="0"/>
              </a:rPr>
              <a:t>Total Quality Control (TQC)  →  Feigenbaum / GE (1960)</a:t>
            </a:r>
          </a:p>
          <a:p>
            <a:pPr marL="398463" indent="-398463">
              <a:lnSpc>
                <a:spcPct val="110000"/>
              </a:lnSpc>
              <a:buFont typeface="Arial" charset="0"/>
              <a:buChar char="●"/>
            </a:pPr>
            <a:r>
              <a:rPr lang="en-US">
                <a:latin typeface="Arial" charset="0"/>
              </a:rPr>
              <a:t>Company Wide Quality Control (CWQC) →  Jepang (1968)</a:t>
            </a:r>
          </a:p>
          <a:p>
            <a:pPr marL="398463" indent="-398463">
              <a:lnSpc>
                <a:spcPct val="110000"/>
              </a:lnSpc>
              <a:buFont typeface="Arial" charset="0"/>
              <a:buChar char="●"/>
            </a:pPr>
            <a:r>
              <a:rPr lang="en-US">
                <a:latin typeface="Arial" charset="0"/>
              </a:rPr>
              <a:t>Total Quality Service (TQS)</a:t>
            </a:r>
          </a:p>
          <a:p>
            <a:pPr marL="398463" indent="-398463">
              <a:lnSpc>
                <a:spcPct val="110000"/>
              </a:lnSpc>
              <a:buFont typeface="Arial" charset="0"/>
              <a:buChar char="●"/>
            </a:pPr>
            <a:r>
              <a:rPr lang="en-US">
                <a:latin typeface="Arial" charset="0"/>
              </a:rPr>
              <a:t>Total Quality Maintenance (TPM)</a:t>
            </a:r>
          </a:p>
          <a:p>
            <a:pPr marL="398463" indent="-398463">
              <a:lnSpc>
                <a:spcPct val="110000"/>
              </a:lnSpc>
              <a:buFont typeface="Arial" charset="0"/>
              <a:buChar char="●"/>
            </a:pPr>
            <a:r>
              <a:rPr lang="en-US">
                <a:latin typeface="Arial" charset="0"/>
              </a:rPr>
              <a:t>Continuous Quality Improvement (CQI)</a:t>
            </a:r>
          </a:p>
          <a:p>
            <a:pPr marL="398463" indent="-398463">
              <a:lnSpc>
                <a:spcPct val="110000"/>
              </a:lnSpc>
              <a:buFont typeface="Arial" charset="0"/>
              <a:buChar char="●"/>
            </a:pPr>
            <a:r>
              <a:rPr lang="en-US">
                <a:latin typeface="Arial" charset="0"/>
              </a:rPr>
              <a:t>dll</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56492" y="677864"/>
            <a:ext cx="7924800" cy="1165225"/>
          </a:xfrm>
          <a:prstGeom prst="rect">
            <a:avLst/>
          </a:prstGeom>
          <a:noFill/>
          <a:ln w="9525">
            <a:noFill/>
            <a:miter lim="800000"/>
            <a:headEnd/>
            <a:tailEnd/>
          </a:ln>
        </p:spPr>
        <p:txBody>
          <a:bodyPr>
            <a:spAutoFit/>
          </a:bodyPr>
          <a:lstStyle/>
          <a:p>
            <a:pPr>
              <a:lnSpc>
                <a:spcPct val="110000"/>
              </a:lnSpc>
            </a:pPr>
            <a:r>
              <a:rPr lang="en-US" sz="3200" b="1" dirty="0">
                <a:solidFill>
                  <a:schemeClr val="accent1">
                    <a:lumMod val="75000"/>
                  </a:schemeClr>
                </a:solidFill>
                <a:latin typeface="Tahoma" pitchFamily="34" charset="0"/>
              </a:rPr>
              <a:t>KONSEP AWAL TQM OLEH BERBAGAI PAKAR MUTU</a:t>
            </a:r>
          </a:p>
        </p:txBody>
      </p:sp>
      <p:sp>
        <p:nvSpPr>
          <p:cNvPr id="5130" name="Rectangle 10"/>
          <p:cNvSpPr>
            <a:spLocks noChangeArrowheads="1"/>
          </p:cNvSpPr>
          <p:nvPr/>
        </p:nvSpPr>
        <p:spPr bwMode="auto">
          <a:xfrm>
            <a:off x="732693" y="1954213"/>
            <a:ext cx="7918938" cy="3939540"/>
          </a:xfrm>
          <a:prstGeom prst="rect">
            <a:avLst/>
          </a:prstGeom>
          <a:noFill/>
          <a:ln w="9525">
            <a:noFill/>
            <a:miter lim="800000"/>
            <a:headEnd/>
            <a:tailEnd/>
          </a:ln>
        </p:spPr>
        <p:txBody>
          <a:bodyPr>
            <a:spAutoFit/>
          </a:bodyPr>
          <a:lstStyle/>
          <a:p>
            <a:pPr marL="400050" indent="-400050">
              <a:lnSpc>
                <a:spcPct val="110000"/>
              </a:lnSpc>
              <a:spcBef>
                <a:spcPct val="20000"/>
              </a:spcBef>
              <a:buClr>
                <a:schemeClr val="tx1"/>
              </a:buClr>
              <a:buFont typeface="Dom Casual" pitchFamily="2" charset="0"/>
              <a:buChar char="●"/>
              <a:tabLst>
                <a:tab pos="406400" algn="l"/>
                <a:tab pos="914400" algn="l"/>
              </a:tabLst>
            </a:pPr>
            <a:r>
              <a:rPr lang="en-US" sz="2000">
                <a:latin typeface="Arial" charset="0"/>
              </a:rPr>
              <a:t>Setiap pakar mutu mempunyai pandangan dan pendekatan berbeda, tergantung pada latar belakangnya </a:t>
            </a:r>
            <a:endParaRPr lang="id-ID" sz="2000">
              <a:latin typeface="Arial" charset="0"/>
            </a:endParaRPr>
          </a:p>
          <a:p>
            <a:pPr marL="400050" indent="-400050">
              <a:lnSpc>
                <a:spcPct val="110000"/>
              </a:lnSpc>
              <a:spcBef>
                <a:spcPct val="20000"/>
              </a:spcBef>
              <a:buClr>
                <a:schemeClr val="tx1"/>
              </a:buClr>
              <a:buFont typeface="Dom Casual" pitchFamily="2" charset="0"/>
              <a:buChar char="●"/>
              <a:tabLst>
                <a:tab pos="406400" algn="l"/>
                <a:tab pos="914400" algn="l"/>
              </a:tabLst>
            </a:pPr>
            <a:endParaRPr lang="en-US" sz="2000">
              <a:latin typeface="Arial" charset="0"/>
            </a:endParaRPr>
          </a:p>
          <a:p>
            <a:pPr marL="400050" indent="-400050">
              <a:lnSpc>
                <a:spcPct val="110000"/>
              </a:lnSpc>
              <a:spcBef>
                <a:spcPct val="20000"/>
              </a:spcBef>
              <a:buClr>
                <a:schemeClr val="tx1"/>
              </a:buClr>
              <a:buFont typeface="Dom Casual" pitchFamily="2" charset="0"/>
              <a:buChar char="●"/>
              <a:tabLst>
                <a:tab pos="406400" algn="l"/>
                <a:tab pos="914400" algn="l"/>
              </a:tabLst>
            </a:pPr>
            <a:r>
              <a:rPr lang="en-US" sz="2000">
                <a:latin typeface="Arial" charset="0"/>
              </a:rPr>
              <a:t>Ada beberapa komitmen yang sama :</a:t>
            </a:r>
          </a:p>
          <a:p>
            <a:pPr marL="400050" indent="-400050">
              <a:lnSpc>
                <a:spcPct val="110000"/>
              </a:lnSpc>
              <a:tabLst>
                <a:tab pos="406400" algn="l"/>
                <a:tab pos="914400" algn="l"/>
              </a:tabLst>
            </a:pPr>
            <a:r>
              <a:rPr lang="en-US" sz="2000">
                <a:latin typeface="Arial" charset="0"/>
              </a:rPr>
              <a:t>	(1)	</a:t>
            </a:r>
            <a:r>
              <a:rPr lang="id-ID" sz="2000">
                <a:latin typeface="Arial" charset="0"/>
              </a:rPr>
              <a:t>Pentingnya komitmen manajemen</a:t>
            </a:r>
            <a:endParaRPr lang="en-US" sz="2000">
              <a:latin typeface="Arial" charset="0"/>
            </a:endParaRPr>
          </a:p>
          <a:p>
            <a:pPr marL="400050" indent="-400050">
              <a:lnSpc>
                <a:spcPct val="110000"/>
              </a:lnSpc>
              <a:tabLst>
                <a:tab pos="406400" algn="l"/>
                <a:tab pos="914400" algn="l"/>
              </a:tabLst>
            </a:pPr>
            <a:r>
              <a:rPr lang="en-US" sz="2000">
                <a:latin typeface="Arial" charset="0"/>
              </a:rPr>
              <a:t>	(2)	Pe</a:t>
            </a:r>
            <a:r>
              <a:rPr lang="id-ID" sz="2000">
                <a:latin typeface="Arial" charset="0"/>
              </a:rPr>
              <a:t>ndekatan strategis kepada sistem mutu</a:t>
            </a:r>
            <a:r>
              <a:rPr lang="en-US" sz="2000">
                <a:latin typeface="Arial" charset="0"/>
              </a:rPr>
              <a:t> 			 </a:t>
            </a:r>
          </a:p>
          <a:p>
            <a:pPr marL="400050" indent="-400050">
              <a:lnSpc>
                <a:spcPct val="110000"/>
              </a:lnSpc>
              <a:tabLst>
                <a:tab pos="406400" algn="l"/>
                <a:tab pos="914400" algn="l"/>
              </a:tabLst>
            </a:pPr>
            <a:r>
              <a:rPr lang="en-US" sz="2000">
                <a:latin typeface="Arial" charset="0"/>
              </a:rPr>
              <a:t>	(3)	Pe</a:t>
            </a:r>
            <a:r>
              <a:rPr lang="id-ID" sz="2000">
                <a:latin typeface="Arial" charset="0"/>
              </a:rPr>
              <a:t>ntingnya pengukuran mutu</a:t>
            </a:r>
            <a:endParaRPr lang="en-US" sz="2000">
              <a:latin typeface="Arial" charset="0"/>
            </a:endParaRPr>
          </a:p>
          <a:p>
            <a:pPr marL="400050" indent="-400050">
              <a:lnSpc>
                <a:spcPct val="110000"/>
              </a:lnSpc>
              <a:tabLst>
                <a:tab pos="406400" algn="l"/>
                <a:tab pos="914400" algn="l"/>
              </a:tabLst>
            </a:pPr>
            <a:r>
              <a:rPr lang="en-US" sz="2000">
                <a:latin typeface="Arial" charset="0"/>
              </a:rPr>
              <a:t>	(4)	P</a:t>
            </a:r>
            <a:r>
              <a:rPr lang="id-ID" sz="2000">
                <a:latin typeface="Arial" charset="0"/>
              </a:rPr>
              <a:t>entingnya perbaikan proses</a:t>
            </a:r>
            <a:endParaRPr lang="en-US" sz="2000">
              <a:latin typeface="Arial" charset="0"/>
            </a:endParaRPr>
          </a:p>
          <a:p>
            <a:pPr marL="400050" indent="-400050">
              <a:lnSpc>
                <a:spcPct val="110000"/>
              </a:lnSpc>
              <a:tabLst>
                <a:tab pos="406400" algn="l"/>
                <a:tab pos="914400" algn="l"/>
              </a:tabLst>
            </a:pPr>
            <a:r>
              <a:rPr lang="en-US" sz="2000">
                <a:latin typeface="Arial" charset="0"/>
              </a:rPr>
              <a:t>	(5)	</a:t>
            </a:r>
            <a:r>
              <a:rPr lang="id-ID" sz="2000">
                <a:latin typeface="Arial" charset="0"/>
              </a:rPr>
              <a:t>Pendidikan dan pelatihan</a:t>
            </a:r>
          </a:p>
          <a:p>
            <a:pPr marL="400050" indent="-400050">
              <a:lnSpc>
                <a:spcPct val="110000"/>
              </a:lnSpc>
              <a:tabLst>
                <a:tab pos="406400" algn="l"/>
                <a:tab pos="914400" algn="l"/>
              </a:tabLst>
            </a:pPr>
            <a:r>
              <a:rPr lang="id-ID" sz="2000">
                <a:latin typeface="Arial" charset="0"/>
              </a:rPr>
              <a:t>      (6)   Menghilangkan penyebab masalah mutu</a:t>
            </a:r>
            <a:endParaRPr lang="en-US" sz="20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0">
                                            <p:txEl>
                                              <p:pRg st="0" end="0"/>
                                            </p:txEl>
                                          </p:spTgt>
                                        </p:tgtEl>
                                        <p:attrNameLst>
                                          <p:attrName>style.visibility</p:attrName>
                                        </p:attrNameLst>
                                      </p:cBhvr>
                                      <p:to>
                                        <p:strVal val="visible"/>
                                      </p:to>
                                    </p:set>
                                    <p:animEffect transition="in" filter="dissolve">
                                      <p:cBhvr>
                                        <p:cTn id="7" dur="500"/>
                                        <p:tgtEl>
                                          <p:spTgt spid="5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30">
                                            <p:txEl>
                                              <p:pRg st="2" end="2"/>
                                            </p:txEl>
                                          </p:spTgt>
                                        </p:tgtEl>
                                        <p:attrNameLst>
                                          <p:attrName>style.visibility</p:attrName>
                                        </p:attrNameLst>
                                      </p:cBhvr>
                                      <p:to>
                                        <p:strVal val="visible"/>
                                      </p:to>
                                    </p:set>
                                    <p:animEffect transition="in" filter="dissolve">
                                      <p:cBhvr>
                                        <p:cTn id="12" dur="500"/>
                                        <p:tgtEl>
                                          <p:spTgt spid="51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0">
                                            <p:txEl>
                                              <p:pRg st="3" end="3"/>
                                            </p:txEl>
                                          </p:spTgt>
                                        </p:tgtEl>
                                        <p:attrNameLst>
                                          <p:attrName>style.visibility</p:attrName>
                                        </p:attrNameLst>
                                      </p:cBhvr>
                                      <p:to>
                                        <p:strVal val="visible"/>
                                      </p:to>
                                    </p:set>
                                    <p:animEffect transition="in" filter="dissolve">
                                      <p:cBhvr>
                                        <p:cTn id="17" dur="500"/>
                                        <p:tgtEl>
                                          <p:spTgt spid="51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30">
                                            <p:txEl>
                                              <p:pRg st="4" end="4"/>
                                            </p:txEl>
                                          </p:spTgt>
                                        </p:tgtEl>
                                        <p:attrNameLst>
                                          <p:attrName>style.visibility</p:attrName>
                                        </p:attrNameLst>
                                      </p:cBhvr>
                                      <p:to>
                                        <p:strVal val="visible"/>
                                      </p:to>
                                    </p:set>
                                    <p:animEffect transition="in" filter="dissolve">
                                      <p:cBhvr>
                                        <p:cTn id="22" dur="500"/>
                                        <p:tgtEl>
                                          <p:spTgt spid="51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30">
                                            <p:txEl>
                                              <p:pRg st="5" end="5"/>
                                            </p:txEl>
                                          </p:spTgt>
                                        </p:tgtEl>
                                        <p:attrNameLst>
                                          <p:attrName>style.visibility</p:attrName>
                                        </p:attrNameLst>
                                      </p:cBhvr>
                                      <p:to>
                                        <p:strVal val="visible"/>
                                      </p:to>
                                    </p:set>
                                    <p:animEffect transition="in" filter="dissolve">
                                      <p:cBhvr>
                                        <p:cTn id="27" dur="500"/>
                                        <p:tgtEl>
                                          <p:spTgt spid="51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30">
                                            <p:txEl>
                                              <p:pRg st="6" end="6"/>
                                            </p:txEl>
                                          </p:spTgt>
                                        </p:tgtEl>
                                        <p:attrNameLst>
                                          <p:attrName>style.visibility</p:attrName>
                                        </p:attrNameLst>
                                      </p:cBhvr>
                                      <p:to>
                                        <p:strVal val="visible"/>
                                      </p:to>
                                    </p:set>
                                    <p:animEffect transition="in" filter="dissolve">
                                      <p:cBhvr>
                                        <p:cTn id="32" dur="500"/>
                                        <p:tgtEl>
                                          <p:spTgt spid="51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30">
                                            <p:txEl>
                                              <p:pRg st="7" end="7"/>
                                            </p:txEl>
                                          </p:spTgt>
                                        </p:tgtEl>
                                        <p:attrNameLst>
                                          <p:attrName>style.visibility</p:attrName>
                                        </p:attrNameLst>
                                      </p:cBhvr>
                                      <p:to>
                                        <p:strVal val="visible"/>
                                      </p:to>
                                    </p:set>
                                    <p:animEffect transition="in" filter="dissolve">
                                      <p:cBhvr>
                                        <p:cTn id="37" dur="500"/>
                                        <p:tgtEl>
                                          <p:spTgt spid="51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30">
                                            <p:txEl>
                                              <p:pRg st="8" end="8"/>
                                            </p:txEl>
                                          </p:spTgt>
                                        </p:tgtEl>
                                        <p:attrNameLst>
                                          <p:attrName>style.visibility</p:attrName>
                                        </p:attrNameLst>
                                      </p:cBhvr>
                                      <p:to>
                                        <p:strVal val="visible"/>
                                      </p:to>
                                    </p:set>
                                    <p:animEffect transition="in" filter="dissolve">
                                      <p:cBhvr>
                                        <p:cTn id="42" dur="500"/>
                                        <p:tgtEl>
                                          <p:spTgt spid="51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72613" y="685800"/>
            <a:ext cx="4520711" cy="641350"/>
          </a:xfrm>
          <a:prstGeom prst="rect">
            <a:avLst/>
          </a:prstGeom>
          <a:noFill/>
          <a:ln w="9525">
            <a:noFill/>
            <a:miter lim="800000"/>
            <a:headEnd/>
            <a:tailEnd/>
          </a:ln>
        </p:spPr>
        <p:txBody>
          <a:bodyPr>
            <a:spAutoFit/>
          </a:bodyPr>
          <a:lstStyle/>
          <a:p>
            <a:r>
              <a:rPr lang="en-US" sz="3600" b="1" dirty="0">
                <a:solidFill>
                  <a:schemeClr val="accent1">
                    <a:lumMod val="75000"/>
                  </a:schemeClr>
                </a:solidFill>
                <a:latin typeface="Tahoma" pitchFamily="34" charset="0"/>
              </a:rPr>
              <a:t>B. URAIAN / ISI</a:t>
            </a:r>
          </a:p>
        </p:txBody>
      </p:sp>
      <p:sp>
        <p:nvSpPr>
          <p:cNvPr id="6147" name="Text Box 3"/>
          <p:cNvSpPr txBox="1">
            <a:spLocks noChangeArrowheads="1"/>
          </p:cNvSpPr>
          <p:nvPr/>
        </p:nvSpPr>
        <p:spPr bwMode="auto">
          <a:xfrm>
            <a:off x="773723" y="1479551"/>
            <a:ext cx="8229600" cy="4816475"/>
          </a:xfrm>
          <a:prstGeom prst="rect">
            <a:avLst/>
          </a:prstGeom>
          <a:noFill/>
          <a:ln w="9525">
            <a:noFill/>
            <a:miter lim="800000"/>
            <a:headEnd/>
            <a:tailEnd/>
          </a:ln>
        </p:spPr>
        <p:txBody>
          <a:bodyPr>
            <a:spAutoFit/>
          </a:bodyPr>
          <a:lstStyle/>
          <a:p>
            <a:pPr marL="341313" indent="-341313">
              <a:lnSpc>
                <a:spcPct val="110000"/>
              </a:lnSpc>
              <a:buFontTx/>
              <a:buAutoNum type="arabicPeriod"/>
              <a:tabLst>
                <a:tab pos="736600" algn="l"/>
                <a:tab pos="1201738" algn="l"/>
                <a:tab pos="1543050" algn="l"/>
              </a:tabLst>
            </a:pPr>
            <a:r>
              <a:rPr lang="en-US" b="1" dirty="0">
                <a:solidFill>
                  <a:schemeClr val="accent1">
                    <a:lumMod val="75000"/>
                  </a:schemeClr>
                </a:solidFill>
                <a:latin typeface="Arial" charset="0"/>
              </a:rPr>
              <a:t>KONSEP TQM OLEH PHILIP CROSBY</a:t>
            </a:r>
          </a:p>
          <a:p>
            <a:pPr marL="736600" lvl="1" indent="-280988">
              <a:lnSpc>
                <a:spcPct val="110000"/>
              </a:lnSpc>
              <a:buFont typeface="Dom Casual" pitchFamily="2" charset="0"/>
              <a:buChar char="●"/>
              <a:tabLst>
                <a:tab pos="736600" algn="l"/>
                <a:tab pos="1201738" algn="l"/>
                <a:tab pos="1543050" algn="l"/>
              </a:tabLst>
            </a:pPr>
            <a:r>
              <a:rPr lang="en-US" sz="2000" dirty="0" err="1">
                <a:latin typeface="Arial" charset="0"/>
              </a:rPr>
              <a:t>Pengalaman</a:t>
            </a:r>
            <a:r>
              <a:rPr lang="en-US" sz="2000" dirty="0">
                <a:latin typeface="Arial" charset="0"/>
              </a:rPr>
              <a:t> </a:t>
            </a:r>
            <a:r>
              <a:rPr lang="en-US" sz="2000" dirty="0" err="1">
                <a:latin typeface="Arial" charset="0"/>
              </a:rPr>
              <a:t>mutu</a:t>
            </a:r>
            <a:r>
              <a:rPr lang="en-US" sz="2000" dirty="0">
                <a:latin typeface="Arial" charset="0"/>
              </a:rPr>
              <a:t> PHILIP CROSBY : 14 </a:t>
            </a:r>
            <a:r>
              <a:rPr lang="en-US" sz="2000" dirty="0" err="1">
                <a:latin typeface="Arial" charset="0"/>
              </a:rPr>
              <a:t>tahun</a:t>
            </a:r>
            <a:r>
              <a:rPr lang="en-US" sz="2000" dirty="0">
                <a:latin typeface="Arial" charset="0"/>
              </a:rPr>
              <a:t> </a:t>
            </a:r>
            <a:r>
              <a:rPr lang="en-US" sz="2000" dirty="0" err="1">
                <a:latin typeface="Arial" charset="0"/>
              </a:rPr>
              <a:t>di</a:t>
            </a:r>
            <a:r>
              <a:rPr lang="en-US" sz="2000" dirty="0">
                <a:latin typeface="Arial" charset="0"/>
              </a:rPr>
              <a:t> ITT</a:t>
            </a:r>
          </a:p>
          <a:p>
            <a:pPr marL="736600" lvl="1" indent="-280988">
              <a:lnSpc>
                <a:spcPct val="110000"/>
              </a:lnSpc>
              <a:buFont typeface="Dom Casual" pitchFamily="2" charset="0"/>
              <a:buChar char="●"/>
              <a:tabLst>
                <a:tab pos="736600" algn="l"/>
                <a:tab pos="1201738" algn="l"/>
                <a:tab pos="1543050" algn="l"/>
              </a:tabLst>
            </a:pPr>
            <a:r>
              <a:rPr lang="en-US" sz="2000" dirty="0" err="1">
                <a:latin typeface="Arial" charset="0"/>
              </a:rPr>
              <a:t>Falsafah</a:t>
            </a:r>
            <a:r>
              <a:rPr lang="en-US" sz="2000" dirty="0">
                <a:latin typeface="Arial" charset="0"/>
              </a:rPr>
              <a:t> </a:t>
            </a:r>
            <a:r>
              <a:rPr lang="en-US" sz="2000" dirty="0" err="1">
                <a:latin typeface="Arial" charset="0"/>
              </a:rPr>
              <a:t>dasar</a:t>
            </a:r>
            <a:r>
              <a:rPr lang="en-US" sz="2000" dirty="0">
                <a:latin typeface="Arial" charset="0"/>
              </a:rPr>
              <a:t> : 4 </a:t>
            </a:r>
            <a:r>
              <a:rPr lang="en-US" sz="2000" dirty="0" err="1">
                <a:latin typeface="Arial" charset="0"/>
              </a:rPr>
              <a:t>kemutlakan</a:t>
            </a:r>
            <a:r>
              <a:rPr lang="en-US" sz="2000" dirty="0">
                <a:latin typeface="Arial" charset="0"/>
              </a:rPr>
              <a:t> </a:t>
            </a:r>
            <a:r>
              <a:rPr lang="en-US" sz="2000" dirty="0" err="1">
                <a:latin typeface="Arial" charset="0"/>
              </a:rPr>
              <a:t>mutu</a:t>
            </a:r>
            <a:endParaRPr lang="en-US" sz="2000" dirty="0">
              <a:latin typeface="Arial" charset="0"/>
            </a:endParaRPr>
          </a:p>
          <a:p>
            <a:pPr marL="736600" lvl="1" indent="-280988">
              <a:lnSpc>
                <a:spcPct val="110000"/>
              </a:lnSpc>
              <a:buFont typeface="Dom Casual" pitchFamily="2" charset="0"/>
              <a:buNone/>
              <a:tabLst>
                <a:tab pos="736600" algn="l"/>
                <a:tab pos="1201738" algn="l"/>
                <a:tab pos="1543050" algn="l"/>
              </a:tabLst>
            </a:pPr>
            <a:r>
              <a:rPr lang="en-US" sz="2000" dirty="0">
                <a:latin typeface="Arial" charset="0"/>
              </a:rPr>
              <a:t>	</a:t>
            </a:r>
            <a:r>
              <a:rPr lang="en-US" sz="1800" dirty="0">
                <a:latin typeface="Arial" charset="0"/>
              </a:rPr>
              <a:t>(1)	</a:t>
            </a:r>
            <a:r>
              <a:rPr lang="en-US" sz="1800" dirty="0" err="1">
                <a:latin typeface="Arial" charset="0"/>
              </a:rPr>
              <a:t>Apakah</a:t>
            </a:r>
            <a:r>
              <a:rPr lang="en-US" sz="1800" dirty="0">
                <a:latin typeface="Arial" charset="0"/>
              </a:rPr>
              <a:t> </a:t>
            </a:r>
            <a:r>
              <a:rPr lang="en-US" sz="1800" dirty="0" err="1">
                <a:latin typeface="Arial" charset="0"/>
              </a:rPr>
              <a:t>mutu</a:t>
            </a:r>
            <a:r>
              <a:rPr lang="en-US" sz="1800" dirty="0">
                <a:latin typeface="Arial" charset="0"/>
              </a:rPr>
              <a:t> </a:t>
            </a:r>
            <a:r>
              <a:rPr lang="en-US" sz="1800" dirty="0" err="1">
                <a:latin typeface="Arial" charset="0"/>
              </a:rPr>
              <a:t>itu</a:t>
            </a:r>
            <a:r>
              <a:rPr lang="en-US" sz="1800" dirty="0">
                <a:latin typeface="Arial" charset="0"/>
              </a:rPr>
              <a:t> ?</a:t>
            </a: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	</a:t>
            </a:r>
            <a:r>
              <a:rPr lang="en-US" sz="1800" dirty="0" err="1">
                <a:latin typeface="Arial" charset="0"/>
              </a:rPr>
              <a:t>Mutu</a:t>
            </a:r>
            <a:r>
              <a:rPr lang="en-US" sz="1800" dirty="0">
                <a:latin typeface="Arial" charset="0"/>
              </a:rPr>
              <a:t> </a:t>
            </a:r>
            <a:r>
              <a:rPr lang="en-US" sz="1800" dirty="0" err="1">
                <a:latin typeface="Arial" charset="0"/>
              </a:rPr>
              <a:t>adalah</a:t>
            </a:r>
            <a:r>
              <a:rPr lang="en-US" sz="1800" dirty="0">
                <a:latin typeface="Arial" charset="0"/>
              </a:rPr>
              <a:t> </a:t>
            </a:r>
            <a:r>
              <a:rPr lang="en-US" sz="1800" dirty="0" err="1">
                <a:latin typeface="Arial" charset="0"/>
              </a:rPr>
              <a:t>kesesuaian</a:t>
            </a:r>
            <a:r>
              <a:rPr lang="en-US" sz="1800" dirty="0">
                <a:latin typeface="Arial" charset="0"/>
              </a:rPr>
              <a:t> </a:t>
            </a:r>
            <a:r>
              <a:rPr lang="en-US" sz="1800" dirty="0" err="1">
                <a:latin typeface="Arial" charset="0"/>
              </a:rPr>
              <a:t>terhadap</a:t>
            </a:r>
            <a:r>
              <a:rPr lang="en-US" sz="1800" dirty="0">
                <a:latin typeface="Arial" charset="0"/>
              </a:rPr>
              <a:t> </a:t>
            </a:r>
            <a:r>
              <a:rPr lang="en-US" sz="1800" dirty="0" err="1">
                <a:latin typeface="Arial" charset="0"/>
              </a:rPr>
              <a:t>persyaratan</a:t>
            </a:r>
            <a:r>
              <a:rPr lang="en-US" sz="1800" dirty="0">
                <a:latin typeface="Arial" charset="0"/>
              </a:rPr>
              <a:t>, </a:t>
            </a:r>
            <a:r>
              <a:rPr lang="en-US" sz="1800" dirty="0" err="1">
                <a:latin typeface="Arial" charset="0"/>
              </a:rPr>
              <a:t>bukan</a:t>
            </a:r>
            <a:r>
              <a:rPr lang="en-US" sz="1800" dirty="0">
                <a:latin typeface="Arial" charset="0"/>
              </a:rPr>
              <a:t> </a:t>
            </a:r>
            <a:r>
              <a:rPr lang="en-US" sz="1800" dirty="0" err="1">
                <a:latin typeface="Arial" charset="0"/>
              </a:rPr>
              <a:t>kebaikan</a:t>
            </a:r>
            <a:r>
              <a:rPr lang="en-US" sz="1800" dirty="0">
                <a:latin typeface="Arial" charset="0"/>
              </a:rPr>
              <a:t> 			</a:t>
            </a:r>
            <a:r>
              <a:rPr lang="en-US" sz="1800" dirty="0" err="1">
                <a:latin typeface="Arial" charset="0"/>
              </a:rPr>
              <a:t>atau</a:t>
            </a:r>
            <a:r>
              <a:rPr lang="en-US" sz="1800" dirty="0">
                <a:latin typeface="Arial" charset="0"/>
              </a:rPr>
              <a:t> </a:t>
            </a:r>
            <a:r>
              <a:rPr lang="en-US" sz="1800" dirty="0" err="1">
                <a:latin typeface="Arial" charset="0"/>
              </a:rPr>
              <a:t>keistimewaan</a:t>
            </a:r>
            <a:endParaRPr lang="en-US" sz="1800" dirty="0">
              <a:latin typeface="Arial" charset="0"/>
            </a:endParaRP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(2)	</a:t>
            </a:r>
            <a:r>
              <a:rPr lang="en-US" sz="1800" dirty="0" err="1">
                <a:latin typeface="Arial" charset="0"/>
              </a:rPr>
              <a:t>Sistem</a:t>
            </a:r>
            <a:r>
              <a:rPr lang="en-US" sz="1800" dirty="0">
                <a:latin typeface="Arial" charset="0"/>
              </a:rPr>
              <a:t> </a:t>
            </a:r>
            <a:r>
              <a:rPr lang="en-US" sz="1800" dirty="0" err="1">
                <a:latin typeface="Arial" charset="0"/>
              </a:rPr>
              <a:t>apa</a:t>
            </a:r>
            <a:r>
              <a:rPr lang="en-US" sz="1800" dirty="0">
                <a:latin typeface="Arial" charset="0"/>
              </a:rPr>
              <a:t>  yang </a:t>
            </a:r>
            <a:r>
              <a:rPr lang="en-US" sz="1800" dirty="0" err="1">
                <a:latin typeface="Arial" charset="0"/>
              </a:rPr>
              <a:t>diperlukan</a:t>
            </a:r>
            <a:r>
              <a:rPr lang="en-US" sz="1800" dirty="0">
                <a:latin typeface="Arial" charset="0"/>
              </a:rPr>
              <a:t> </a:t>
            </a:r>
            <a:r>
              <a:rPr lang="en-US" sz="1800" dirty="0" err="1">
                <a:latin typeface="Arial" charset="0"/>
              </a:rPr>
              <a:t>untuk</a:t>
            </a:r>
            <a:r>
              <a:rPr lang="en-US" sz="1800" dirty="0">
                <a:latin typeface="Arial" charset="0"/>
              </a:rPr>
              <a:t> </a:t>
            </a:r>
            <a:r>
              <a:rPr lang="en-US" sz="1800" dirty="0" err="1">
                <a:latin typeface="Arial" charset="0"/>
              </a:rPr>
              <a:t>menghasilkan</a:t>
            </a:r>
            <a:r>
              <a:rPr lang="en-US" sz="1800" dirty="0">
                <a:latin typeface="Arial" charset="0"/>
              </a:rPr>
              <a:t> </a:t>
            </a:r>
            <a:r>
              <a:rPr lang="en-US" sz="1800" dirty="0" err="1">
                <a:latin typeface="Arial" charset="0"/>
              </a:rPr>
              <a:t>mutu</a:t>
            </a:r>
            <a:r>
              <a:rPr lang="en-US" sz="1800" dirty="0">
                <a:latin typeface="Arial" charset="0"/>
              </a:rPr>
              <a:t> ?</a:t>
            </a: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	</a:t>
            </a:r>
            <a:r>
              <a:rPr lang="en-US" sz="1800" dirty="0" err="1">
                <a:latin typeface="Arial" charset="0"/>
              </a:rPr>
              <a:t>Sistem</a:t>
            </a:r>
            <a:r>
              <a:rPr lang="en-US" sz="1800" dirty="0">
                <a:latin typeface="Arial" charset="0"/>
              </a:rPr>
              <a:t> </a:t>
            </a:r>
            <a:r>
              <a:rPr lang="en-US" sz="1800" dirty="0" err="1">
                <a:latin typeface="Arial" charset="0"/>
              </a:rPr>
              <a:t>untuk</a:t>
            </a:r>
            <a:r>
              <a:rPr lang="en-US" sz="1800" dirty="0">
                <a:latin typeface="Arial" charset="0"/>
              </a:rPr>
              <a:t> </a:t>
            </a:r>
            <a:r>
              <a:rPr lang="en-US" sz="1800" dirty="0" err="1">
                <a:latin typeface="Arial" charset="0"/>
              </a:rPr>
              <a:t>menghasilkan</a:t>
            </a:r>
            <a:r>
              <a:rPr lang="en-US" sz="1800" dirty="0">
                <a:latin typeface="Arial" charset="0"/>
              </a:rPr>
              <a:t> </a:t>
            </a:r>
            <a:r>
              <a:rPr lang="en-US" sz="1800" dirty="0" err="1">
                <a:latin typeface="Arial" charset="0"/>
              </a:rPr>
              <a:t>mutu</a:t>
            </a:r>
            <a:r>
              <a:rPr lang="en-US" sz="1800" dirty="0">
                <a:latin typeface="Arial" charset="0"/>
              </a:rPr>
              <a:t> </a:t>
            </a:r>
            <a:r>
              <a:rPr lang="en-US" sz="1800" dirty="0" err="1">
                <a:latin typeface="Arial" charset="0"/>
              </a:rPr>
              <a:t>adalah</a:t>
            </a:r>
            <a:r>
              <a:rPr lang="en-US" sz="1800" dirty="0">
                <a:latin typeface="Arial" charset="0"/>
              </a:rPr>
              <a:t> </a:t>
            </a:r>
            <a:r>
              <a:rPr lang="en-US" sz="1800" dirty="0" err="1">
                <a:latin typeface="Arial" charset="0"/>
              </a:rPr>
              <a:t>pencegahan</a:t>
            </a:r>
            <a:r>
              <a:rPr lang="en-US" sz="1800" dirty="0">
                <a:latin typeface="Arial" charset="0"/>
              </a:rPr>
              <a:t>, </a:t>
            </a:r>
            <a:r>
              <a:rPr lang="en-US" sz="1800" dirty="0" err="1">
                <a:latin typeface="Arial" charset="0"/>
              </a:rPr>
              <a:t>bukan</a:t>
            </a:r>
            <a:r>
              <a:rPr lang="en-US" sz="1800" dirty="0">
                <a:latin typeface="Arial" charset="0"/>
              </a:rPr>
              <a:t> 			</a:t>
            </a:r>
            <a:r>
              <a:rPr lang="en-US" sz="1800" dirty="0" err="1">
                <a:latin typeface="Arial" charset="0"/>
              </a:rPr>
              <a:t>penilaian</a:t>
            </a:r>
            <a:r>
              <a:rPr lang="en-US" sz="1800" dirty="0">
                <a:latin typeface="Arial" charset="0"/>
              </a:rPr>
              <a:t> (</a:t>
            </a:r>
            <a:r>
              <a:rPr lang="en-US" sz="1800" dirty="0" err="1">
                <a:latin typeface="Arial" charset="0"/>
              </a:rPr>
              <a:t>pemeriksaan</a:t>
            </a:r>
            <a:r>
              <a:rPr lang="en-US" sz="1800" dirty="0">
                <a:latin typeface="Arial" charset="0"/>
              </a:rPr>
              <a:t>)</a:t>
            </a: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(3)	</a:t>
            </a:r>
            <a:r>
              <a:rPr lang="en-US" sz="1800" dirty="0" err="1">
                <a:latin typeface="Arial" charset="0"/>
              </a:rPr>
              <a:t>Standar</a:t>
            </a:r>
            <a:r>
              <a:rPr lang="en-US" sz="1800" dirty="0">
                <a:latin typeface="Arial" charset="0"/>
              </a:rPr>
              <a:t> </a:t>
            </a:r>
            <a:r>
              <a:rPr lang="en-US" sz="1800" dirty="0" err="1">
                <a:latin typeface="Arial" charset="0"/>
              </a:rPr>
              <a:t>kinerja</a:t>
            </a:r>
            <a:r>
              <a:rPr lang="en-US" sz="1800" dirty="0">
                <a:latin typeface="Arial" charset="0"/>
              </a:rPr>
              <a:t> </a:t>
            </a:r>
            <a:r>
              <a:rPr lang="en-US" sz="1800" dirty="0" err="1">
                <a:latin typeface="Arial" charset="0"/>
              </a:rPr>
              <a:t>apa</a:t>
            </a:r>
            <a:r>
              <a:rPr lang="en-US" sz="1800" dirty="0">
                <a:latin typeface="Arial" charset="0"/>
              </a:rPr>
              <a:t> yang </a:t>
            </a:r>
            <a:r>
              <a:rPr lang="en-US" sz="1800" dirty="0" err="1">
                <a:latin typeface="Arial" charset="0"/>
              </a:rPr>
              <a:t>harus</a:t>
            </a:r>
            <a:r>
              <a:rPr lang="en-US" sz="1800" dirty="0">
                <a:latin typeface="Arial" charset="0"/>
              </a:rPr>
              <a:t> </a:t>
            </a:r>
            <a:r>
              <a:rPr lang="en-US" sz="1800" dirty="0" err="1">
                <a:latin typeface="Arial" charset="0"/>
              </a:rPr>
              <a:t>digunakan</a:t>
            </a:r>
            <a:r>
              <a:rPr lang="en-US" sz="1800" dirty="0">
                <a:latin typeface="Arial" charset="0"/>
              </a:rPr>
              <a:t> ?</a:t>
            </a: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	</a:t>
            </a:r>
            <a:r>
              <a:rPr lang="en-US" sz="1800" dirty="0" err="1">
                <a:latin typeface="Arial" charset="0"/>
              </a:rPr>
              <a:t>Standar</a:t>
            </a:r>
            <a:r>
              <a:rPr lang="en-US" sz="1800" dirty="0">
                <a:latin typeface="Arial" charset="0"/>
              </a:rPr>
              <a:t> </a:t>
            </a:r>
            <a:r>
              <a:rPr lang="en-US" sz="1800" dirty="0" err="1">
                <a:latin typeface="Arial" charset="0"/>
              </a:rPr>
              <a:t>kinerja</a:t>
            </a:r>
            <a:r>
              <a:rPr lang="en-US" sz="1800" dirty="0">
                <a:latin typeface="Arial" charset="0"/>
              </a:rPr>
              <a:t> </a:t>
            </a:r>
            <a:r>
              <a:rPr lang="en-US" sz="1800" dirty="0" err="1">
                <a:latin typeface="Arial" charset="0"/>
              </a:rPr>
              <a:t>harus</a:t>
            </a:r>
            <a:r>
              <a:rPr lang="en-US" sz="1800" dirty="0">
                <a:latin typeface="Arial" charset="0"/>
              </a:rPr>
              <a:t> “ </a:t>
            </a:r>
            <a:r>
              <a:rPr lang="en-US" sz="1800" dirty="0" err="1">
                <a:latin typeface="Arial" charset="0"/>
              </a:rPr>
              <a:t>tanpa</a:t>
            </a:r>
            <a:r>
              <a:rPr lang="en-US" sz="1800" dirty="0">
                <a:latin typeface="Arial" charset="0"/>
              </a:rPr>
              <a:t> </a:t>
            </a:r>
            <a:r>
              <a:rPr lang="en-US" sz="1800" dirty="0" err="1">
                <a:latin typeface="Arial" charset="0"/>
              </a:rPr>
              <a:t>cacat</a:t>
            </a:r>
            <a:r>
              <a:rPr lang="en-US" sz="1800" dirty="0">
                <a:latin typeface="Arial" charset="0"/>
              </a:rPr>
              <a:t>” (zero defect), </a:t>
            </a:r>
            <a:r>
              <a:rPr lang="en-US" sz="1800" dirty="0" err="1">
                <a:latin typeface="Arial" charset="0"/>
              </a:rPr>
              <a:t>tidak</a:t>
            </a:r>
            <a:r>
              <a:rPr lang="en-US" sz="1800" dirty="0">
                <a:latin typeface="Arial" charset="0"/>
              </a:rPr>
              <a:t> 				“</a:t>
            </a:r>
            <a:r>
              <a:rPr lang="en-US" sz="1800" dirty="0" err="1">
                <a:latin typeface="Arial" charset="0"/>
              </a:rPr>
              <a:t>cukup</a:t>
            </a:r>
            <a:r>
              <a:rPr lang="en-US" sz="1800" dirty="0">
                <a:latin typeface="Arial" charset="0"/>
              </a:rPr>
              <a:t>” </a:t>
            </a:r>
            <a:r>
              <a:rPr lang="en-US" sz="1800" dirty="0" err="1">
                <a:latin typeface="Arial" charset="0"/>
              </a:rPr>
              <a:t>mendekati</a:t>
            </a:r>
            <a:r>
              <a:rPr lang="en-US" sz="1800" dirty="0">
                <a:latin typeface="Arial" charset="0"/>
              </a:rPr>
              <a:t> </a:t>
            </a:r>
            <a:r>
              <a:rPr lang="en-US" sz="1800" dirty="0" err="1">
                <a:latin typeface="Arial" charset="0"/>
              </a:rPr>
              <a:t>tanpa</a:t>
            </a:r>
            <a:r>
              <a:rPr lang="en-US" sz="1800" dirty="0">
                <a:latin typeface="Arial" charset="0"/>
              </a:rPr>
              <a:t> </a:t>
            </a:r>
            <a:r>
              <a:rPr lang="en-US" sz="1800" dirty="0" err="1">
                <a:latin typeface="Arial" charset="0"/>
              </a:rPr>
              <a:t>cacat</a:t>
            </a:r>
            <a:endParaRPr lang="en-US" sz="1800" dirty="0">
              <a:latin typeface="Arial" charset="0"/>
            </a:endParaRP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(4)	</a:t>
            </a:r>
            <a:r>
              <a:rPr lang="en-US" sz="1800" dirty="0" err="1">
                <a:latin typeface="Arial" charset="0"/>
              </a:rPr>
              <a:t>Sistem</a:t>
            </a:r>
            <a:r>
              <a:rPr lang="en-US" sz="1800" dirty="0">
                <a:latin typeface="Arial" charset="0"/>
              </a:rPr>
              <a:t> </a:t>
            </a:r>
            <a:r>
              <a:rPr lang="en-US" sz="1800" dirty="0" err="1">
                <a:latin typeface="Arial" charset="0"/>
              </a:rPr>
              <a:t>pengukuran</a:t>
            </a:r>
            <a:r>
              <a:rPr lang="en-US" sz="1800" dirty="0">
                <a:latin typeface="Arial" charset="0"/>
              </a:rPr>
              <a:t> </a:t>
            </a:r>
            <a:r>
              <a:rPr lang="en-US" sz="1800" dirty="0" err="1">
                <a:latin typeface="Arial" charset="0"/>
              </a:rPr>
              <a:t>apa</a:t>
            </a:r>
            <a:r>
              <a:rPr lang="en-US" sz="1800" dirty="0">
                <a:latin typeface="Arial" charset="0"/>
              </a:rPr>
              <a:t> yang </a:t>
            </a:r>
            <a:r>
              <a:rPr lang="en-US" sz="1800" dirty="0" err="1">
                <a:latin typeface="Arial" charset="0"/>
              </a:rPr>
              <a:t>dibutuhkan</a:t>
            </a:r>
            <a:r>
              <a:rPr lang="en-US" sz="1800" dirty="0">
                <a:latin typeface="Arial" charset="0"/>
              </a:rPr>
              <a:t> ?</a:t>
            </a:r>
          </a:p>
          <a:p>
            <a:pPr marL="736600" lvl="1" indent="-280988">
              <a:lnSpc>
                <a:spcPct val="110000"/>
              </a:lnSpc>
              <a:buFont typeface="Dom Casual" pitchFamily="2" charset="0"/>
              <a:buNone/>
              <a:tabLst>
                <a:tab pos="736600" algn="l"/>
                <a:tab pos="1201738" algn="l"/>
                <a:tab pos="1543050" algn="l"/>
              </a:tabLst>
            </a:pPr>
            <a:r>
              <a:rPr lang="en-US" sz="1800" dirty="0">
                <a:latin typeface="Arial" charset="0"/>
              </a:rPr>
              <a:t>		→	</a:t>
            </a:r>
            <a:r>
              <a:rPr lang="en-US" sz="1800" dirty="0" err="1">
                <a:latin typeface="Arial" charset="0"/>
              </a:rPr>
              <a:t>Pengukuran</a:t>
            </a:r>
            <a:r>
              <a:rPr lang="en-US" sz="1800" dirty="0">
                <a:latin typeface="Arial" charset="0"/>
              </a:rPr>
              <a:t> </a:t>
            </a:r>
            <a:r>
              <a:rPr lang="en-US" sz="1800" dirty="0" err="1">
                <a:latin typeface="Arial" charset="0"/>
              </a:rPr>
              <a:t>mutu</a:t>
            </a:r>
            <a:r>
              <a:rPr lang="en-US" sz="1800" dirty="0">
                <a:latin typeface="Arial" charset="0"/>
              </a:rPr>
              <a:t> </a:t>
            </a:r>
            <a:r>
              <a:rPr lang="en-US" sz="1800" dirty="0" err="1">
                <a:latin typeface="Arial" charset="0"/>
              </a:rPr>
              <a:t>merupakan</a:t>
            </a:r>
            <a:r>
              <a:rPr lang="en-US" sz="1800" dirty="0">
                <a:latin typeface="Arial" charset="0"/>
              </a:rPr>
              <a:t> </a:t>
            </a:r>
            <a:r>
              <a:rPr lang="en-US" sz="1800" dirty="0" err="1">
                <a:latin typeface="Arial" charset="0"/>
              </a:rPr>
              <a:t>harga</a:t>
            </a:r>
            <a:r>
              <a:rPr lang="en-US" sz="1800" dirty="0">
                <a:latin typeface="Arial" charset="0"/>
              </a:rPr>
              <a:t> </a:t>
            </a:r>
            <a:r>
              <a:rPr lang="en-US" sz="1800" dirty="0" err="1">
                <a:latin typeface="Arial" charset="0"/>
              </a:rPr>
              <a:t>ketidaksesuaian</a:t>
            </a:r>
            <a:r>
              <a:rPr lang="en-US" sz="1800" dirty="0">
                <a:latin typeface="Arial" charset="0"/>
              </a:rPr>
              <a:t>, </a:t>
            </a:r>
            <a:r>
              <a:rPr lang="en-US" sz="1800" dirty="0" err="1">
                <a:latin typeface="Arial" charset="0"/>
              </a:rPr>
              <a:t>bukan</a:t>
            </a:r>
            <a:r>
              <a:rPr lang="en-US" sz="1800" dirty="0">
                <a:latin typeface="Arial" charset="0"/>
              </a:rPr>
              <a:t> 			</a:t>
            </a:r>
            <a:r>
              <a:rPr lang="en-US" sz="1800" dirty="0" err="1">
                <a:latin typeface="Arial" charset="0"/>
              </a:rPr>
              <a:t>sekedar</a:t>
            </a:r>
            <a:r>
              <a:rPr lang="en-US" sz="1800" dirty="0">
                <a:latin typeface="Arial" charset="0"/>
              </a:rPr>
              <a:t> </a:t>
            </a:r>
            <a:r>
              <a:rPr lang="en-US" sz="1800" dirty="0" err="1">
                <a:latin typeface="Arial" charset="0"/>
              </a:rPr>
              <a:t>daftar</a:t>
            </a:r>
            <a:endParaRPr lang="en-US" sz="18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ssolv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ssolv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dissolve">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dissolve">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dissolve">
                                      <p:cBhvr>
                                        <p:cTn id="47" dur="500"/>
                                        <p:tgtEl>
                                          <p:spTgt spid="6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dissolve">
                                      <p:cBhvr>
                                        <p:cTn id="52" dur="500"/>
                                        <p:tgtEl>
                                          <p:spTgt spid="61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147">
                                            <p:txEl>
                                              <p:pRg st="10" end="10"/>
                                            </p:txEl>
                                          </p:spTgt>
                                        </p:tgtEl>
                                        <p:attrNameLst>
                                          <p:attrName>style.visibility</p:attrName>
                                        </p:attrNameLst>
                                      </p:cBhvr>
                                      <p:to>
                                        <p:strVal val="visible"/>
                                      </p:to>
                                    </p:set>
                                    <p:animEffect transition="in" filter="dissolve">
                                      <p:cBhvr>
                                        <p:cTn id="57"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4"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97877" y="1219200"/>
            <a:ext cx="8053754" cy="528638"/>
          </a:xfrm>
        </p:spPr>
        <p:txBody>
          <a:bodyPr>
            <a:normAutofit fontScale="90000"/>
          </a:bodyPr>
          <a:lstStyle/>
          <a:p>
            <a:pPr eaLnBrk="1" hangingPunct="1"/>
            <a:r>
              <a:rPr lang="en-US" sz="3200" dirty="0" smtClean="0">
                <a:solidFill>
                  <a:schemeClr val="accent1">
                    <a:lumMod val="75000"/>
                  </a:schemeClr>
                </a:solidFill>
                <a:latin typeface="Tahoma" pitchFamily="34" charset="0"/>
              </a:rPr>
              <a:t>14  LANGKAH PERBAIKAN MUTU CROSBY</a:t>
            </a:r>
            <a:endParaRPr lang="en-GB" sz="3200" dirty="0" smtClean="0">
              <a:solidFill>
                <a:schemeClr val="accent1">
                  <a:lumMod val="75000"/>
                </a:schemeClr>
              </a:solidFill>
              <a:latin typeface="Tahoma" pitchFamily="34" charset="0"/>
            </a:endParaRPr>
          </a:p>
        </p:txBody>
      </p:sp>
      <p:sp>
        <p:nvSpPr>
          <p:cNvPr id="17411" name="Text Box 3"/>
          <p:cNvSpPr txBox="1">
            <a:spLocks noChangeArrowheads="1"/>
          </p:cNvSpPr>
          <p:nvPr/>
        </p:nvSpPr>
        <p:spPr bwMode="auto">
          <a:xfrm>
            <a:off x="914400" y="2209800"/>
            <a:ext cx="7315200" cy="3939540"/>
          </a:xfrm>
          <a:prstGeom prst="rect">
            <a:avLst/>
          </a:prstGeom>
          <a:noFill/>
          <a:ln w="9525">
            <a:noFill/>
            <a:miter lim="800000"/>
            <a:headEnd/>
            <a:tailEnd/>
          </a:ln>
        </p:spPr>
        <p:txBody>
          <a:bodyPr>
            <a:spAutoFit/>
          </a:bodyPr>
          <a:lstStyle/>
          <a:p>
            <a:pPr marL="571500" indent="-381000">
              <a:spcBef>
                <a:spcPct val="50000"/>
              </a:spcBef>
              <a:buFontTx/>
              <a:buAutoNum type="arabicPeriod"/>
            </a:pPr>
            <a:r>
              <a:rPr lang="en-US" sz="2000">
                <a:latin typeface="Arial" charset="0"/>
              </a:rPr>
              <a:t>Komitmen manajemen.</a:t>
            </a:r>
          </a:p>
          <a:p>
            <a:pPr marL="571500" indent="-381000">
              <a:spcBef>
                <a:spcPct val="50000"/>
              </a:spcBef>
              <a:buFontTx/>
              <a:buAutoNum type="arabicPeriod"/>
            </a:pPr>
            <a:r>
              <a:rPr lang="en-US" sz="2000">
                <a:latin typeface="Arial" charset="0"/>
              </a:rPr>
              <a:t>Tim perbaikan mutu untuk mengendalikan proses perbaikan.</a:t>
            </a:r>
          </a:p>
          <a:p>
            <a:pPr marL="571500" indent="-381000">
              <a:spcBef>
                <a:spcPct val="50000"/>
              </a:spcBef>
              <a:buFontTx/>
              <a:buAutoNum type="arabicPeriod"/>
            </a:pPr>
            <a:r>
              <a:rPr lang="en-US" sz="2000">
                <a:latin typeface="Arial" charset="0"/>
              </a:rPr>
              <a:t>Pengukuran mutu diseluruh organisasi.</a:t>
            </a:r>
          </a:p>
          <a:p>
            <a:pPr marL="571500" indent="-381000">
              <a:spcBef>
                <a:spcPct val="50000"/>
              </a:spcBef>
              <a:buFontTx/>
              <a:buAutoNum type="arabicPeriod"/>
            </a:pPr>
            <a:r>
              <a:rPr lang="en-US" sz="2000">
                <a:latin typeface="Arial" charset="0"/>
              </a:rPr>
              <a:t>Analisis biaya diseluruh organisasi.</a:t>
            </a:r>
          </a:p>
          <a:p>
            <a:pPr marL="571500" indent="-381000">
              <a:spcBef>
                <a:spcPct val="50000"/>
              </a:spcBef>
              <a:buFontTx/>
              <a:buAutoNum type="arabicPeriod"/>
            </a:pPr>
            <a:r>
              <a:rPr lang="en-US" sz="2000">
                <a:latin typeface="Arial" charset="0"/>
              </a:rPr>
              <a:t>Kesadaran mutu seluruh pegawai.</a:t>
            </a:r>
          </a:p>
          <a:p>
            <a:pPr marL="571500" indent="-381000">
              <a:spcBef>
                <a:spcPct val="50000"/>
              </a:spcBef>
              <a:buFontTx/>
              <a:buAutoNum type="arabicPeriod"/>
            </a:pPr>
            <a:r>
              <a:rPr lang="en-US" sz="2000">
                <a:latin typeface="Arial" charset="0"/>
              </a:rPr>
              <a:t>Penerapan tindakan perbaikan ( corective action).</a:t>
            </a:r>
          </a:p>
          <a:p>
            <a:pPr marL="571500" indent="-381000">
              <a:spcBef>
                <a:spcPct val="50000"/>
              </a:spcBef>
              <a:buFontTx/>
              <a:buAutoNum type="arabicPeriod"/>
            </a:pPr>
            <a:r>
              <a:rPr lang="en-US" sz="2000">
                <a:latin typeface="Arial" charset="0"/>
              </a:rPr>
              <a:t>Perencanaan program “tanpa cacat”.</a:t>
            </a:r>
          </a:p>
          <a:p>
            <a:pPr marL="571500" indent="-381000">
              <a:spcBef>
                <a:spcPct val="50000"/>
              </a:spcBef>
            </a:pPr>
            <a:endParaRPr lang="en-GB" sz="20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dissolve">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dissolve">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97877" y="990600"/>
            <a:ext cx="8053754" cy="528638"/>
          </a:xfrm>
        </p:spPr>
        <p:txBody>
          <a:bodyPr>
            <a:normAutofit fontScale="90000"/>
          </a:bodyPr>
          <a:lstStyle/>
          <a:p>
            <a:pPr eaLnBrk="1" hangingPunct="1"/>
            <a:r>
              <a:rPr lang="en-US" sz="3200" dirty="0" smtClean="0">
                <a:solidFill>
                  <a:schemeClr val="accent1">
                    <a:lumMod val="75000"/>
                  </a:schemeClr>
                </a:solidFill>
                <a:latin typeface="Tahoma" pitchFamily="34" charset="0"/>
              </a:rPr>
              <a:t>14  LANGKAH PERBAIKAN MUTU CROSBY</a:t>
            </a:r>
            <a:endParaRPr lang="en-GB" sz="3200" dirty="0" smtClean="0">
              <a:solidFill>
                <a:schemeClr val="accent1">
                  <a:lumMod val="75000"/>
                </a:schemeClr>
              </a:solidFill>
              <a:latin typeface="Tahoma" pitchFamily="34" charset="0"/>
            </a:endParaRPr>
          </a:p>
        </p:txBody>
      </p:sp>
      <p:sp>
        <p:nvSpPr>
          <p:cNvPr id="57347" name="Text Box 3"/>
          <p:cNvSpPr txBox="1">
            <a:spLocks noChangeArrowheads="1"/>
          </p:cNvSpPr>
          <p:nvPr/>
        </p:nvSpPr>
        <p:spPr bwMode="auto">
          <a:xfrm>
            <a:off x="914400" y="1981201"/>
            <a:ext cx="7315200" cy="4093428"/>
          </a:xfrm>
          <a:prstGeom prst="rect">
            <a:avLst/>
          </a:prstGeom>
          <a:noFill/>
          <a:ln w="9525">
            <a:noFill/>
            <a:miter lim="800000"/>
            <a:headEnd/>
            <a:tailEnd/>
          </a:ln>
        </p:spPr>
        <p:txBody>
          <a:bodyPr>
            <a:spAutoFit/>
          </a:bodyPr>
          <a:lstStyle/>
          <a:p>
            <a:pPr marL="571500" indent="-381000">
              <a:spcBef>
                <a:spcPct val="50000"/>
              </a:spcBef>
            </a:pPr>
            <a:r>
              <a:rPr lang="en-US" sz="2000">
                <a:latin typeface="Arial" charset="0"/>
              </a:rPr>
              <a:t>8.	Pendidikan pegawai.</a:t>
            </a:r>
          </a:p>
          <a:p>
            <a:pPr marL="571500" indent="-381000">
              <a:spcBef>
                <a:spcPct val="50000"/>
              </a:spcBef>
            </a:pPr>
            <a:r>
              <a:rPr lang="en-US" sz="2000">
                <a:latin typeface="Arial" charset="0"/>
              </a:rPr>
              <a:t>9.	Hari “tanpa cacat” untuk membangun komitmen tanpa cacat.</a:t>
            </a:r>
          </a:p>
          <a:p>
            <a:pPr marL="571500" indent="-381000">
              <a:spcBef>
                <a:spcPct val="50000"/>
              </a:spcBef>
            </a:pPr>
            <a:r>
              <a:rPr lang="en-US" sz="2000">
                <a:latin typeface="Arial" charset="0"/>
              </a:rPr>
              <a:t>10.	Penetapan sasaran untuk mengadakan perbaikan mutu.</a:t>
            </a:r>
          </a:p>
          <a:p>
            <a:pPr marL="571500" indent="-381000">
              <a:spcBef>
                <a:spcPct val="50000"/>
              </a:spcBef>
            </a:pPr>
            <a:r>
              <a:rPr lang="en-GB" sz="2000">
                <a:latin typeface="Arial" charset="0"/>
              </a:rPr>
              <a:t>11.	</a:t>
            </a:r>
            <a:r>
              <a:rPr lang="en-US" sz="2000">
                <a:latin typeface="Arial" charset="0"/>
              </a:rPr>
              <a:t>Menghilangkan penyebab kesalahan.</a:t>
            </a:r>
          </a:p>
          <a:p>
            <a:pPr marL="571500" indent="-381000">
              <a:spcBef>
                <a:spcPct val="50000"/>
              </a:spcBef>
            </a:pPr>
            <a:r>
              <a:rPr lang="en-GB" sz="2000">
                <a:latin typeface="Arial" charset="0"/>
              </a:rPr>
              <a:t>12.	</a:t>
            </a:r>
            <a:r>
              <a:rPr lang="en-US" sz="2000">
                <a:latin typeface="Arial" charset="0"/>
              </a:rPr>
              <a:t>Penghargaan kepada mereka yg memberikan sumbangan 	istimewa.</a:t>
            </a:r>
          </a:p>
          <a:p>
            <a:pPr marL="571500" indent="-381000">
              <a:spcBef>
                <a:spcPct val="50000"/>
              </a:spcBef>
            </a:pPr>
            <a:r>
              <a:rPr lang="en-US" sz="2000">
                <a:latin typeface="Arial" charset="0"/>
              </a:rPr>
              <a:t>13.	Dewan mutu untuk kondisi perbaikan mutu dan gagasan 	mutu.</a:t>
            </a:r>
          </a:p>
          <a:p>
            <a:pPr marL="571500" indent="-381000">
              <a:spcBef>
                <a:spcPct val="50000"/>
              </a:spcBef>
            </a:pPr>
            <a:r>
              <a:rPr lang="en-US" sz="2000">
                <a:latin typeface="Arial" charset="0"/>
              </a:rPr>
              <a:t>14.	Melakukan berulang kali.</a:t>
            </a:r>
            <a:endParaRPr lang="en-GB" sz="20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dissolve">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dissolve">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dissolve">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dissolve">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dissolve">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dissolve">
                                      <p:cBhvr>
                                        <p:cTn id="37"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1143000"/>
            <a:ext cx="7976089" cy="457200"/>
          </a:xfrm>
          <a:prstGeom prst="rect">
            <a:avLst/>
          </a:prstGeom>
          <a:noFill/>
          <a:ln w="9525">
            <a:noFill/>
            <a:miter lim="800000"/>
            <a:headEnd/>
            <a:tailEnd/>
          </a:ln>
        </p:spPr>
        <p:txBody>
          <a:bodyPr anchor="ctr"/>
          <a:lstStyle/>
          <a:p>
            <a:r>
              <a:rPr lang="en-US" b="1" dirty="0">
                <a:solidFill>
                  <a:schemeClr val="accent1">
                    <a:lumMod val="75000"/>
                  </a:schemeClr>
                </a:solidFill>
                <a:latin typeface="Arial" charset="0"/>
              </a:rPr>
              <a:t>2. KONSEP TQM OLEH EDWARD DEMING</a:t>
            </a:r>
            <a:endParaRPr lang="en-GB" b="1" dirty="0">
              <a:solidFill>
                <a:schemeClr val="accent1">
                  <a:lumMod val="75000"/>
                </a:schemeClr>
              </a:solidFill>
              <a:latin typeface="Arial" charset="0"/>
            </a:endParaRPr>
          </a:p>
        </p:txBody>
      </p:sp>
      <p:sp>
        <p:nvSpPr>
          <p:cNvPr id="44035" name="Rectangle 3"/>
          <p:cNvSpPr>
            <a:spLocks noChangeArrowheads="1"/>
          </p:cNvSpPr>
          <p:nvPr/>
        </p:nvSpPr>
        <p:spPr bwMode="auto">
          <a:xfrm>
            <a:off x="685800" y="1828800"/>
            <a:ext cx="7976089" cy="4572000"/>
          </a:xfrm>
          <a:prstGeom prst="rect">
            <a:avLst/>
          </a:prstGeom>
          <a:noFill/>
          <a:ln w="9525">
            <a:noFill/>
            <a:miter lim="800000"/>
            <a:headEnd/>
            <a:tailEnd/>
          </a:ln>
        </p:spPr>
        <p:txBody>
          <a:bodyPr/>
          <a:lstStyle/>
          <a:p>
            <a:pPr marL="400050" indent="-400050">
              <a:spcBef>
                <a:spcPct val="30000"/>
              </a:spcBef>
              <a:buFont typeface="Dom Casual" pitchFamily="2" charset="0"/>
              <a:buChar char="●"/>
              <a:defRPr/>
            </a:pPr>
            <a:r>
              <a:rPr lang="en-US" sz="2000" dirty="0">
                <a:latin typeface="+mn-lt"/>
              </a:rPr>
              <a:t>Deming </a:t>
            </a:r>
            <a:r>
              <a:rPr lang="en-US" sz="2000" dirty="0" err="1">
                <a:latin typeface="+mn-lt"/>
              </a:rPr>
              <a:t>merupakan</a:t>
            </a:r>
            <a:r>
              <a:rPr lang="en-US" sz="2000" dirty="0">
                <a:latin typeface="+mn-lt"/>
              </a:rPr>
              <a:t> </a:t>
            </a:r>
            <a:r>
              <a:rPr lang="en-US" sz="2000" dirty="0" err="1">
                <a:latin typeface="+mn-lt"/>
              </a:rPr>
              <a:t>pakar</a:t>
            </a:r>
            <a:r>
              <a:rPr lang="en-US" sz="2000" dirty="0">
                <a:latin typeface="+mn-lt"/>
              </a:rPr>
              <a:t> </a:t>
            </a:r>
            <a:r>
              <a:rPr lang="en-US" sz="2000" dirty="0" err="1">
                <a:latin typeface="+mn-lt"/>
              </a:rPr>
              <a:t>mutu</a:t>
            </a:r>
            <a:r>
              <a:rPr lang="en-US" sz="2000" dirty="0">
                <a:latin typeface="+mn-lt"/>
              </a:rPr>
              <a:t> paling </a:t>
            </a:r>
            <a:r>
              <a:rPr lang="en-US" sz="2000" dirty="0" err="1">
                <a:latin typeface="+mn-lt"/>
              </a:rPr>
              <a:t>terkenal</a:t>
            </a:r>
            <a:r>
              <a:rPr lang="en-US" sz="2000" dirty="0">
                <a:latin typeface="+mn-lt"/>
              </a:rPr>
              <a:t> </a:t>
            </a:r>
            <a:r>
              <a:rPr lang="en-US" sz="2000" dirty="0" err="1">
                <a:latin typeface="+mn-lt"/>
              </a:rPr>
              <a:t>diantara</a:t>
            </a:r>
            <a:r>
              <a:rPr lang="en-US" sz="2000" dirty="0">
                <a:latin typeface="+mn-lt"/>
              </a:rPr>
              <a:t> </a:t>
            </a:r>
            <a:r>
              <a:rPr lang="en-US" sz="2000" dirty="0" err="1">
                <a:latin typeface="+mn-lt"/>
              </a:rPr>
              <a:t>seluruh</a:t>
            </a:r>
            <a:r>
              <a:rPr lang="en-US" sz="2000" dirty="0">
                <a:latin typeface="+mn-lt"/>
              </a:rPr>
              <a:t> </a:t>
            </a:r>
            <a:r>
              <a:rPr lang="en-US" sz="2000" dirty="0" err="1">
                <a:latin typeface="+mn-lt"/>
              </a:rPr>
              <a:t>pakar</a:t>
            </a:r>
            <a:r>
              <a:rPr lang="en-US" sz="2000" dirty="0">
                <a:latin typeface="+mn-lt"/>
              </a:rPr>
              <a:t> </a:t>
            </a:r>
            <a:r>
              <a:rPr lang="en-US" sz="2000" dirty="0" err="1">
                <a:latin typeface="+mn-lt"/>
              </a:rPr>
              <a:t>mutu</a:t>
            </a:r>
            <a:endParaRPr lang="en-US" sz="2000" dirty="0">
              <a:latin typeface="+mn-lt"/>
            </a:endParaRPr>
          </a:p>
          <a:p>
            <a:pPr marL="400050" indent="-400050">
              <a:spcBef>
                <a:spcPct val="30000"/>
              </a:spcBef>
              <a:buFont typeface="Dom Casual" pitchFamily="2" charset="0"/>
              <a:buChar char="●"/>
              <a:defRPr/>
            </a:pPr>
            <a:r>
              <a:rPr lang="en-US" sz="2000" dirty="0" err="1">
                <a:latin typeface="+mn-lt"/>
              </a:rPr>
              <a:t>Bekerja</a:t>
            </a:r>
            <a:r>
              <a:rPr lang="en-US" sz="2000" dirty="0">
                <a:latin typeface="+mn-lt"/>
              </a:rPr>
              <a:t> </a:t>
            </a:r>
            <a:r>
              <a:rPr lang="en-US" sz="2000" dirty="0" err="1">
                <a:latin typeface="+mn-lt"/>
              </a:rPr>
              <a:t>di</a:t>
            </a:r>
            <a:r>
              <a:rPr lang="en-US" sz="2000" dirty="0">
                <a:latin typeface="+mn-lt"/>
              </a:rPr>
              <a:t> Biro </a:t>
            </a:r>
            <a:r>
              <a:rPr lang="en-US" sz="2000" dirty="0" err="1">
                <a:latin typeface="+mn-lt"/>
              </a:rPr>
              <a:t>Sensus</a:t>
            </a:r>
            <a:r>
              <a:rPr lang="en-US" sz="2000" dirty="0">
                <a:latin typeface="+mn-lt"/>
              </a:rPr>
              <a:t> USDA, </a:t>
            </a:r>
            <a:r>
              <a:rPr lang="en-US" sz="2000" dirty="0" err="1">
                <a:latin typeface="+mn-lt"/>
              </a:rPr>
              <a:t>spesialis</a:t>
            </a:r>
            <a:r>
              <a:rPr lang="en-US" sz="2000" dirty="0">
                <a:latin typeface="+mn-lt"/>
              </a:rPr>
              <a:t> </a:t>
            </a:r>
            <a:r>
              <a:rPr lang="en-US" sz="2000" dirty="0" err="1">
                <a:latin typeface="+mn-lt"/>
              </a:rPr>
              <a:t>pada</a:t>
            </a:r>
            <a:r>
              <a:rPr lang="en-US" sz="2000" dirty="0">
                <a:latin typeface="+mn-lt"/>
              </a:rPr>
              <a:t> </a:t>
            </a:r>
            <a:r>
              <a:rPr lang="en-US" sz="2000" dirty="0" err="1">
                <a:latin typeface="+mn-lt"/>
              </a:rPr>
              <a:t>tehnik-tehnik</a:t>
            </a:r>
            <a:r>
              <a:rPr lang="en-US" sz="2000" dirty="0">
                <a:latin typeface="+mn-lt"/>
              </a:rPr>
              <a:t>  </a:t>
            </a:r>
            <a:r>
              <a:rPr lang="en-US" sz="2000" dirty="0" err="1">
                <a:latin typeface="+mn-lt"/>
              </a:rPr>
              <a:t>statistika</a:t>
            </a:r>
            <a:endParaRPr lang="en-US" sz="2000" dirty="0">
              <a:latin typeface="+mn-lt"/>
            </a:endParaRPr>
          </a:p>
          <a:p>
            <a:pPr marL="400050" indent="-400050">
              <a:spcBef>
                <a:spcPct val="30000"/>
              </a:spcBef>
              <a:buFont typeface="Dom Casual" pitchFamily="2" charset="0"/>
              <a:buChar char="●"/>
              <a:defRPr/>
            </a:pPr>
            <a:r>
              <a:rPr lang="en-US" sz="2000" dirty="0" err="1">
                <a:latin typeface="+mn-lt"/>
              </a:rPr>
              <a:t>Diakui</a:t>
            </a:r>
            <a:r>
              <a:rPr lang="en-US" sz="2000" dirty="0">
                <a:latin typeface="+mn-lt"/>
              </a:rPr>
              <a:t> </a:t>
            </a:r>
            <a:r>
              <a:rPr lang="en-US" sz="2000" dirty="0" err="1">
                <a:latin typeface="+mn-lt"/>
              </a:rPr>
              <a:t>masyarakat</a:t>
            </a:r>
            <a:r>
              <a:rPr lang="en-US" sz="2000" dirty="0">
                <a:latin typeface="+mn-lt"/>
              </a:rPr>
              <a:t> </a:t>
            </a:r>
            <a:r>
              <a:rPr lang="en-US" sz="2000" dirty="0" err="1">
                <a:latin typeface="+mn-lt"/>
              </a:rPr>
              <a:t>Jepang</a:t>
            </a:r>
            <a:r>
              <a:rPr lang="en-US" sz="2000" dirty="0">
                <a:latin typeface="+mn-lt"/>
              </a:rPr>
              <a:t> </a:t>
            </a:r>
            <a:r>
              <a:rPr lang="en-US" sz="2000" dirty="0" err="1">
                <a:latin typeface="+mn-lt"/>
              </a:rPr>
              <a:t>telah</a:t>
            </a:r>
            <a:r>
              <a:rPr lang="en-US" sz="2000" dirty="0">
                <a:latin typeface="+mn-lt"/>
              </a:rPr>
              <a:t> </a:t>
            </a:r>
            <a:r>
              <a:rPr lang="en-US" sz="2000" dirty="0" err="1">
                <a:latin typeface="+mn-lt"/>
              </a:rPr>
              <a:t>memberikan</a:t>
            </a:r>
            <a:r>
              <a:rPr lang="en-US" sz="2000" dirty="0">
                <a:latin typeface="+mn-lt"/>
              </a:rPr>
              <a:t> </a:t>
            </a:r>
            <a:r>
              <a:rPr lang="en-US" sz="2000" dirty="0" err="1">
                <a:latin typeface="+mn-lt"/>
              </a:rPr>
              <a:t>sumbangan</a:t>
            </a:r>
            <a:r>
              <a:rPr lang="en-US" sz="2000" dirty="0">
                <a:latin typeface="+mn-lt"/>
              </a:rPr>
              <a:t>   </a:t>
            </a:r>
            <a:r>
              <a:rPr lang="en-US" sz="2000" dirty="0" err="1">
                <a:latin typeface="+mn-lt"/>
              </a:rPr>
              <a:t>istimewa</a:t>
            </a:r>
            <a:r>
              <a:rPr lang="en-US" sz="2000" dirty="0">
                <a:latin typeface="+mn-lt"/>
              </a:rPr>
              <a:t> </a:t>
            </a:r>
            <a:r>
              <a:rPr lang="en-US" sz="2000" dirty="0" err="1">
                <a:latin typeface="+mn-lt"/>
              </a:rPr>
              <a:t>kepada</a:t>
            </a:r>
            <a:r>
              <a:rPr lang="en-US" sz="2000" dirty="0">
                <a:latin typeface="+mn-lt"/>
              </a:rPr>
              <a:t> </a:t>
            </a:r>
            <a:r>
              <a:rPr lang="en-US" sz="2000" dirty="0" err="1">
                <a:latin typeface="+mn-lt"/>
              </a:rPr>
              <a:t>perkembangan</a:t>
            </a:r>
            <a:r>
              <a:rPr lang="en-US" sz="2000" dirty="0">
                <a:latin typeface="+mn-lt"/>
              </a:rPr>
              <a:t> </a:t>
            </a:r>
            <a:r>
              <a:rPr lang="en-US" sz="2000" dirty="0" err="1">
                <a:latin typeface="+mn-lt"/>
              </a:rPr>
              <a:t>mutu</a:t>
            </a:r>
            <a:endParaRPr lang="en-US" sz="2000" dirty="0">
              <a:latin typeface="+mn-lt"/>
            </a:endParaRPr>
          </a:p>
          <a:p>
            <a:pPr marL="400050" indent="-400050">
              <a:spcBef>
                <a:spcPct val="30000"/>
              </a:spcBef>
              <a:buFont typeface="Dom Casual" pitchFamily="2" charset="0"/>
              <a:buChar char="●"/>
              <a:defRPr/>
            </a:pPr>
            <a:r>
              <a:rPr lang="en-US" sz="2000" dirty="0" err="1">
                <a:latin typeface="+mn-lt"/>
              </a:rPr>
              <a:t>Diabadikan</a:t>
            </a:r>
            <a:r>
              <a:rPr lang="en-US" sz="2000" dirty="0">
                <a:latin typeface="+mn-lt"/>
              </a:rPr>
              <a:t> </a:t>
            </a:r>
            <a:r>
              <a:rPr lang="en-US" sz="2000" dirty="0" err="1">
                <a:latin typeface="+mn-lt"/>
              </a:rPr>
              <a:t>dalam</a:t>
            </a:r>
            <a:r>
              <a:rPr lang="en-US" sz="2000" dirty="0">
                <a:latin typeface="+mn-lt"/>
              </a:rPr>
              <a:t> </a:t>
            </a:r>
            <a:r>
              <a:rPr lang="en-US" sz="2000" dirty="0" err="1">
                <a:latin typeface="+mn-lt"/>
              </a:rPr>
              <a:t>bentuk</a:t>
            </a:r>
            <a:r>
              <a:rPr lang="en-US" sz="2000" dirty="0">
                <a:latin typeface="+mn-lt"/>
              </a:rPr>
              <a:t> </a:t>
            </a:r>
            <a:r>
              <a:rPr lang="en-US" sz="2000" dirty="0" err="1">
                <a:latin typeface="+mn-lt"/>
              </a:rPr>
              <a:t>penghargaan</a:t>
            </a:r>
            <a:r>
              <a:rPr lang="en-US" sz="2000" dirty="0">
                <a:latin typeface="+mn-lt"/>
              </a:rPr>
              <a:t> </a:t>
            </a:r>
            <a:r>
              <a:rPr lang="en-US" sz="2000" dirty="0" err="1">
                <a:latin typeface="+mn-lt"/>
              </a:rPr>
              <a:t>mutu</a:t>
            </a:r>
            <a:r>
              <a:rPr lang="en-US" sz="2000" dirty="0">
                <a:latin typeface="+mn-lt"/>
              </a:rPr>
              <a:t>  </a:t>
            </a:r>
            <a:r>
              <a:rPr lang="en-US" sz="2000" dirty="0" err="1">
                <a:latin typeface="+mn-lt"/>
              </a:rPr>
              <a:t>tertinggi</a:t>
            </a:r>
            <a:r>
              <a:rPr lang="en-US" sz="2000" dirty="0">
                <a:latin typeface="+mn-lt"/>
              </a:rPr>
              <a:t> </a:t>
            </a:r>
            <a:r>
              <a:rPr lang="en-US" sz="2000" dirty="0" err="1">
                <a:latin typeface="+mn-lt"/>
              </a:rPr>
              <a:t>di</a:t>
            </a:r>
            <a:r>
              <a:rPr lang="en-US" sz="2000" dirty="0">
                <a:latin typeface="+mn-lt"/>
              </a:rPr>
              <a:t> </a:t>
            </a:r>
            <a:r>
              <a:rPr lang="en-US" sz="2000" dirty="0" err="1">
                <a:latin typeface="+mn-lt"/>
              </a:rPr>
              <a:t>Jepang</a:t>
            </a:r>
            <a:r>
              <a:rPr lang="en-US" sz="2000" dirty="0">
                <a:latin typeface="+mn-lt"/>
              </a:rPr>
              <a:t> :</a:t>
            </a:r>
          </a:p>
          <a:p>
            <a:pPr marL="400050" indent="-400050">
              <a:spcBef>
                <a:spcPct val="30000"/>
              </a:spcBef>
              <a:buFont typeface="Dom Casual" pitchFamily="2" charset="0"/>
              <a:buNone/>
              <a:defRPr/>
            </a:pPr>
            <a:r>
              <a:rPr lang="en-US" dirty="0">
                <a:latin typeface="+mn-lt"/>
              </a:rPr>
              <a:t>	→ </a:t>
            </a:r>
            <a:r>
              <a:rPr lang="en-US" sz="2000" dirty="0">
                <a:latin typeface="+mn-lt"/>
              </a:rPr>
              <a:t>THE DEMING PRIZES</a:t>
            </a:r>
          </a:p>
          <a:p>
            <a:pPr marL="400050" indent="-400050">
              <a:spcBef>
                <a:spcPct val="30000"/>
              </a:spcBef>
              <a:buFont typeface="Dom Casual" pitchFamily="2" charset="0"/>
              <a:buChar char="●"/>
              <a:defRPr/>
            </a:pPr>
            <a:r>
              <a:rPr lang="en-US" sz="2000" dirty="0" err="1">
                <a:latin typeface="+mn-lt"/>
              </a:rPr>
              <a:t>Terkenal</a:t>
            </a:r>
            <a:r>
              <a:rPr lang="en-US" sz="2000" dirty="0">
                <a:latin typeface="+mn-lt"/>
              </a:rPr>
              <a:t> </a:t>
            </a:r>
            <a:r>
              <a:rPr lang="en-US" sz="2000" dirty="0" err="1">
                <a:latin typeface="+mn-lt"/>
              </a:rPr>
              <a:t>dengan</a:t>
            </a:r>
            <a:r>
              <a:rPr lang="en-US" sz="2000" dirty="0">
                <a:latin typeface="+mn-lt"/>
              </a:rPr>
              <a:t> :</a:t>
            </a:r>
          </a:p>
          <a:p>
            <a:pPr marL="857250" lvl="1" indent="-342900">
              <a:spcBef>
                <a:spcPct val="30000"/>
              </a:spcBef>
              <a:buFont typeface="Wingdings" pitchFamily="2" charset="2"/>
              <a:buChar char="Ø"/>
              <a:defRPr/>
            </a:pPr>
            <a:r>
              <a:rPr lang="en-US" sz="2000" dirty="0" err="1">
                <a:latin typeface="+mn-lt"/>
              </a:rPr>
              <a:t>Siklus</a:t>
            </a:r>
            <a:r>
              <a:rPr lang="en-US" sz="2000" dirty="0">
                <a:latin typeface="+mn-lt"/>
              </a:rPr>
              <a:t> PDCA (Deming Cycle)</a:t>
            </a:r>
          </a:p>
          <a:p>
            <a:pPr marL="857250" lvl="1" indent="-342900">
              <a:spcBef>
                <a:spcPct val="30000"/>
              </a:spcBef>
              <a:buFont typeface="Wingdings" pitchFamily="2" charset="2"/>
              <a:buChar char="Ø"/>
              <a:defRPr/>
            </a:pPr>
            <a:r>
              <a:rPr lang="en-US" sz="2000" dirty="0">
                <a:latin typeface="+mn-lt"/>
              </a:rPr>
              <a:t>14 </a:t>
            </a:r>
            <a:r>
              <a:rPr lang="en-US" sz="2000" dirty="0" err="1">
                <a:latin typeface="+mn-lt"/>
              </a:rPr>
              <a:t>Butir</a:t>
            </a:r>
            <a:r>
              <a:rPr lang="en-US" sz="2000" dirty="0">
                <a:latin typeface="+mn-lt"/>
              </a:rPr>
              <a:t> saran Deming   </a:t>
            </a:r>
            <a:endParaRPr lang="en-GB"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dissolve">
                                      <p:cBhvr>
                                        <p:cTn id="27" dur="500"/>
                                        <p:tgtEl>
                                          <p:spTgt spid="44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dissolve">
                                      <p:cBhvr>
                                        <p:cTn id="32" dur="500"/>
                                        <p:tgtEl>
                                          <p:spTgt spid="44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Effect transition="in" filter="dissolve">
                                      <p:cBhvr>
                                        <p:cTn id="37" dur="500"/>
                                        <p:tgtEl>
                                          <p:spTgt spid="44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035">
                                            <p:txEl>
                                              <p:pRg st="7" end="7"/>
                                            </p:txEl>
                                          </p:spTgt>
                                        </p:tgtEl>
                                        <p:attrNameLst>
                                          <p:attrName>style.visibility</p:attrName>
                                        </p:attrNameLst>
                                      </p:cBhvr>
                                      <p:to>
                                        <p:strVal val="visible"/>
                                      </p:to>
                                    </p:set>
                                    <p:animEffect transition="in" filter="dissolve">
                                      <p:cBhvr>
                                        <p:cTn id="42"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6764B7A6-6C43-411D-9126-1779EAF0C837}" type="slidenum">
              <a:rPr lang="en-US"/>
              <a:pPr>
                <a:defRPr/>
              </a:pPr>
              <a:t>5</a:t>
            </a:fld>
            <a:endParaRPr lang="en-US"/>
          </a:p>
        </p:txBody>
      </p:sp>
      <p:sp>
        <p:nvSpPr>
          <p:cNvPr id="59394" name="Rectangle 2"/>
          <p:cNvSpPr>
            <a:spLocks noGrp="1" noChangeArrowheads="1"/>
          </p:cNvSpPr>
          <p:nvPr>
            <p:ph type="title"/>
          </p:nvPr>
        </p:nvSpPr>
        <p:spPr>
          <a:xfrm>
            <a:off x="457200" y="277813"/>
            <a:ext cx="8229600" cy="774700"/>
          </a:xfrm>
        </p:spPr>
        <p:txBody>
          <a:bodyPr/>
          <a:lstStyle/>
          <a:p>
            <a:pPr eaLnBrk="1" hangingPunct="1">
              <a:defRPr/>
            </a:pPr>
            <a:r>
              <a:rPr lang="en-US" sz="3600" b="1" smtClean="0"/>
              <a:t>PENDAHULUAN [2]</a:t>
            </a:r>
          </a:p>
        </p:txBody>
      </p:sp>
      <p:sp>
        <p:nvSpPr>
          <p:cNvPr id="59395" name="Rectangle 3"/>
          <p:cNvSpPr>
            <a:spLocks noGrp="1" noChangeArrowheads="1"/>
          </p:cNvSpPr>
          <p:nvPr>
            <p:ph type="body" idx="1"/>
          </p:nvPr>
        </p:nvSpPr>
        <p:spPr>
          <a:xfrm>
            <a:off x="457200" y="1052513"/>
            <a:ext cx="8362950" cy="5184775"/>
          </a:xfrm>
        </p:spPr>
        <p:txBody>
          <a:bodyPr/>
          <a:lstStyle/>
          <a:p>
            <a:pPr eaLnBrk="1" hangingPunct="1">
              <a:lnSpc>
                <a:spcPct val="90000"/>
              </a:lnSpc>
              <a:defRPr/>
            </a:pPr>
            <a:r>
              <a:rPr lang="id-ID" u="sng" dirty="0" smtClean="0">
                <a:latin typeface="Arial Narrow" pitchFamily="34" charset="0"/>
              </a:rPr>
              <a:t> Definisi</a:t>
            </a:r>
            <a:r>
              <a:rPr lang="id-ID" dirty="0" smtClean="0">
                <a:latin typeface="Arial Narrow" pitchFamily="34" charset="0"/>
              </a:rPr>
              <a:t>:  Penjaminan mutu di perguruan tinggi merupakan suatu sistem manajemen yang menyang-kut</a:t>
            </a:r>
            <a:r>
              <a:rPr lang="id-ID" dirty="0" smtClean="0"/>
              <a:t> </a:t>
            </a:r>
            <a:r>
              <a:rPr lang="id-ID" dirty="0" smtClean="0">
                <a:latin typeface="Arial Narrow" pitchFamily="34" charset="0"/>
              </a:rPr>
              <a:t>sumberdaya dan informasi untuk mempertahan-kan dan meningkatkan mutu pelaksanaan missi dalam mewujudkan visinya.</a:t>
            </a:r>
          </a:p>
          <a:p>
            <a:pPr eaLnBrk="1" hangingPunct="1">
              <a:lnSpc>
                <a:spcPct val="90000"/>
              </a:lnSpc>
              <a:defRPr/>
            </a:pPr>
            <a:endParaRPr lang="id-ID" sz="900" u="sng" dirty="0" smtClean="0">
              <a:latin typeface="Arial Narrow" pitchFamily="34" charset="0"/>
            </a:endParaRPr>
          </a:p>
          <a:p>
            <a:pPr eaLnBrk="1" hangingPunct="1">
              <a:lnSpc>
                <a:spcPct val="90000"/>
              </a:lnSpc>
              <a:defRPr/>
            </a:pPr>
            <a:r>
              <a:rPr lang="id-ID" u="sng" dirty="0" smtClean="0">
                <a:latin typeface="Arial Narrow" pitchFamily="34" charset="0"/>
              </a:rPr>
              <a:t>Tujuan Penjaminan Mutu</a:t>
            </a:r>
            <a:r>
              <a:rPr lang="id-ID" dirty="0" smtClean="0">
                <a:latin typeface="Arial Narrow" pitchFamily="34" charset="0"/>
              </a:rPr>
              <a:t>:  Mempertahankan dan meningkatkan mutu pendidikan tinggi secara berke-lanjutan (</a:t>
            </a:r>
            <a:r>
              <a:rPr lang="id-ID" i="1" dirty="0" smtClean="0">
                <a:latin typeface="Arial Narrow" pitchFamily="34" charset="0"/>
              </a:rPr>
              <a:t>continuous improvement</a:t>
            </a:r>
            <a:r>
              <a:rPr lang="id-ID" dirty="0" smtClean="0">
                <a:latin typeface="Arial Narrow" pitchFamily="34" charset="0"/>
              </a:rPr>
              <a:t>) untuk mewujud-kan visi melalui pelaksanaan missinya (tridharma perguruan tinggi) serta dapat memenuhi kebutuhan </a:t>
            </a:r>
            <a:r>
              <a:rPr lang="id-ID" i="1" dirty="0" smtClean="0">
                <a:latin typeface="Arial Narrow" pitchFamily="34" charset="0"/>
              </a:rPr>
              <a:t>stakeholders.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80">
                                          <p:stCondLst>
                                            <p:cond delay="0"/>
                                          </p:stCondLst>
                                        </p:cTn>
                                        <p:tgtEl>
                                          <p:spTgt spid="59394"/>
                                        </p:tgtEl>
                                      </p:cBhvr>
                                    </p:animEffect>
                                    <p:anim calcmode="lin" valueType="num">
                                      <p:cBhvr>
                                        <p:cTn id="8" dur="1822" tmFilter="0,0; 0.14,0.36; 0.43,0.73; 0.71,0.91; 1.0,1.0">
                                          <p:stCondLst>
                                            <p:cond delay="0"/>
                                          </p:stCondLst>
                                        </p:cTn>
                                        <p:tgtEl>
                                          <p:spTgt spid="59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4"/>
                                        </p:tgtEl>
                                      </p:cBhvr>
                                      <p:to x="100000" y="60000"/>
                                    </p:animScale>
                                    <p:animScale>
                                      <p:cBhvr>
                                        <p:cTn id="14" dur="166" decel="50000">
                                          <p:stCondLst>
                                            <p:cond delay="676"/>
                                          </p:stCondLst>
                                        </p:cTn>
                                        <p:tgtEl>
                                          <p:spTgt spid="59394"/>
                                        </p:tgtEl>
                                      </p:cBhvr>
                                      <p:to x="100000" y="100000"/>
                                    </p:animScale>
                                    <p:animScale>
                                      <p:cBhvr>
                                        <p:cTn id="15" dur="26">
                                          <p:stCondLst>
                                            <p:cond delay="1312"/>
                                          </p:stCondLst>
                                        </p:cTn>
                                        <p:tgtEl>
                                          <p:spTgt spid="59394"/>
                                        </p:tgtEl>
                                      </p:cBhvr>
                                      <p:to x="100000" y="80000"/>
                                    </p:animScale>
                                    <p:animScale>
                                      <p:cBhvr>
                                        <p:cTn id="16" dur="166" decel="50000">
                                          <p:stCondLst>
                                            <p:cond delay="1338"/>
                                          </p:stCondLst>
                                        </p:cTn>
                                        <p:tgtEl>
                                          <p:spTgt spid="59394"/>
                                        </p:tgtEl>
                                      </p:cBhvr>
                                      <p:to x="100000" y="100000"/>
                                    </p:animScale>
                                    <p:animScale>
                                      <p:cBhvr>
                                        <p:cTn id="17" dur="26">
                                          <p:stCondLst>
                                            <p:cond delay="1642"/>
                                          </p:stCondLst>
                                        </p:cTn>
                                        <p:tgtEl>
                                          <p:spTgt spid="59394"/>
                                        </p:tgtEl>
                                      </p:cBhvr>
                                      <p:to x="100000" y="90000"/>
                                    </p:animScale>
                                    <p:animScale>
                                      <p:cBhvr>
                                        <p:cTn id="18" dur="166" decel="50000">
                                          <p:stCondLst>
                                            <p:cond delay="1668"/>
                                          </p:stCondLst>
                                        </p:cTn>
                                        <p:tgtEl>
                                          <p:spTgt spid="59394"/>
                                        </p:tgtEl>
                                      </p:cBhvr>
                                      <p:to x="100000" y="100000"/>
                                    </p:animScale>
                                    <p:animScale>
                                      <p:cBhvr>
                                        <p:cTn id="19" dur="26">
                                          <p:stCondLst>
                                            <p:cond delay="1808"/>
                                          </p:stCondLst>
                                        </p:cTn>
                                        <p:tgtEl>
                                          <p:spTgt spid="59394"/>
                                        </p:tgtEl>
                                      </p:cBhvr>
                                      <p:to x="100000" y="95000"/>
                                    </p:animScale>
                                    <p:animScale>
                                      <p:cBhvr>
                                        <p:cTn id="20" dur="166" decel="50000">
                                          <p:stCondLst>
                                            <p:cond delay="1834"/>
                                          </p:stCondLst>
                                        </p:cTn>
                                        <p:tgtEl>
                                          <p:spTgt spid="5939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9395">
                                            <p:txEl>
                                              <p:pRg st="0" end="0"/>
                                            </p:txEl>
                                          </p:spTgt>
                                        </p:tgtEl>
                                        <p:attrNameLst>
                                          <p:attrName>style.visibility</p:attrName>
                                        </p:attrNameLst>
                                      </p:cBhvr>
                                      <p:to>
                                        <p:strVal val="visible"/>
                                      </p:to>
                                    </p:set>
                                    <p:anim calcmode="lin" valueType="num">
                                      <p:cBhvr>
                                        <p:cTn id="25" dur="2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59395">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59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59395">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9395">
                                            <p:txEl>
                                              <p:pRg st="2" end="2"/>
                                            </p:txEl>
                                          </p:spTgt>
                                        </p:tgtEl>
                                        <p:attrNameLst>
                                          <p:attrName>style.visibility</p:attrName>
                                        </p:attrNameLst>
                                      </p:cBhvr>
                                      <p:to>
                                        <p:strVal val="visible"/>
                                      </p:to>
                                    </p:set>
                                    <p:anim calcmode="lin" valueType="num">
                                      <p:cBhvr>
                                        <p:cTn id="33" dur="2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59395">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593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59395">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738554" y="1600200"/>
            <a:ext cx="8053754" cy="4339650"/>
          </a:xfrm>
          <a:prstGeom prst="rect">
            <a:avLst/>
          </a:prstGeom>
          <a:noFill/>
          <a:ln w="9525">
            <a:noFill/>
            <a:miter lim="800000"/>
            <a:headEnd/>
            <a:tailEnd/>
          </a:ln>
        </p:spPr>
        <p:txBody>
          <a:bodyPr>
            <a:spAutoFit/>
          </a:bodyPr>
          <a:lstStyle/>
          <a:p>
            <a:pPr marL="457200" indent="-457200">
              <a:lnSpc>
                <a:spcPct val="110000"/>
              </a:lnSpc>
              <a:spcBef>
                <a:spcPct val="10000"/>
              </a:spcBef>
              <a:buFontTx/>
              <a:buAutoNum type="arabicPeriod"/>
            </a:pPr>
            <a:r>
              <a:rPr lang="en-US" sz="2000">
                <a:latin typeface="Arial" charset="0"/>
              </a:rPr>
              <a:t>Tetapkan dan publikasikan bersama karyawan tujuan  mutu perusahaan.</a:t>
            </a:r>
          </a:p>
          <a:p>
            <a:pPr marL="457200" indent="-457200">
              <a:lnSpc>
                <a:spcPct val="110000"/>
              </a:lnSpc>
              <a:spcBef>
                <a:spcPct val="10000"/>
              </a:spcBef>
              <a:buFontTx/>
              <a:buAutoNum type="arabicPeriod" startAt="2"/>
            </a:pPr>
            <a:r>
              <a:rPr lang="en-US" sz="2000">
                <a:latin typeface="Arial" charset="0"/>
              </a:rPr>
              <a:t>Mempelajari dan mengadopsi falsafah baru, dimulai  dari manajemen puncak  sampai seluruh kepada karyawan.</a:t>
            </a:r>
          </a:p>
          <a:p>
            <a:pPr marL="457200" indent="-457200">
              <a:lnSpc>
                <a:spcPct val="110000"/>
              </a:lnSpc>
              <a:spcBef>
                <a:spcPct val="10000"/>
              </a:spcBef>
              <a:buFontTx/>
              <a:buAutoNum type="arabicPeriod" startAt="2"/>
            </a:pPr>
            <a:r>
              <a:rPr lang="en-US" sz="2000">
                <a:latin typeface="Arial" charset="0"/>
              </a:rPr>
              <a:t>Hentikan ketergantungan kepada pemeriksaan. Mutu diintegrasikan kedalam proses pembuatan.</a:t>
            </a:r>
          </a:p>
          <a:p>
            <a:pPr marL="457200" indent="-457200">
              <a:lnSpc>
                <a:spcPct val="110000"/>
              </a:lnSpc>
              <a:spcBef>
                <a:spcPct val="10000"/>
              </a:spcBef>
              <a:buFontTx/>
              <a:buAutoNum type="arabicPeriod" startAt="2"/>
            </a:pPr>
            <a:r>
              <a:rPr lang="en-US" sz="2000">
                <a:latin typeface="Arial" charset="0"/>
              </a:rPr>
              <a:t>Hentikan  penilaian  bisnis  hanya kepada harga. Sebagai gantinya, gunakan ukuran mutu bersama harga. Singkirkan pemasok yang terbukti memberikan beban untuk produk bermutu.</a:t>
            </a:r>
          </a:p>
          <a:p>
            <a:pPr marL="457200" indent="-457200">
              <a:lnSpc>
                <a:spcPct val="110000"/>
              </a:lnSpc>
              <a:spcBef>
                <a:spcPct val="10000"/>
              </a:spcBef>
              <a:buFontTx/>
              <a:buAutoNum type="arabicPeriod" startAt="2"/>
            </a:pPr>
            <a:r>
              <a:rPr lang="en-US" sz="2000">
                <a:latin typeface="Arial" charset="0"/>
              </a:rPr>
              <a:t>Perbaiki secara kontinyu sistem produksi dan jasa</a:t>
            </a:r>
          </a:p>
          <a:p>
            <a:pPr marL="457200" indent="-457200">
              <a:lnSpc>
                <a:spcPct val="110000"/>
              </a:lnSpc>
              <a:spcBef>
                <a:spcPct val="10000"/>
              </a:spcBef>
              <a:buFontTx/>
              <a:buAutoNum type="arabicPeriod" startAt="2"/>
            </a:pPr>
            <a:r>
              <a:rPr lang="en-US" sz="2000">
                <a:latin typeface="Arial" charset="0"/>
              </a:rPr>
              <a:t>Lembagakan pelatihan untuk meningkatkan keterampilan kerja.</a:t>
            </a:r>
          </a:p>
          <a:p>
            <a:pPr marL="457200" indent="-457200">
              <a:lnSpc>
                <a:spcPct val="110000"/>
              </a:lnSpc>
              <a:spcBef>
                <a:spcPct val="10000"/>
              </a:spcBef>
              <a:buFontTx/>
              <a:buAutoNum type="arabicPeriod" startAt="2"/>
            </a:pPr>
            <a:r>
              <a:rPr lang="en-US" sz="2000">
                <a:latin typeface="Arial" charset="0"/>
              </a:rPr>
              <a:t>Lembagakan kepemimpinan dan supervisi kepada pekerja.</a:t>
            </a:r>
          </a:p>
        </p:txBody>
      </p:sp>
      <p:sp>
        <p:nvSpPr>
          <p:cNvPr id="10243" name="Text Box 5"/>
          <p:cNvSpPr txBox="1">
            <a:spLocks noChangeArrowheads="1"/>
          </p:cNvSpPr>
          <p:nvPr/>
        </p:nvSpPr>
        <p:spPr bwMode="auto">
          <a:xfrm>
            <a:off x="2110154" y="838200"/>
            <a:ext cx="5816112" cy="579438"/>
          </a:xfrm>
          <a:prstGeom prst="rect">
            <a:avLst/>
          </a:prstGeom>
          <a:noFill/>
          <a:ln w="9525">
            <a:noFill/>
            <a:miter lim="800000"/>
            <a:headEnd/>
            <a:tailEnd/>
          </a:ln>
        </p:spPr>
        <p:txBody>
          <a:bodyPr>
            <a:spAutoFit/>
          </a:bodyPr>
          <a:lstStyle/>
          <a:p>
            <a:pPr>
              <a:spcBef>
                <a:spcPct val="50000"/>
              </a:spcBef>
            </a:pPr>
            <a:r>
              <a:rPr lang="en-US" sz="3200" b="1" dirty="0">
                <a:solidFill>
                  <a:schemeClr val="accent1">
                    <a:lumMod val="75000"/>
                  </a:schemeClr>
                </a:solidFill>
                <a:latin typeface="Tahoma" pitchFamily="34" charset="0"/>
              </a:rPr>
              <a:t>14 BUTIR SARAN DEMING</a:t>
            </a:r>
            <a:endParaRPr lang="en-GB" sz="3200" b="1" dirty="0">
              <a:solidFill>
                <a:schemeClr val="accent1">
                  <a:lumMod val="75000"/>
                </a:schemeClr>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ssolve">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dissolve">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dissolve">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dissolve">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110154" y="838200"/>
            <a:ext cx="5816112" cy="579438"/>
          </a:xfrm>
          <a:prstGeom prst="rect">
            <a:avLst/>
          </a:prstGeom>
          <a:noFill/>
          <a:ln w="9525">
            <a:noFill/>
            <a:miter lim="800000"/>
            <a:headEnd/>
            <a:tailEnd/>
          </a:ln>
        </p:spPr>
        <p:txBody>
          <a:bodyPr>
            <a:spAutoFit/>
          </a:bodyPr>
          <a:lstStyle/>
          <a:p>
            <a:pPr>
              <a:spcBef>
                <a:spcPct val="50000"/>
              </a:spcBef>
            </a:pPr>
            <a:r>
              <a:rPr lang="en-US" sz="3200" b="1" dirty="0">
                <a:solidFill>
                  <a:schemeClr val="accent1">
                    <a:lumMod val="75000"/>
                  </a:schemeClr>
                </a:solidFill>
                <a:latin typeface="Tahoma" pitchFamily="34" charset="0"/>
              </a:rPr>
              <a:t>14 BUTIR SARAN DEMING</a:t>
            </a:r>
            <a:endParaRPr lang="en-GB" sz="3200" b="1" dirty="0">
              <a:solidFill>
                <a:schemeClr val="accent1">
                  <a:lumMod val="75000"/>
                </a:schemeClr>
              </a:solidFill>
              <a:latin typeface="Tahoma" pitchFamily="34" charset="0"/>
            </a:endParaRPr>
          </a:p>
        </p:txBody>
      </p:sp>
      <p:sp>
        <p:nvSpPr>
          <p:cNvPr id="58372" name="Text Box 4"/>
          <p:cNvSpPr txBox="1">
            <a:spLocks noChangeArrowheads="1"/>
          </p:cNvSpPr>
          <p:nvPr/>
        </p:nvSpPr>
        <p:spPr bwMode="auto">
          <a:xfrm>
            <a:off x="562708" y="1684338"/>
            <a:ext cx="8229600" cy="4339650"/>
          </a:xfrm>
          <a:prstGeom prst="rect">
            <a:avLst/>
          </a:prstGeom>
          <a:noFill/>
          <a:ln w="9525">
            <a:noFill/>
            <a:miter lim="800000"/>
            <a:headEnd/>
            <a:tailEnd/>
          </a:ln>
        </p:spPr>
        <p:txBody>
          <a:bodyPr>
            <a:spAutoFit/>
          </a:bodyPr>
          <a:lstStyle/>
          <a:p>
            <a:pPr marL="457200" indent="-457200">
              <a:lnSpc>
                <a:spcPct val="110000"/>
              </a:lnSpc>
              <a:spcBef>
                <a:spcPct val="10000"/>
              </a:spcBef>
            </a:pPr>
            <a:r>
              <a:rPr lang="en-US" sz="2000">
                <a:latin typeface="Arial" charset="0"/>
              </a:rPr>
              <a:t> 8.	Singkirkan rasa takut untuk memperbaiki efektifitas kerja dan ciptakan iklim inovasi.</a:t>
            </a:r>
          </a:p>
          <a:p>
            <a:pPr marL="457200" indent="-457200">
              <a:lnSpc>
                <a:spcPct val="110000"/>
              </a:lnSpc>
              <a:spcBef>
                <a:spcPct val="10000"/>
              </a:spcBef>
            </a:pPr>
            <a:r>
              <a:rPr lang="en-US" sz="2000">
                <a:latin typeface="Arial" charset="0"/>
              </a:rPr>
              <a:t> 9.	Hilangkan penghalang komunikasi antar bagian. Dibiasakan bekerjasama antar bagian untuk optimalisasi hasil kerja.</a:t>
            </a:r>
          </a:p>
          <a:p>
            <a:pPr marL="457200" indent="-457200">
              <a:lnSpc>
                <a:spcPct val="110000"/>
              </a:lnSpc>
              <a:spcBef>
                <a:spcPct val="10000"/>
              </a:spcBef>
            </a:pPr>
            <a:r>
              <a:rPr lang="en-US" sz="2000">
                <a:latin typeface="Arial" charset="0"/>
              </a:rPr>
              <a:t>10.	Hapuskan slogan, teguran, poster yang mendesak karyawan meningkatkan produktivitas.</a:t>
            </a:r>
          </a:p>
          <a:p>
            <a:pPr marL="457200" indent="-457200">
              <a:lnSpc>
                <a:spcPct val="110000"/>
              </a:lnSpc>
              <a:spcBef>
                <a:spcPct val="10000"/>
              </a:spcBef>
            </a:pPr>
            <a:r>
              <a:rPr lang="en-US" sz="2000">
                <a:latin typeface="Arial" charset="0"/>
              </a:rPr>
              <a:t>11.	Hapuskan kuota atau standar kerja atau pencapaian sasaran berupa angka.</a:t>
            </a:r>
          </a:p>
          <a:p>
            <a:pPr marL="457200" indent="-457200">
              <a:lnSpc>
                <a:spcPct val="110000"/>
              </a:lnSpc>
              <a:spcBef>
                <a:spcPct val="10000"/>
              </a:spcBef>
            </a:pPr>
            <a:r>
              <a:rPr lang="en-US" sz="2000">
                <a:latin typeface="Arial" charset="0"/>
              </a:rPr>
              <a:t>12.	Hilangkan rintangan yang mengganggu hak karyawan.</a:t>
            </a:r>
          </a:p>
          <a:p>
            <a:pPr marL="457200" indent="-457200">
              <a:lnSpc>
                <a:spcPct val="110000"/>
              </a:lnSpc>
              <a:spcBef>
                <a:spcPct val="10000"/>
              </a:spcBef>
            </a:pPr>
            <a:r>
              <a:rPr lang="en-US" sz="2000">
                <a:latin typeface="Arial" charset="0"/>
              </a:rPr>
              <a:t>13.	Lembagakan program pendidikan dan pelatihan.</a:t>
            </a:r>
          </a:p>
          <a:p>
            <a:pPr marL="457200" indent="-457200">
              <a:lnSpc>
                <a:spcPct val="110000"/>
              </a:lnSpc>
              <a:spcBef>
                <a:spcPct val="10000"/>
              </a:spcBef>
            </a:pPr>
            <a:r>
              <a:rPr lang="en-US" sz="2000">
                <a:latin typeface="Arial" charset="0"/>
              </a:rPr>
              <a:t>14.	Ciptakan struktur pada manajemen puncak yg mendorong 13 langkah di atas (transformasi).</a:t>
            </a:r>
            <a:endParaRPr lang="en-GB" sz="20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dissolve">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dissolve">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dissolve">
                                      <p:cBhvr>
                                        <p:cTn id="22" dur="500"/>
                                        <p:tgtEl>
                                          <p:spTgt spid="58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72">
                                            <p:txEl>
                                              <p:pRg st="4" end="4"/>
                                            </p:txEl>
                                          </p:spTgt>
                                        </p:tgtEl>
                                        <p:attrNameLst>
                                          <p:attrName>style.visibility</p:attrName>
                                        </p:attrNameLst>
                                      </p:cBhvr>
                                      <p:to>
                                        <p:strVal val="visible"/>
                                      </p:to>
                                    </p:set>
                                    <p:animEffect transition="in" filter="dissolve">
                                      <p:cBhvr>
                                        <p:cTn id="27" dur="500"/>
                                        <p:tgtEl>
                                          <p:spTgt spid="58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72">
                                            <p:txEl>
                                              <p:pRg st="5" end="5"/>
                                            </p:txEl>
                                          </p:spTgt>
                                        </p:tgtEl>
                                        <p:attrNameLst>
                                          <p:attrName>style.visibility</p:attrName>
                                        </p:attrNameLst>
                                      </p:cBhvr>
                                      <p:to>
                                        <p:strVal val="visible"/>
                                      </p:to>
                                    </p:set>
                                    <p:animEffect transition="in" filter="dissolve">
                                      <p:cBhvr>
                                        <p:cTn id="32" dur="500"/>
                                        <p:tgtEl>
                                          <p:spTgt spid="583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372">
                                            <p:txEl>
                                              <p:pRg st="6" end="6"/>
                                            </p:txEl>
                                          </p:spTgt>
                                        </p:tgtEl>
                                        <p:attrNameLst>
                                          <p:attrName>style.visibility</p:attrName>
                                        </p:attrNameLst>
                                      </p:cBhvr>
                                      <p:to>
                                        <p:strVal val="visible"/>
                                      </p:to>
                                    </p:set>
                                    <p:animEffect transition="in" filter="dissolve">
                                      <p:cBhvr>
                                        <p:cTn id="37" dur="500"/>
                                        <p:tgtEl>
                                          <p:spTgt spid="58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773723" y="1963738"/>
            <a:ext cx="7721112" cy="3446462"/>
          </a:xfrm>
          <a:prstGeom prst="rect">
            <a:avLst/>
          </a:prstGeom>
          <a:noFill/>
          <a:ln w="9525">
            <a:noFill/>
            <a:miter lim="800000"/>
            <a:headEnd/>
            <a:tailEnd/>
          </a:ln>
        </p:spPr>
        <p:txBody>
          <a:bodyPr/>
          <a:lstStyle/>
          <a:p>
            <a:pPr marL="285750" indent="-285750">
              <a:lnSpc>
                <a:spcPct val="110000"/>
              </a:lnSpc>
              <a:spcBef>
                <a:spcPct val="30000"/>
              </a:spcBef>
              <a:buFont typeface="Dom Casual" pitchFamily="2" charset="0"/>
              <a:buChar char="●"/>
            </a:pPr>
            <a:r>
              <a:rPr lang="en-US" sz="2000">
                <a:latin typeface="Arial" charset="0"/>
              </a:rPr>
              <a:t>Bekerja pada departemen pemeriksaan di Bell Telephone’s Hawthorne Works</a:t>
            </a:r>
          </a:p>
          <a:p>
            <a:pPr marL="285750" indent="-285750">
              <a:lnSpc>
                <a:spcPct val="110000"/>
              </a:lnSpc>
              <a:spcBef>
                <a:spcPct val="30000"/>
              </a:spcBef>
              <a:buFont typeface="Dom Casual" pitchFamily="2" charset="0"/>
              <a:buChar char="●"/>
            </a:pPr>
            <a:r>
              <a:rPr lang="en-US" sz="2000">
                <a:latin typeface="Arial" charset="0"/>
              </a:rPr>
              <a:t>Seperti Deming, juga memperoleh penghargaan tertinggi dari Kaisar Jepang : “ Second order the Sacred Treasure”</a:t>
            </a:r>
          </a:p>
          <a:p>
            <a:pPr marL="285750" indent="-285750">
              <a:lnSpc>
                <a:spcPct val="110000"/>
              </a:lnSpc>
              <a:spcBef>
                <a:spcPct val="30000"/>
              </a:spcBef>
              <a:buFont typeface="Dom Casual" pitchFamily="2" charset="0"/>
              <a:buChar char="●"/>
            </a:pPr>
            <a:r>
              <a:rPr lang="en-US" sz="2000">
                <a:latin typeface="Arial" charset="0"/>
              </a:rPr>
              <a:t>Bukunya paling lengkap dan sangat terkenal : “Juran’s  Quality  Control Hand Book”</a:t>
            </a:r>
          </a:p>
          <a:p>
            <a:pPr marL="285750" indent="-285750">
              <a:lnSpc>
                <a:spcPct val="110000"/>
              </a:lnSpc>
              <a:spcBef>
                <a:spcPct val="30000"/>
              </a:spcBef>
              <a:buFont typeface="Dom Casual" pitchFamily="2" charset="0"/>
              <a:buChar char="●"/>
            </a:pPr>
            <a:r>
              <a:rPr lang="en-US" sz="2000">
                <a:latin typeface="Arial" charset="0"/>
              </a:rPr>
              <a:t>Dia mendirikan JURAN INSTITUTE yang melayani berbagai seminar, konsultasi, konferensi dan Video tape yang berkaitan dengan mutu</a:t>
            </a:r>
            <a:endParaRPr lang="en-GB" sz="2000">
              <a:latin typeface="Arial" charset="0"/>
            </a:endParaRPr>
          </a:p>
        </p:txBody>
      </p:sp>
      <p:sp>
        <p:nvSpPr>
          <p:cNvPr id="12291" name="Text Box 7"/>
          <p:cNvSpPr txBox="1">
            <a:spLocks noChangeArrowheads="1"/>
          </p:cNvSpPr>
          <p:nvPr/>
        </p:nvSpPr>
        <p:spPr bwMode="auto">
          <a:xfrm>
            <a:off x="844061" y="1173163"/>
            <a:ext cx="7877908" cy="369332"/>
          </a:xfrm>
          <a:prstGeom prst="rect">
            <a:avLst/>
          </a:prstGeom>
          <a:noFill/>
          <a:ln w="9525">
            <a:noFill/>
            <a:miter lim="800000"/>
            <a:headEnd/>
            <a:tailEnd/>
          </a:ln>
        </p:spPr>
        <p:txBody>
          <a:bodyPr>
            <a:spAutoFit/>
          </a:bodyPr>
          <a:lstStyle/>
          <a:p>
            <a:pPr>
              <a:spcBef>
                <a:spcPct val="50000"/>
              </a:spcBef>
            </a:pPr>
            <a:r>
              <a:rPr lang="en-GB" b="1" dirty="0">
                <a:solidFill>
                  <a:schemeClr val="accent1">
                    <a:lumMod val="75000"/>
                  </a:schemeClr>
                </a:solidFill>
                <a:latin typeface="Arial" charset="0"/>
              </a:rPr>
              <a:t>3.  KONSEP TQM MENURUT JOSEPH M. JURAN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dissolve">
                                      <p:cBhvr>
                                        <p:cTn id="7" dur="500"/>
                                        <p:tgtEl>
                                          <p:spTgt spid="24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dissolve">
                                      <p:cBhvr>
                                        <p:cTn id="12" dur="500"/>
                                        <p:tgtEl>
                                          <p:spTgt spid="245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2">
                                            <p:txEl>
                                              <p:pRg st="2" end="2"/>
                                            </p:txEl>
                                          </p:spTgt>
                                        </p:tgtEl>
                                        <p:attrNameLst>
                                          <p:attrName>style.visibility</p:attrName>
                                        </p:attrNameLst>
                                      </p:cBhvr>
                                      <p:to>
                                        <p:strVal val="visible"/>
                                      </p:to>
                                    </p:set>
                                    <p:animEffect transition="in" filter="dissolve">
                                      <p:cBhvr>
                                        <p:cTn id="17" dur="500"/>
                                        <p:tgtEl>
                                          <p:spTgt spid="245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2">
                                            <p:txEl>
                                              <p:pRg st="3" end="3"/>
                                            </p:txEl>
                                          </p:spTgt>
                                        </p:tgtEl>
                                        <p:attrNameLst>
                                          <p:attrName>style.visibility</p:attrName>
                                        </p:attrNameLst>
                                      </p:cBhvr>
                                      <p:to>
                                        <p:strVal val="visible"/>
                                      </p:to>
                                    </p:set>
                                    <p:animEffect transition="in" filter="dissolve">
                                      <p:cBhvr>
                                        <p:cTn id="22" dur="500"/>
                                        <p:tgtEl>
                                          <p:spTgt spid="245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95300" y="777875"/>
            <a:ext cx="8015654" cy="641350"/>
          </a:xfrm>
          <a:prstGeom prst="rect">
            <a:avLst/>
          </a:prstGeom>
          <a:noFill/>
          <a:ln w="9525">
            <a:noFill/>
            <a:miter lim="800000"/>
            <a:headEnd/>
            <a:tailEnd/>
          </a:ln>
        </p:spPr>
        <p:txBody>
          <a:bodyPr>
            <a:spAutoFit/>
          </a:bodyPr>
          <a:lstStyle/>
          <a:p>
            <a:pPr algn="ctr">
              <a:spcBef>
                <a:spcPct val="50000"/>
              </a:spcBef>
            </a:pPr>
            <a:r>
              <a:rPr lang="en-GB" sz="3600" b="1" dirty="0" err="1">
                <a:solidFill>
                  <a:schemeClr val="accent1">
                    <a:lumMod val="75000"/>
                  </a:schemeClr>
                </a:solidFill>
                <a:latin typeface="Tahoma" pitchFamily="34" charset="0"/>
              </a:rPr>
              <a:t>Juran</a:t>
            </a:r>
            <a:r>
              <a:rPr lang="en-GB" sz="3600" b="1" dirty="0">
                <a:solidFill>
                  <a:schemeClr val="accent1">
                    <a:lumMod val="75000"/>
                  </a:schemeClr>
                </a:solidFill>
                <a:latin typeface="Tahoma" pitchFamily="34" charset="0"/>
              </a:rPr>
              <a:t> </a:t>
            </a:r>
            <a:r>
              <a:rPr lang="en-GB" sz="3600" b="1" dirty="0" err="1">
                <a:solidFill>
                  <a:schemeClr val="accent1">
                    <a:lumMod val="75000"/>
                  </a:schemeClr>
                </a:solidFill>
                <a:latin typeface="Tahoma" pitchFamily="34" charset="0"/>
              </a:rPr>
              <a:t>Trilogi</a:t>
            </a:r>
            <a:r>
              <a:rPr lang="en-GB" sz="3600" b="1" dirty="0">
                <a:solidFill>
                  <a:schemeClr val="accent1">
                    <a:lumMod val="75000"/>
                  </a:schemeClr>
                </a:solidFill>
                <a:latin typeface="Tahoma" pitchFamily="34" charset="0"/>
              </a:rPr>
              <a:t> (</a:t>
            </a:r>
            <a:r>
              <a:rPr lang="en-GB" sz="3600" b="1" dirty="0" err="1">
                <a:solidFill>
                  <a:schemeClr val="accent1">
                    <a:lumMod val="75000"/>
                  </a:schemeClr>
                </a:solidFill>
                <a:latin typeface="Tahoma" pitchFamily="34" charset="0"/>
              </a:rPr>
              <a:t>Trilogi</a:t>
            </a:r>
            <a:r>
              <a:rPr lang="en-GB" sz="3600" b="1" dirty="0">
                <a:solidFill>
                  <a:schemeClr val="accent1">
                    <a:lumMod val="75000"/>
                  </a:schemeClr>
                </a:solidFill>
                <a:latin typeface="Tahoma" pitchFamily="34" charset="0"/>
              </a:rPr>
              <a:t> </a:t>
            </a:r>
            <a:r>
              <a:rPr lang="en-GB" sz="3600" b="1" dirty="0" err="1">
                <a:solidFill>
                  <a:schemeClr val="accent1">
                    <a:lumMod val="75000"/>
                  </a:schemeClr>
                </a:solidFill>
                <a:latin typeface="Tahoma" pitchFamily="34" charset="0"/>
              </a:rPr>
              <a:t>Mutu</a:t>
            </a:r>
            <a:r>
              <a:rPr lang="en-GB" sz="3600" b="1" dirty="0">
                <a:solidFill>
                  <a:schemeClr val="accent1">
                    <a:lumMod val="75000"/>
                  </a:schemeClr>
                </a:solidFill>
                <a:latin typeface="Tahoma" pitchFamily="34" charset="0"/>
              </a:rPr>
              <a:t>) </a:t>
            </a:r>
          </a:p>
        </p:txBody>
      </p:sp>
      <p:sp>
        <p:nvSpPr>
          <p:cNvPr id="25609" name="Rectangle 9"/>
          <p:cNvSpPr>
            <a:spLocks noChangeArrowheads="1"/>
          </p:cNvSpPr>
          <p:nvPr/>
        </p:nvSpPr>
        <p:spPr bwMode="auto">
          <a:xfrm>
            <a:off x="492370" y="1860551"/>
            <a:ext cx="8163658" cy="4884414"/>
          </a:xfrm>
          <a:prstGeom prst="rect">
            <a:avLst/>
          </a:prstGeom>
          <a:noFill/>
          <a:ln w="9525">
            <a:noFill/>
            <a:miter lim="800000"/>
            <a:headEnd/>
            <a:tailEnd/>
          </a:ln>
        </p:spPr>
        <p:txBody>
          <a:bodyPr>
            <a:spAutoFit/>
          </a:bodyPr>
          <a:lstStyle/>
          <a:p>
            <a:pPr marL="341313" indent="-341313">
              <a:lnSpc>
                <a:spcPct val="110000"/>
              </a:lnSpc>
              <a:spcBef>
                <a:spcPct val="20000"/>
              </a:spcBef>
              <a:buFont typeface="Arial" charset="0"/>
              <a:buChar char="●"/>
              <a:tabLst>
                <a:tab pos="341313" algn="l"/>
                <a:tab pos="747713" algn="l"/>
              </a:tabLst>
            </a:pPr>
            <a:r>
              <a:rPr lang="en-US" sz="1800">
                <a:latin typeface="Arial" charset="0"/>
              </a:rPr>
              <a:t>Didasarkan kepada proses manajerial yang biasa digunakan mengelola finansial : perencanaan finansial, pengendalian finansial dan perbaikan finansial</a:t>
            </a:r>
          </a:p>
          <a:p>
            <a:pPr marL="341313" indent="-341313">
              <a:lnSpc>
                <a:spcPct val="110000"/>
              </a:lnSpc>
              <a:spcBef>
                <a:spcPct val="20000"/>
              </a:spcBef>
              <a:buFont typeface="Arial" charset="0"/>
              <a:buChar char="●"/>
              <a:tabLst>
                <a:tab pos="341313" algn="l"/>
                <a:tab pos="747713" algn="l"/>
              </a:tabLst>
            </a:pPr>
            <a:r>
              <a:rPr lang="en-US" sz="1800">
                <a:latin typeface="Arial" charset="0"/>
              </a:rPr>
              <a:t>Penerapan pada manajemen mutu :</a:t>
            </a:r>
          </a:p>
          <a:p>
            <a:pPr marL="341313" indent="-341313">
              <a:lnSpc>
                <a:spcPct val="110000"/>
              </a:lnSpc>
              <a:spcBef>
                <a:spcPct val="20000"/>
              </a:spcBef>
              <a:tabLst>
                <a:tab pos="341313" algn="l"/>
                <a:tab pos="747713" algn="l"/>
              </a:tabLst>
            </a:pPr>
            <a:r>
              <a:rPr lang="en-US" sz="1800">
                <a:latin typeface="Arial" charset="0"/>
              </a:rPr>
              <a:t>	(1)	Perencanaan mutu : Suatu proses mengidentifikasi pelanggan, 	persyaratannya, harapannya tentang ciri-ciri produk dan jasa serta proses 	untuk menjadikan produk dan jasa tersebut dengan atribut yang tepat</a:t>
            </a:r>
          </a:p>
          <a:p>
            <a:pPr marL="341313" indent="-341313">
              <a:lnSpc>
                <a:spcPct val="110000"/>
              </a:lnSpc>
              <a:spcBef>
                <a:spcPct val="20000"/>
              </a:spcBef>
              <a:tabLst>
                <a:tab pos="341313" algn="l"/>
                <a:tab pos="747713" algn="l"/>
              </a:tabLst>
            </a:pPr>
            <a:r>
              <a:rPr lang="en-US" sz="1800">
                <a:latin typeface="Arial" charset="0"/>
              </a:rPr>
              <a:t>	(2)	Pengendalian mutu : suatu proses menguji dan mengevaluasi produk dan 	jasa terhadap persyaratan yang diminta pelanggan. Masalah dideteksi 		kemudian dikoreksi.</a:t>
            </a:r>
          </a:p>
          <a:p>
            <a:pPr marL="341313" indent="-341313">
              <a:lnSpc>
                <a:spcPct val="110000"/>
              </a:lnSpc>
              <a:spcBef>
                <a:spcPct val="20000"/>
              </a:spcBef>
              <a:tabLst>
                <a:tab pos="341313" algn="l"/>
                <a:tab pos="747713" algn="l"/>
              </a:tabLst>
            </a:pPr>
            <a:r>
              <a:rPr lang="en-US" sz="1800">
                <a:latin typeface="Arial" charset="0"/>
              </a:rPr>
              <a:t>	(3)	Perbaikan mutu : suatu proses dengan mekanisme yang berkelanjutan 		sehingga mutu dapat dicapai dengan kontinyu. Proses ini mencakup alokasi 	sumber daya, penugasan orang mengerjakan proyek mutu, dan secara 		teratur membangun struktur untuk mencapai mutu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dissolve">
                                      <p:cBhvr>
                                        <p:cTn id="7" dur="500"/>
                                        <p:tgtEl>
                                          <p:spTgt spid="256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dissolve">
                                      <p:cBhvr>
                                        <p:cTn id="12" dur="500"/>
                                        <p:tgtEl>
                                          <p:spTgt spid="256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9">
                                            <p:txEl>
                                              <p:pRg st="2" end="2"/>
                                            </p:txEl>
                                          </p:spTgt>
                                        </p:tgtEl>
                                        <p:attrNameLst>
                                          <p:attrName>style.visibility</p:attrName>
                                        </p:attrNameLst>
                                      </p:cBhvr>
                                      <p:to>
                                        <p:strVal val="visible"/>
                                      </p:to>
                                    </p:set>
                                    <p:animEffect transition="in" filter="dissolve">
                                      <p:cBhvr>
                                        <p:cTn id="17" dur="500"/>
                                        <p:tgtEl>
                                          <p:spTgt spid="256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9">
                                            <p:txEl>
                                              <p:pRg st="3" end="3"/>
                                            </p:txEl>
                                          </p:spTgt>
                                        </p:tgtEl>
                                        <p:attrNameLst>
                                          <p:attrName>style.visibility</p:attrName>
                                        </p:attrNameLst>
                                      </p:cBhvr>
                                      <p:to>
                                        <p:strVal val="visible"/>
                                      </p:to>
                                    </p:set>
                                    <p:animEffect transition="in" filter="dissolve">
                                      <p:cBhvr>
                                        <p:cTn id="22" dur="500"/>
                                        <p:tgtEl>
                                          <p:spTgt spid="256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9">
                                            <p:txEl>
                                              <p:pRg st="4" end="4"/>
                                            </p:txEl>
                                          </p:spTgt>
                                        </p:tgtEl>
                                        <p:attrNameLst>
                                          <p:attrName>style.visibility</p:attrName>
                                        </p:attrNameLst>
                                      </p:cBhvr>
                                      <p:to>
                                        <p:strVal val="visible"/>
                                      </p:to>
                                    </p:set>
                                    <p:animEffect transition="in" filter="dissolve">
                                      <p:cBhvr>
                                        <p:cTn id="27" dur="500"/>
                                        <p:tgtEl>
                                          <p:spTgt spid="25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rot="-5400000">
            <a:off x="-1478328" y="3134925"/>
            <a:ext cx="4870450" cy="276999"/>
          </a:xfrm>
          <a:prstGeom prst="rect">
            <a:avLst/>
          </a:prstGeom>
          <a:noFill/>
          <a:ln w="9525">
            <a:noFill/>
            <a:miter lim="800000"/>
            <a:headEnd/>
            <a:tailEnd/>
          </a:ln>
        </p:spPr>
        <p:txBody>
          <a:bodyPr lIns="0" tIns="0" rIns="0" bIns="0">
            <a:spAutoFit/>
          </a:bodyPr>
          <a:lstStyle/>
          <a:p>
            <a:pPr algn="ctr"/>
            <a:r>
              <a:rPr lang="en-US" b="1" dirty="0">
                <a:solidFill>
                  <a:srgbClr val="FF0000"/>
                </a:solidFill>
                <a:latin typeface="Arial" charset="0"/>
              </a:rPr>
              <a:t>DIAGRAM TRILOGI JURAN</a:t>
            </a:r>
          </a:p>
        </p:txBody>
      </p:sp>
      <p:grpSp>
        <p:nvGrpSpPr>
          <p:cNvPr id="2" name="Group 6"/>
          <p:cNvGrpSpPr>
            <a:grpSpLocks/>
          </p:cNvGrpSpPr>
          <p:nvPr/>
        </p:nvGrpSpPr>
        <p:grpSpPr bwMode="auto">
          <a:xfrm>
            <a:off x="1547446" y="609600"/>
            <a:ext cx="6301250" cy="5867400"/>
            <a:chOff x="451" y="963"/>
            <a:chExt cx="3618" cy="3165"/>
          </a:xfrm>
        </p:grpSpPr>
        <p:sp>
          <p:nvSpPr>
            <p:cNvPr id="14340" name="Rectangle 7"/>
            <p:cNvSpPr>
              <a:spLocks noChangeArrowheads="1"/>
            </p:cNvSpPr>
            <p:nvPr/>
          </p:nvSpPr>
          <p:spPr bwMode="auto">
            <a:xfrm>
              <a:off x="728" y="1095"/>
              <a:ext cx="768" cy="264"/>
            </a:xfrm>
            <a:prstGeom prst="rect">
              <a:avLst/>
            </a:prstGeom>
            <a:noFill/>
            <a:ln w="9525">
              <a:noFill/>
              <a:miter lim="800000"/>
              <a:headEnd/>
              <a:tailEnd/>
            </a:ln>
          </p:spPr>
          <p:txBody>
            <a:bodyPr lIns="0" tIns="0" rIns="0" bIns="0">
              <a:spAutoFit/>
            </a:bodyPr>
            <a:lstStyle/>
            <a:p>
              <a:pPr algn="ctr"/>
              <a:r>
                <a:rPr lang="en-US" sz="1600">
                  <a:latin typeface="Arial" charset="0"/>
                </a:rPr>
                <a:t>Perencanaan mutu</a:t>
              </a:r>
            </a:p>
          </p:txBody>
        </p:sp>
        <p:sp>
          <p:nvSpPr>
            <p:cNvPr id="14341" name="Rectangle 8"/>
            <p:cNvSpPr>
              <a:spLocks noChangeArrowheads="1"/>
            </p:cNvSpPr>
            <p:nvPr/>
          </p:nvSpPr>
          <p:spPr bwMode="auto">
            <a:xfrm>
              <a:off x="2338" y="1045"/>
              <a:ext cx="1141" cy="299"/>
            </a:xfrm>
            <a:prstGeom prst="rect">
              <a:avLst/>
            </a:prstGeom>
            <a:noFill/>
            <a:ln w="9525">
              <a:noFill/>
              <a:miter lim="800000"/>
              <a:headEnd/>
              <a:tailEnd/>
            </a:ln>
          </p:spPr>
          <p:txBody>
            <a:bodyPr wrap="none" lIns="0" tIns="0" rIns="0" bIns="0">
              <a:spAutoFit/>
            </a:bodyPr>
            <a:lstStyle/>
            <a:p>
              <a:pPr algn="ctr"/>
              <a:r>
                <a:rPr lang="en-US" sz="1800">
                  <a:latin typeface="Arial" charset="0"/>
                </a:rPr>
                <a:t>Pengendalian mutu</a:t>
              </a:r>
            </a:p>
            <a:p>
              <a:pPr algn="ctr"/>
              <a:r>
                <a:rPr lang="en-US" sz="1800">
                  <a:latin typeface="Arial" charset="0"/>
                </a:rPr>
                <a:t>(selama operasi)</a:t>
              </a:r>
              <a:endParaRPr lang="en-US">
                <a:latin typeface="Arial" charset="0"/>
              </a:endParaRPr>
            </a:p>
          </p:txBody>
        </p:sp>
        <p:sp>
          <p:nvSpPr>
            <p:cNvPr id="14342" name="Rectangle 9"/>
            <p:cNvSpPr>
              <a:spLocks noChangeArrowheads="1"/>
            </p:cNvSpPr>
            <p:nvPr/>
          </p:nvSpPr>
          <p:spPr bwMode="auto">
            <a:xfrm>
              <a:off x="1399" y="2372"/>
              <a:ext cx="57" cy="232"/>
            </a:xfrm>
            <a:prstGeom prst="rect">
              <a:avLst/>
            </a:prstGeom>
            <a:noFill/>
            <a:ln w="9525">
              <a:noFill/>
              <a:miter lim="800000"/>
              <a:headEnd/>
              <a:tailEnd/>
            </a:ln>
          </p:spPr>
          <p:txBody>
            <a:bodyPr wrap="none" lIns="0" tIns="0" rIns="0" bIns="0">
              <a:spAutoFit/>
            </a:bodyPr>
            <a:lstStyle/>
            <a:p>
              <a:r>
                <a:rPr lang="en-US" sz="2800">
                  <a:latin typeface="Arial" charset="0"/>
                </a:rPr>
                <a:t> </a:t>
              </a:r>
              <a:endParaRPr lang="en-US">
                <a:latin typeface="Arial" charset="0"/>
              </a:endParaRPr>
            </a:p>
          </p:txBody>
        </p:sp>
        <p:sp>
          <p:nvSpPr>
            <p:cNvPr id="14343" name="Line 10"/>
            <p:cNvSpPr>
              <a:spLocks noChangeShapeType="1"/>
            </p:cNvSpPr>
            <p:nvPr/>
          </p:nvSpPr>
          <p:spPr bwMode="auto">
            <a:xfrm>
              <a:off x="1746" y="2437"/>
              <a:ext cx="1" cy="1"/>
            </a:xfrm>
            <a:prstGeom prst="line">
              <a:avLst/>
            </a:prstGeom>
            <a:noFill/>
            <a:ln w="9525">
              <a:solidFill>
                <a:srgbClr val="000000"/>
              </a:solidFill>
              <a:round/>
              <a:headEnd/>
              <a:tailEnd/>
            </a:ln>
          </p:spPr>
          <p:txBody>
            <a:bodyPr/>
            <a:lstStyle/>
            <a:p>
              <a:endParaRPr lang="id-ID"/>
            </a:p>
          </p:txBody>
        </p:sp>
        <p:sp>
          <p:nvSpPr>
            <p:cNvPr id="14344" name="Line 11"/>
            <p:cNvSpPr>
              <a:spLocks noChangeShapeType="1"/>
            </p:cNvSpPr>
            <p:nvPr/>
          </p:nvSpPr>
          <p:spPr bwMode="auto">
            <a:xfrm>
              <a:off x="451" y="3789"/>
              <a:ext cx="3455" cy="1"/>
            </a:xfrm>
            <a:prstGeom prst="line">
              <a:avLst/>
            </a:prstGeom>
            <a:noFill/>
            <a:ln w="38100">
              <a:solidFill>
                <a:srgbClr val="FFCC00"/>
              </a:solidFill>
              <a:round/>
              <a:headEnd/>
              <a:tailEnd/>
            </a:ln>
          </p:spPr>
          <p:txBody>
            <a:bodyPr/>
            <a:lstStyle/>
            <a:p>
              <a:endParaRPr lang="id-ID"/>
            </a:p>
          </p:txBody>
        </p:sp>
        <p:sp>
          <p:nvSpPr>
            <p:cNvPr id="14345" name="Rectangle 12"/>
            <p:cNvSpPr>
              <a:spLocks noChangeArrowheads="1"/>
            </p:cNvSpPr>
            <p:nvPr/>
          </p:nvSpPr>
          <p:spPr bwMode="auto">
            <a:xfrm>
              <a:off x="2906" y="1824"/>
              <a:ext cx="1163" cy="299"/>
            </a:xfrm>
            <a:prstGeom prst="rect">
              <a:avLst/>
            </a:prstGeom>
            <a:noFill/>
            <a:ln w="9525">
              <a:noFill/>
              <a:miter lim="800000"/>
              <a:headEnd/>
              <a:tailEnd/>
            </a:ln>
          </p:spPr>
          <p:txBody>
            <a:bodyPr wrap="none" lIns="0" tIns="0" rIns="0" bIns="0">
              <a:spAutoFit/>
            </a:bodyPr>
            <a:lstStyle/>
            <a:p>
              <a:pPr algn="ctr"/>
              <a:r>
                <a:rPr lang="en-US" sz="1800">
                  <a:latin typeface="Arial" charset="0"/>
                </a:rPr>
                <a:t>Zona baru</a:t>
              </a:r>
            </a:p>
            <a:p>
              <a:pPr algn="ctr"/>
              <a:r>
                <a:rPr lang="en-US" sz="1800">
                  <a:latin typeface="Arial" charset="0"/>
                </a:rPr>
                <a:t>pengendalian mutu </a:t>
              </a:r>
            </a:p>
          </p:txBody>
        </p:sp>
        <p:sp>
          <p:nvSpPr>
            <p:cNvPr id="14346" name="Rectangle 13"/>
            <p:cNvSpPr>
              <a:spLocks noChangeArrowheads="1"/>
            </p:cNvSpPr>
            <p:nvPr/>
          </p:nvSpPr>
          <p:spPr bwMode="auto">
            <a:xfrm>
              <a:off x="1436" y="1717"/>
              <a:ext cx="576" cy="297"/>
            </a:xfrm>
            <a:prstGeom prst="rect">
              <a:avLst/>
            </a:prstGeom>
            <a:noFill/>
            <a:ln w="9525">
              <a:noFill/>
              <a:miter lim="800000"/>
              <a:headEnd/>
              <a:tailEnd/>
            </a:ln>
          </p:spPr>
          <p:txBody>
            <a:bodyPr lIns="0" tIns="0" rIns="0" bIns="0">
              <a:spAutoFit/>
            </a:bodyPr>
            <a:lstStyle/>
            <a:p>
              <a:pPr algn="ctr"/>
              <a:r>
                <a:rPr lang="en-US" sz="1800">
                  <a:latin typeface="Arial" charset="0"/>
                </a:rPr>
                <a:t>Puncak sporadis </a:t>
              </a:r>
            </a:p>
          </p:txBody>
        </p:sp>
        <p:sp>
          <p:nvSpPr>
            <p:cNvPr id="14347" name="Rectangle 14"/>
            <p:cNvSpPr>
              <a:spLocks noChangeArrowheads="1"/>
            </p:cNvSpPr>
            <p:nvPr/>
          </p:nvSpPr>
          <p:spPr bwMode="auto">
            <a:xfrm>
              <a:off x="1244" y="3652"/>
              <a:ext cx="65" cy="133"/>
            </a:xfrm>
            <a:prstGeom prst="rect">
              <a:avLst/>
            </a:prstGeom>
            <a:noFill/>
            <a:ln w="9525">
              <a:noFill/>
              <a:miter lim="800000"/>
              <a:headEnd/>
              <a:tailEnd/>
            </a:ln>
          </p:spPr>
          <p:txBody>
            <a:bodyPr wrap="none" lIns="0" tIns="0" rIns="0" bIns="0">
              <a:spAutoFit/>
            </a:bodyPr>
            <a:lstStyle/>
            <a:p>
              <a:r>
                <a:rPr lang="en-US" sz="1600">
                  <a:latin typeface="Arial" charset="0"/>
                </a:rPr>
                <a:t>0</a:t>
              </a:r>
              <a:endParaRPr lang="en-US">
                <a:latin typeface="Arial" charset="0"/>
              </a:endParaRPr>
            </a:p>
          </p:txBody>
        </p:sp>
        <p:sp>
          <p:nvSpPr>
            <p:cNvPr id="14348" name="Rectangle 15"/>
            <p:cNvSpPr>
              <a:spLocks noChangeArrowheads="1"/>
            </p:cNvSpPr>
            <p:nvPr/>
          </p:nvSpPr>
          <p:spPr bwMode="auto">
            <a:xfrm>
              <a:off x="1174" y="1840"/>
              <a:ext cx="131" cy="133"/>
            </a:xfrm>
            <a:prstGeom prst="rect">
              <a:avLst/>
            </a:prstGeom>
            <a:noFill/>
            <a:ln w="9525">
              <a:noFill/>
              <a:miter lim="800000"/>
              <a:headEnd/>
              <a:tailEnd/>
            </a:ln>
          </p:spPr>
          <p:txBody>
            <a:bodyPr wrap="none" lIns="0" tIns="0" rIns="0" bIns="0">
              <a:spAutoFit/>
            </a:bodyPr>
            <a:lstStyle/>
            <a:p>
              <a:r>
                <a:rPr lang="en-US" sz="1600">
                  <a:latin typeface="Arial" charset="0"/>
                </a:rPr>
                <a:t>15</a:t>
              </a:r>
              <a:endParaRPr lang="en-US">
                <a:latin typeface="Arial" charset="0"/>
              </a:endParaRPr>
            </a:p>
          </p:txBody>
        </p:sp>
        <p:sp>
          <p:nvSpPr>
            <p:cNvPr id="14349" name="Rectangle 16"/>
            <p:cNvSpPr>
              <a:spLocks noChangeArrowheads="1"/>
            </p:cNvSpPr>
            <p:nvPr/>
          </p:nvSpPr>
          <p:spPr bwMode="auto">
            <a:xfrm>
              <a:off x="1182" y="1810"/>
              <a:ext cx="33" cy="133"/>
            </a:xfrm>
            <a:prstGeom prst="rect">
              <a:avLst/>
            </a:prstGeom>
            <a:noFill/>
            <a:ln w="9525">
              <a:noFill/>
              <a:miter lim="800000"/>
              <a:headEnd/>
              <a:tailEnd/>
            </a:ln>
          </p:spPr>
          <p:txBody>
            <a:bodyPr wrap="none" lIns="0" tIns="0" rIns="0" bIns="0">
              <a:spAutoFit/>
            </a:bodyPr>
            <a:lstStyle/>
            <a:p>
              <a:r>
                <a:rPr lang="en-US" sz="1600">
                  <a:latin typeface="Arial" charset="0"/>
                </a:rPr>
                <a:t> </a:t>
              </a:r>
              <a:endParaRPr lang="en-US">
                <a:latin typeface="Arial" charset="0"/>
              </a:endParaRPr>
            </a:p>
          </p:txBody>
        </p:sp>
        <p:sp>
          <p:nvSpPr>
            <p:cNvPr id="14350" name="Rectangle 17"/>
            <p:cNvSpPr>
              <a:spLocks noChangeArrowheads="1"/>
            </p:cNvSpPr>
            <p:nvPr/>
          </p:nvSpPr>
          <p:spPr bwMode="auto">
            <a:xfrm>
              <a:off x="1244" y="3143"/>
              <a:ext cx="65" cy="133"/>
            </a:xfrm>
            <a:prstGeom prst="rect">
              <a:avLst/>
            </a:prstGeom>
            <a:noFill/>
            <a:ln w="9525">
              <a:noFill/>
              <a:miter lim="800000"/>
              <a:headEnd/>
              <a:tailEnd/>
            </a:ln>
          </p:spPr>
          <p:txBody>
            <a:bodyPr wrap="none" lIns="0" tIns="0" rIns="0" bIns="0">
              <a:spAutoFit/>
            </a:bodyPr>
            <a:lstStyle/>
            <a:p>
              <a:r>
                <a:rPr lang="en-US" sz="1600">
                  <a:latin typeface="Arial" charset="0"/>
                </a:rPr>
                <a:t>5</a:t>
              </a:r>
              <a:endParaRPr lang="en-US">
                <a:latin typeface="Arial" charset="0"/>
              </a:endParaRPr>
            </a:p>
          </p:txBody>
        </p:sp>
        <p:sp>
          <p:nvSpPr>
            <p:cNvPr id="14351" name="Rectangle 18"/>
            <p:cNvSpPr>
              <a:spLocks noChangeArrowheads="1"/>
            </p:cNvSpPr>
            <p:nvPr/>
          </p:nvSpPr>
          <p:spPr bwMode="auto">
            <a:xfrm>
              <a:off x="1172" y="2503"/>
              <a:ext cx="131" cy="133"/>
            </a:xfrm>
            <a:prstGeom prst="rect">
              <a:avLst/>
            </a:prstGeom>
            <a:noFill/>
            <a:ln w="9525">
              <a:noFill/>
              <a:miter lim="800000"/>
              <a:headEnd/>
              <a:tailEnd/>
            </a:ln>
          </p:spPr>
          <p:txBody>
            <a:bodyPr wrap="none" lIns="0" tIns="0" rIns="0" bIns="0">
              <a:spAutoFit/>
            </a:bodyPr>
            <a:lstStyle/>
            <a:p>
              <a:r>
                <a:rPr lang="en-US" sz="1600">
                  <a:latin typeface="Arial" charset="0"/>
                </a:rPr>
                <a:t>10</a:t>
              </a:r>
              <a:endParaRPr lang="en-US">
                <a:latin typeface="Arial" charset="0"/>
              </a:endParaRPr>
            </a:p>
          </p:txBody>
        </p:sp>
        <p:sp>
          <p:nvSpPr>
            <p:cNvPr id="14352" name="Rectangle 19"/>
            <p:cNvSpPr>
              <a:spLocks noChangeArrowheads="1"/>
            </p:cNvSpPr>
            <p:nvPr/>
          </p:nvSpPr>
          <p:spPr bwMode="auto">
            <a:xfrm>
              <a:off x="1187" y="2484"/>
              <a:ext cx="33" cy="133"/>
            </a:xfrm>
            <a:prstGeom prst="rect">
              <a:avLst/>
            </a:prstGeom>
            <a:noFill/>
            <a:ln w="9525">
              <a:noFill/>
              <a:miter lim="800000"/>
              <a:headEnd/>
              <a:tailEnd/>
            </a:ln>
          </p:spPr>
          <p:txBody>
            <a:bodyPr wrap="none" lIns="0" tIns="0" rIns="0" bIns="0">
              <a:spAutoFit/>
            </a:bodyPr>
            <a:lstStyle/>
            <a:p>
              <a:r>
                <a:rPr lang="en-US" sz="1600">
                  <a:latin typeface="Arial" charset="0"/>
                </a:rPr>
                <a:t> </a:t>
              </a:r>
              <a:endParaRPr lang="en-US">
                <a:latin typeface="Arial" charset="0"/>
              </a:endParaRPr>
            </a:p>
          </p:txBody>
        </p:sp>
        <p:sp>
          <p:nvSpPr>
            <p:cNvPr id="14353" name="Rectangle 20"/>
            <p:cNvSpPr>
              <a:spLocks noChangeArrowheads="1"/>
            </p:cNvSpPr>
            <p:nvPr/>
          </p:nvSpPr>
          <p:spPr bwMode="auto">
            <a:xfrm>
              <a:off x="3500" y="3861"/>
              <a:ext cx="505" cy="148"/>
            </a:xfrm>
            <a:prstGeom prst="rect">
              <a:avLst/>
            </a:prstGeom>
            <a:noFill/>
            <a:ln w="9525">
              <a:noFill/>
              <a:miter lim="800000"/>
              <a:headEnd/>
              <a:tailEnd/>
            </a:ln>
          </p:spPr>
          <p:txBody>
            <a:bodyPr lIns="0" tIns="0" rIns="0" bIns="0">
              <a:spAutoFit/>
            </a:bodyPr>
            <a:lstStyle/>
            <a:p>
              <a:pPr algn="ctr"/>
              <a:r>
                <a:rPr lang="en-US" sz="1800">
                  <a:latin typeface="Arial" charset="0"/>
                </a:rPr>
                <a:t>waktu</a:t>
              </a:r>
              <a:endParaRPr lang="en-US" sz="3200">
                <a:latin typeface="Arial" charset="0"/>
              </a:endParaRPr>
            </a:p>
          </p:txBody>
        </p:sp>
        <p:sp>
          <p:nvSpPr>
            <p:cNvPr id="14354" name="Rectangle 21"/>
            <p:cNvSpPr>
              <a:spLocks noChangeArrowheads="1"/>
            </p:cNvSpPr>
            <p:nvPr/>
          </p:nvSpPr>
          <p:spPr bwMode="auto">
            <a:xfrm>
              <a:off x="1532" y="3829"/>
              <a:ext cx="1688" cy="148"/>
            </a:xfrm>
            <a:prstGeom prst="rect">
              <a:avLst/>
            </a:prstGeom>
            <a:noFill/>
            <a:ln w="9525">
              <a:noFill/>
              <a:miter lim="800000"/>
              <a:headEnd/>
              <a:tailEnd/>
            </a:ln>
          </p:spPr>
          <p:txBody>
            <a:bodyPr lIns="0" tIns="0" rIns="0" bIns="0">
              <a:spAutoFit/>
            </a:bodyPr>
            <a:lstStyle/>
            <a:p>
              <a:pPr algn="ctr"/>
              <a:r>
                <a:rPr lang="en-US" sz="1800">
                  <a:latin typeface="Arial" charset="0"/>
                </a:rPr>
                <a:t>Pelajaran yang diperoleh</a:t>
              </a:r>
              <a:endParaRPr lang="en-US" sz="3200">
                <a:latin typeface="Arial" charset="0"/>
              </a:endParaRPr>
            </a:p>
          </p:txBody>
        </p:sp>
        <p:sp>
          <p:nvSpPr>
            <p:cNvPr id="14355" name="Freeform 22"/>
            <p:cNvSpPr>
              <a:spLocks/>
            </p:cNvSpPr>
            <p:nvPr/>
          </p:nvSpPr>
          <p:spPr bwMode="auto">
            <a:xfrm>
              <a:off x="822" y="3797"/>
              <a:ext cx="1746" cy="331"/>
            </a:xfrm>
            <a:custGeom>
              <a:avLst/>
              <a:gdLst>
                <a:gd name="T0" fmla="*/ 0 w 2328"/>
                <a:gd name="T1" fmla="*/ 64 h 248"/>
                <a:gd name="T2" fmla="*/ 10 w 2328"/>
                <a:gd name="T3" fmla="*/ 1213 h 248"/>
                <a:gd name="T4" fmla="*/ 20 w 2328"/>
                <a:gd name="T5" fmla="*/ 1628 h 248"/>
                <a:gd name="T6" fmla="*/ 36 w 2328"/>
                <a:gd name="T7" fmla="*/ 1870 h 248"/>
                <a:gd name="T8" fmla="*/ 55 w 2328"/>
                <a:gd name="T9" fmla="*/ 1870 h 248"/>
                <a:gd name="T10" fmla="*/ 78 w 2328"/>
                <a:gd name="T11" fmla="*/ 1870 h 248"/>
                <a:gd name="T12" fmla="*/ 226 w 2328"/>
                <a:gd name="T13" fmla="*/ 1870 h 248"/>
                <a:gd name="T14" fmla="*/ 257 w 2328"/>
                <a:gd name="T15" fmla="*/ 1870 h 248"/>
                <a:gd name="T16" fmla="*/ 275 w 2328"/>
                <a:gd name="T17" fmla="*/ 1810 h 248"/>
                <a:gd name="T18" fmla="*/ 294 w 2328"/>
                <a:gd name="T19" fmla="*/ 1391 h 248"/>
                <a:gd name="T20" fmla="*/ 304 w 2328"/>
                <a:gd name="T21" fmla="*/ 787 h 248"/>
                <a:gd name="T22" fmla="*/ 310 w 2328"/>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8"/>
                <a:gd name="T37" fmla="*/ 0 h 248"/>
                <a:gd name="T38" fmla="*/ 2328 w 2328"/>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8" h="248">
                  <a:moveTo>
                    <a:pt x="0" y="8"/>
                  </a:moveTo>
                  <a:lnTo>
                    <a:pt x="80" y="160"/>
                  </a:lnTo>
                  <a:lnTo>
                    <a:pt x="152" y="216"/>
                  </a:lnTo>
                  <a:lnTo>
                    <a:pt x="272" y="248"/>
                  </a:lnTo>
                  <a:lnTo>
                    <a:pt x="408" y="248"/>
                  </a:lnTo>
                  <a:lnTo>
                    <a:pt x="584" y="248"/>
                  </a:lnTo>
                  <a:lnTo>
                    <a:pt x="1688" y="248"/>
                  </a:lnTo>
                  <a:lnTo>
                    <a:pt x="1928" y="248"/>
                  </a:lnTo>
                  <a:lnTo>
                    <a:pt x="2064" y="240"/>
                  </a:lnTo>
                  <a:lnTo>
                    <a:pt x="2200" y="184"/>
                  </a:lnTo>
                  <a:lnTo>
                    <a:pt x="2280" y="104"/>
                  </a:lnTo>
                  <a:lnTo>
                    <a:pt x="2328" y="0"/>
                  </a:lnTo>
                </a:path>
              </a:pathLst>
            </a:custGeom>
            <a:noFill/>
            <a:ln w="19050">
              <a:solidFill>
                <a:srgbClr val="FFCC00"/>
              </a:solidFill>
              <a:round/>
              <a:headEnd type="triangle" w="med" len="med"/>
              <a:tailEnd/>
            </a:ln>
          </p:spPr>
          <p:txBody>
            <a:bodyPr/>
            <a:lstStyle/>
            <a:p>
              <a:endParaRPr lang="id-ID"/>
            </a:p>
          </p:txBody>
        </p:sp>
        <p:grpSp>
          <p:nvGrpSpPr>
            <p:cNvPr id="3" name="Group 23"/>
            <p:cNvGrpSpPr>
              <a:grpSpLocks/>
            </p:cNvGrpSpPr>
            <p:nvPr/>
          </p:nvGrpSpPr>
          <p:grpSpPr bwMode="auto">
            <a:xfrm>
              <a:off x="1367" y="1768"/>
              <a:ext cx="2159" cy="1762"/>
              <a:chOff x="1323" y="1587"/>
              <a:chExt cx="2159" cy="1762"/>
            </a:xfrm>
          </p:grpSpPr>
          <p:sp>
            <p:nvSpPr>
              <p:cNvPr id="14381" name="Line 24"/>
              <p:cNvSpPr>
                <a:spLocks noChangeShapeType="1"/>
              </p:cNvSpPr>
              <p:nvPr/>
            </p:nvSpPr>
            <p:spPr bwMode="auto">
              <a:xfrm flipV="1">
                <a:off x="2133" y="2256"/>
                <a:ext cx="108" cy="95"/>
              </a:xfrm>
              <a:prstGeom prst="line">
                <a:avLst/>
              </a:prstGeom>
              <a:noFill/>
              <a:ln w="19050">
                <a:solidFill>
                  <a:srgbClr val="FFCC00"/>
                </a:solidFill>
                <a:round/>
                <a:headEnd/>
                <a:tailEnd/>
              </a:ln>
            </p:spPr>
            <p:txBody>
              <a:bodyPr/>
              <a:lstStyle/>
              <a:p>
                <a:endParaRPr lang="id-ID"/>
              </a:p>
            </p:txBody>
          </p:sp>
          <p:grpSp>
            <p:nvGrpSpPr>
              <p:cNvPr id="4" name="Group 25"/>
              <p:cNvGrpSpPr>
                <a:grpSpLocks/>
              </p:cNvGrpSpPr>
              <p:nvPr/>
            </p:nvGrpSpPr>
            <p:grpSpPr bwMode="auto">
              <a:xfrm>
                <a:off x="1323" y="1587"/>
                <a:ext cx="2159" cy="1762"/>
                <a:chOff x="1323" y="1587"/>
                <a:chExt cx="2159" cy="1762"/>
              </a:xfrm>
            </p:grpSpPr>
            <p:sp>
              <p:nvSpPr>
                <p:cNvPr id="14383" name="Line 26"/>
                <p:cNvSpPr>
                  <a:spLocks noChangeShapeType="1"/>
                </p:cNvSpPr>
                <p:nvPr/>
              </p:nvSpPr>
              <p:spPr bwMode="auto">
                <a:xfrm flipV="1">
                  <a:off x="1323" y="2745"/>
                  <a:ext cx="163" cy="100"/>
                </a:xfrm>
                <a:prstGeom prst="line">
                  <a:avLst/>
                </a:prstGeom>
                <a:noFill/>
                <a:ln w="19050">
                  <a:solidFill>
                    <a:srgbClr val="FFCC00"/>
                  </a:solidFill>
                  <a:round/>
                  <a:headEnd/>
                  <a:tailEnd/>
                </a:ln>
              </p:spPr>
              <p:txBody>
                <a:bodyPr/>
                <a:lstStyle/>
                <a:p>
                  <a:endParaRPr lang="id-ID"/>
                </a:p>
              </p:txBody>
            </p:sp>
            <p:sp>
              <p:nvSpPr>
                <p:cNvPr id="14384" name="Line 27"/>
                <p:cNvSpPr>
                  <a:spLocks noChangeShapeType="1"/>
                </p:cNvSpPr>
                <p:nvPr/>
              </p:nvSpPr>
              <p:spPr bwMode="auto">
                <a:xfrm flipV="1">
                  <a:off x="1539" y="2651"/>
                  <a:ext cx="55" cy="194"/>
                </a:xfrm>
                <a:prstGeom prst="line">
                  <a:avLst/>
                </a:prstGeom>
                <a:noFill/>
                <a:ln w="19050">
                  <a:solidFill>
                    <a:srgbClr val="FFCC00"/>
                  </a:solidFill>
                  <a:round/>
                  <a:headEnd/>
                  <a:tailEnd/>
                </a:ln>
              </p:spPr>
              <p:txBody>
                <a:bodyPr/>
                <a:lstStyle/>
                <a:p>
                  <a:endParaRPr lang="id-ID"/>
                </a:p>
              </p:txBody>
            </p:sp>
            <p:sp>
              <p:nvSpPr>
                <p:cNvPr id="14385" name="Line 28"/>
                <p:cNvSpPr>
                  <a:spLocks noChangeShapeType="1"/>
                </p:cNvSpPr>
                <p:nvPr/>
              </p:nvSpPr>
              <p:spPr bwMode="auto">
                <a:xfrm>
                  <a:off x="1594" y="2651"/>
                  <a:ext cx="108" cy="94"/>
                </a:xfrm>
                <a:prstGeom prst="line">
                  <a:avLst/>
                </a:prstGeom>
                <a:noFill/>
                <a:ln w="19050">
                  <a:solidFill>
                    <a:srgbClr val="FFCC00"/>
                  </a:solidFill>
                  <a:round/>
                  <a:headEnd/>
                  <a:tailEnd/>
                </a:ln>
              </p:spPr>
              <p:txBody>
                <a:bodyPr/>
                <a:lstStyle/>
                <a:p>
                  <a:endParaRPr lang="id-ID"/>
                </a:p>
              </p:txBody>
            </p:sp>
            <p:sp>
              <p:nvSpPr>
                <p:cNvPr id="14386" name="Line 29"/>
                <p:cNvSpPr>
                  <a:spLocks noChangeShapeType="1"/>
                </p:cNvSpPr>
                <p:nvPr/>
              </p:nvSpPr>
              <p:spPr bwMode="auto">
                <a:xfrm flipV="1">
                  <a:off x="1702" y="2651"/>
                  <a:ext cx="108" cy="94"/>
                </a:xfrm>
                <a:prstGeom prst="line">
                  <a:avLst/>
                </a:prstGeom>
                <a:noFill/>
                <a:ln w="19050">
                  <a:solidFill>
                    <a:srgbClr val="FFCC00"/>
                  </a:solidFill>
                  <a:round/>
                  <a:headEnd/>
                  <a:tailEnd/>
                </a:ln>
              </p:spPr>
              <p:txBody>
                <a:bodyPr/>
                <a:lstStyle/>
                <a:p>
                  <a:endParaRPr lang="id-ID"/>
                </a:p>
              </p:txBody>
            </p:sp>
            <p:sp>
              <p:nvSpPr>
                <p:cNvPr id="14387" name="Line 30"/>
                <p:cNvSpPr>
                  <a:spLocks noChangeShapeType="1"/>
                </p:cNvSpPr>
                <p:nvPr/>
              </p:nvSpPr>
              <p:spPr bwMode="auto">
                <a:xfrm flipV="1">
                  <a:off x="1810" y="2553"/>
                  <a:ext cx="108" cy="98"/>
                </a:xfrm>
                <a:prstGeom prst="line">
                  <a:avLst/>
                </a:prstGeom>
                <a:noFill/>
                <a:ln w="19050">
                  <a:solidFill>
                    <a:srgbClr val="FFCC00"/>
                  </a:solidFill>
                  <a:round/>
                  <a:headEnd/>
                  <a:tailEnd/>
                </a:ln>
              </p:spPr>
              <p:txBody>
                <a:bodyPr/>
                <a:lstStyle/>
                <a:p>
                  <a:endParaRPr lang="id-ID"/>
                </a:p>
              </p:txBody>
            </p:sp>
            <p:sp>
              <p:nvSpPr>
                <p:cNvPr id="14388" name="Line 31"/>
                <p:cNvSpPr>
                  <a:spLocks noChangeShapeType="1"/>
                </p:cNvSpPr>
                <p:nvPr/>
              </p:nvSpPr>
              <p:spPr bwMode="auto">
                <a:xfrm>
                  <a:off x="1918" y="2553"/>
                  <a:ext cx="107" cy="192"/>
                </a:xfrm>
                <a:prstGeom prst="line">
                  <a:avLst/>
                </a:prstGeom>
                <a:noFill/>
                <a:ln w="19050">
                  <a:solidFill>
                    <a:srgbClr val="FFCC00"/>
                  </a:solidFill>
                  <a:round/>
                  <a:headEnd/>
                  <a:tailEnd/>
                </a:ln>
              </p:spPr>
              <p:txBody>
                <a:bodyPr/>
                <a:lstStyle/>
                <a:p>
                  <a:endParaRPr lang="id-ID"/>
                </a:p>
              </p:txBody>
            </p:sp>
            <p:sp>
              <p:nvSpPr>
                <p:cNvPr id="14389" name="Line 32"/>
                <p:cNvSpPr>
                  <a:spLocks noChangeShapeType="1"/>
                </p:cNvSpPr>
                <p:nvPr/>
              </p:nvSpPr>
              <p:spPr bwMode="auto">
                <a:xfrm flipV="1">
                  <a:off x="2025" y="1587"/>
                  <a:ext cx="51" cy="1158"/>
                </a:xfrm>
                <a:prstGeom prst="line">
                  <a:avLst/>
                </a:prstGeom>
                <a:noFill/>
                <a:ln w="19050">
                  <a:solidFill>
                    <a:srgbClr val="FFCC00"/>
                  </a:solidFill>
                  <a:round/>
                  <a:headEnd/>
                  <a:tailEnd/>
                </a:ln>
              </p:spPr>
              <p:txBody>
                <a:bodyPr/>
                <a:lstStyle/>
                <a:p>
                  <a:endParaRPr lang="id-ID"/>
                </a:p>
              </p:txBody>
            </p:sp>
            <p:sp>
              <p:nvSpPr>
                <p:cNvPr id="14390" name="Line 33"/>
                <p:cNvSpPr>
                  <a:spLocks noChangeShapeType="1"/>
                </p:cNvSpPr>
                <p:nvPr/>
              </p:nvSpPr>
              <p:spPr bwMode="auto">
                <a:xfrm>
                  <a:off x="2079" y="1589"/>
                  <a:ext cx="54" cy="767"/>
                </a:xfrm>
                <a:prstGeom prst="line">
                  <a:avLst/>
                </a:prstGeom>
                <a:noFill/>
                <a:ln w="19050">
                  <a:solidFill>
                    <a:srgbClr val="FFCC00"/>
                  </a:solidFill>
                  <a:round/>
                  <a:headEnd/>
                  <a:tailEnd/>
                </a:ln>
              </p:spPr>
              <p:txBody>
                <a:bodyPr/>
                <a:lstStyle/>
                <a:p>
                  <a:endParaRPr lang="id-ID"/>
                </a:p>
              </p:txBody>
            </p:sp>
            <p:sp>
              <p:nvSpPr>
                <p:cNvPr id="14391" name="Line 34"/>
                <p:cNvSpPr>
                  <a:spLocks noChangeShapeType="1"/>
                </p:cNvSpPr>
                <p:nvPr/>
              </p:nvSpPr>
              <p:spPr bwMode="auto">
                <a:xfrm>
                  <a:off x="2241" y="2256"/>
                  <a:ext cx="54" cy="384"/>
                </a:xfrm>
                <a:prstGeom prst="line">
                  <a:avLst/>
                </a:prstGeom>
                <a:noFill/>
                <a:ln w="19050">
                  <a:solidFill>
                    <a:srgbClr val="FFCC00"/>
                  </a:solidFill>
                  <a:round/>
                  <a:headEnd/>
                  <a:tailEnd/>
                </a:ln>
              </p:spPr>
              <p:txBody>
                <a:bodyPr/>
                <a:lstStyle/>
                <a:p>
                  <a:endParaRPr lang="id-ID"/>
                </a:p>
              </p:txBody>
            </p:sp>
            <p:sp>
              <p:nvSpPr>
                <p:cNvPr id="14392" name="Line 35"/>
                <p:cNvSpPr>
                  <a:spLocks noChangeShapeType="1"/>
                </p:cNvSpPr>
                <p:nvPr/>
              </p:nvSpPr>
              <p:spPr bwMode="auto">
                <a:xfrm>
                  <a:off x="2403" y="2843"/>
                  <a:ext cx="50" cy="261"/>
                </a:xfrm>
                <a:prstGeom prst="line">
                  <a:avLst/>
                </a:prstGeom>
                <a:noFill/>
                <a:ln w="19050">
                  <a:solidFill>
                    <a:srgbClr val="FFCC00"/>
                  </a:solidFill>
                  <a:round/>
                  <a:headEnd/>
                  <a:tailEnd/>
                </a:ln>
              </p:spPr>
              <p:txBody>
                <a:bodyPr/>
                <a:lstStyle/>
                <a:p>
                  <a:endParaRPr lang="id-ID"/>
                </a:p>
              </p:txBody>
            </p:sp>
            <p:sp>
              <p:nvSpPr>
                <p:cNvPr id="14393" name="Freeform 36"/>
                <p:cNvSpPr>
                  <a:spLocks/>
                </p:cNvSpPr>
                <p:nvPr/>
              </p:nvSpPr>
              <p:spPr bwMode="auto">
                <a:xfrm>
                  <a:off x="2453" y="3105"/>
                  <a:ext cx="58" cy="120"/>
                </a:xfrm>
                <a:custGeom>
                  <a:avLst/>
                  <a:gdLst>
                    <a:gd name="T0" fmla="*/ 0 w 58"/>
                    <a:gd name="T1" fmla="*/ 0 h 120"/>
                    <a:gd name="T2" fmla="*/ 58 w 58"/>
                    <a:gd name="T3" fmla="*/ 120 h 120"/>
                    <a:gd name="T4" fmla="*/ 0 60000 65536"/>
                    <a:gd name="T5" fmla="*/ 0 60000 65536"/>
                    <a:gd name="T6" fmla="*/ 0 w 58"/>
                    <a:gd name="T7" fmla="*/ 0 h 120"/>
                    <a:gd name="T8" fmla="*/ 58 w 58"/>
                    <a:gd name="T9" fmla="*/ 120 h 120"/>
                  </a:gdLst>
                  <a:ahLst/>
                  <a:cxnLst>
                    <a:cxn ang="T4">
                      <a:pos x="T0" y="T1"/>
                    </a:cxn>
                    <a:cxn ang="T5">
                      <a:pos x="T2" y="T3"/>
                    </a:cxn>
                  </a:cxnLst>
                  <a:rect l="T6" t="T7" r="T8" b="T9"/>
                  <a:pathLst>
                    <a:path w="58" h="120">
                      <a:moveTo>
                        <a:pt x="0" y="0"/>
                      </a:moveTo>
                      <a:lnTo>
                        <a:pt x="58" y="120"/>
                      </a:lnTo>
                    </a:path>
                  </a:pathLst>
                </a:custGeom>
                <a:solidFill>
                  <a:srgbClr val="FFFFFF"/>
                </a:solidFill>
                <a:ln w="19050">
                  <a:solidFill>
                    <a:srgbClr val="FFCC00"/>
                  </a:solidFill>
                  <a:round/>
                  <a:headEnd/>
                  <a:tailEnd/>
                </a:ln>
              </p:spPr>
              <p:txBody>
                <a:bodyPr/>
                <a:lstStyle/>
                <a:p>
                  <a:endParaRPr lang="id-ID"/>
                </a:p>
              </p:txBody>
            </p:sp>
            <p:sp>
              <p:nvSpPr>
                <p:cNvPr id="14394" name="Freeform 37"/>
                <p:cNvSpPr>
                  <a:spLocks/>
                </p:cNvSpPr>
                <p:nvPr/>
              </p:nvSpPr>
              <p:spPr bwMode="auto">
                <a:xfrm>
                  <a:off x="2511" y="3225"/>
                  <a:ext cx="101" cy="105"/>
                </a:xfrm>
                <a:custGeom>
                  <a:avLst/>
                  <a:gdLst>
                    <a:gd name="T0" fmla="*/ 0 w 101"/>
                    <a:gd name="T1" fmla="*/ 0 h 105"/>
                    <a:gd name="T2" fmla="*/ 101 w 101"/>
                    <a:gd name="T3" fmla="*/ 105 h 105"/>
                    <a:gd name="T4" fmla="*/ 0 60000 65536"/>
                    <a:gd name="T5" fmla="*/ 0 60000 65536"/>
                    <a:gd name="T6" fmla="*/ 0 w 101"/>
                    <a:gd name="T7" fmla="*/ 0 h 105"/>
                    <a:gd name="T8" fmla="*/ 101 w 101"/>
                    <a:gd name="T9" fmla="*/ 105 h 105"/>
                  </a:gdLst>
                  <a:ahLst/>
                  <a:cxnLst>
                    <a:cxn ang="T4">
                      <a:pos x="T0" y="T1"/>
                    </a:cxn>
                    <a:cxn ang="T5">
                      <a:pos x="T2" y="T3"/>
                    </a:cxn>
                  </a:cxnLst>
                  <a:rect l="T6" t="T7" r="T8" b="T9"/>
                  <a:pathLst>
                    <a:path w="101" h="105">
                      <a:moveTo>
                        <a:pt x="0" y="0"/>
                      </a:moveTo>
                      <a:lnTo>
                        <a:pt x="101" y="105"/>
                      </a:lnTo>
                    </a:path>
                  </a:pathLst>
                </a:custGeom>
                <a:solidFill>
                  <a:srgbClr val="FFFFFF"/>
                </a:solidFill>
                <a:ln w="19050">
                  <a:solidFill>
                    <a:srgbClr val="FFCC00"/>
                  </a:solidFill>
                  <a:round/>
                  <a:headEnd/>
                  <a:tailEnd/>
                </a:ln>
              </p:spPr>
              <p:txBody>
                <a:bodyPr/>
                <a:lstStyle/>
                <a:p>
                  <a:endParaRPr lang="id-ID"/>
                </a:p>
              </p:txBody>
            </p:sp>
            <p:sp>
              <p:nvSpPr>
                <p:cNvPr id="14395" name="Line 38"/>
                <p:cNvSpPr>
                  <a:spLocks noChangeShapeType="1"/>
                </p:cNvSpPr>
                <p:nvPr/>
              </p:nvSpPr>
              <p:spPr bwMode="auto">
                <a:xfrm flipV="1">
                  <a:off x="2614" y="3232"/>
                  <a:ext cx="54" cy="97"/>
                </a:xfrm>
                <a:prstGeom prst="line">
                  <a:avLst/>
                </a:prstGeom>
                <a:noFill/>
                <a:ln w="19050">
                  <a:solidFill>
                    <a:srgbClr val="FFCC00"/>
                  </a:solidFill>
                  <a:round/>
                  <a:headEnd/>
                  <a:tailEnd/>
                </a:ln>
              </p:spPr>
              <p:txBody>
                <a:bodyPr/>
                <a:lstStyle/>
                <a:p>
                  <a:endParaRPr lang="id-ID"/>
                </a:p>
              </p:txBody>
            </p:sp>
            <p:sp>
              <p:nvSpPr>
                <p:cNvPr id="14396" name="Freeform 39"/>
                <p:cNvSpPr>
                  <a:spLocks/>
                </p:cNvSpPr>
                <p:nvPr/>
              </p:nvSpPr>
              <p:spPr bwMode="auto">
                <a:xfrm>
                  <a:off x="2667" y="3233"/>
                  <a:ext cx="114" cy="116"/>
                </a:xfrm>
                <a:custGeom>
                  <a:avLst/>
                  <a:gdLst>
                    <a:gd name="T0" fmla="*/ 0 w 114"/>
                    <a:gd name="T1" fmla="*/ 0 h 116"/>
                    <a:gd name="T2" fmla="*/ 114 w 114"/>
                    <a:gd name="T3" fmla="*/ 116 h 116"/>
                    <a:gd name="T4" fmla="*/ 0 60000 65536"/>
                    <a:gd name="T5" fmla="*/ 0 60000 65536"/>
                    <a:gd name="T6" fmla="*/ 0 w 114"/>
                    <a:gd name="T7" fmla="*/ 0 h 116"/>
                    <a:gd name="T8" fmla="*/ 114 w 114"/>
                    <a:gd name="T9" fmla="*/ 116 h 116"/>
                  </a:gdLst>
                  <a:ahLst/>
                  <a:cxnLst>
                    <a:cxn ang="T4">
                      <a:pos x="T0" y="T1"/>
                    </a:cxn>
                    <a:cxn ang="T5">
                      <a:pos x="T2" y="T3"/>
                    </a:cxn>
                  </a:cxnLst>
                  <a:rect l="T6" t="T7" r="T8" b="T9"/>
                  <a:pathLst>
                    <a:path w="114" h="116">
                      <a:moveTo>
                        <a:pt x="0" y="0"/>
                      </a:moveTo>
                      <a:lnTo>
                        <a:pt x="114" y="116"/>
                      </a:lnTo>
                    </a:path>
                  </a:pathLst>
                </a:custGeom>
                <a:solidFill>
                  <a:srgbClr val="FFFFFF"/>
                </a:solidFill>
                <a:ln w="19050">
                  <a:solidFill>
                    <a:srgbClr val="FFCC00"/>
                  </a:solidFill>
                  <a:round/>
                  <a:headEnd/>
                  <a:tailEnd/>
                </a:ln>
              </p:spPr>
              <p:txBody>
                <a:bodyPr/>
                <a:lstStyle/>
                <a:p>
                  <a:endParaRPr lang="id-ID"/>
                </a:p>
              </p:txBody>
            </p:sp>
            <p:sp>
              <p:nvSpPr>
                <p:cNvPr id="14397" name="Line 40"/>
                <p:cNvSpPr>
                  <a:spLocks noChangeShapeType="1"/>
                </p:cNvSpPr>
                <p:nvPr/>
              </p:nvSpPr>
              <p:spPr bwMode="auto">
                <a:xfrm flipV="1">
                  <a:off x="2781" y="3252"/>
                  <a:ext cx="161" cy="97"/>
                </a:xfrm>
                <a:prstGeom prst="line">
                  <a:avLst/>
                </a:prstGeom>
                <a:noFill/>
                <a:ln w="19050">
                  <a:solidFill>
                    <a:srgbClr val="FFCC00"/>
                  </a:solidFill>
                  <a:round/>
                  <a:headEnd/>
                  <a:tailEnd/>
                </a:ln>
              </p:spPr>
              <p:txBody>
                <a:bodyPr/>
                <a:lstStyle/>
                <a:p>
                  <a:endParaRPr lang="id-ID"/>
                </a:p>
              </p:txBody>
            </p:sp>
            <p:sp>
              <p:nvSpPr>
                <p:cNvPr id="14398" name="Line 41"/>
                <p:cNvSpPr>
                  <a:spLocks noChangeShapeType="1"/>
                </p:cNvSpPr>
                <p:nvPr/>
              </p:nvSpPr>
              <p:spPr bwMode="auto">
                <a:xfrm>
                  <a:off x="2942" y="3252"/>
                  <a:ext cx="163" cy="97"/>
                </a:xfrm>
                <a:prstGeom prst="line">
                  <a:avLst/>
                </a:prstGeom>
                <a:noFill/>
                <a:ln w="19050">
                  <a:solidFill>
                    <a:srgbClr val="FFCC00"/>
                  </a:solidFill>
                  <a:round/>
                  <a:headEnd/>
                  <a:tailEnd/>
                </a:ln>
              </p:spPr>
              <p:txBody>
                <a:bodyPr/>
                <a:lstStyle/>
                <a:p>
                  <a:endParaRPr lang="id-ID"/>
                </a:p>
              </p:txBody>
            </p:sp>
            <p:sp>
              <p:nvSpPr>
                <p:cNvPr id="14399" name="Line 42"/>
                <p:cNvSpPr>
                  <a:spLocks noChangeShapeType="1"/>
                </p:cNvSpPr>
                <p:nvPr/>
              </p:nvSpPr>
              <p:spPr bwMode="auto">
                <a:xfrm flipV="1">
                  <a:off x="3105" y="3252"/>
                  <a:ext cx="108" cy="97"/>
                </a:xfrm>
                <a:prstGeom prst="line">
                  <a:avLst/>
                </a:prstGeom>
                <a:noFill/>
                <a:ln w="19050">
                  <a:solidFill>
                    <a:srgbClr val="FFCC00"/>
                  </a:solidFill>
                  <a:round/>
                  <a:headEnd/>
                  <a:tailEnd/>
                </a:ln>
              </p:spPr>
              <p:txBody>
                <a:bodyPr/>
                <a:lstStyle/>
                <a:p>
                  <a:endParaRPr lang="id-ID"/>
                </a:p>
              </p:txBody>
            </p:sp>
            <p:sp>
              <p:nvSpPr>
                <p:cNvPr id="14400" name="Line 43"/>
                <p:cNvSpPr>
                  <a:spLocks noChangeShapeType="1"/>
                </p:cNvSpPr>
                <p:nvPr/>
              </p:nvSpPr>
              <p:spPr bwMode="auto">
                <a:xfrm>
                  <a:off x="3213" y="3252"/>
                  <a:ext cx="108" cy="97"/>
                </a:xfrm>
                <a:prstGeom prst="line">
                  <a:avLst/>
                </a:prstGeom>
                <a:noFill/>
                <a:ln w="19050">
                  <a:solidFill>
                    <a:srgbClr val="FFCC00"/>
                  </a:solidFill>
                  <a:round/>
                  <a:headEnd/>
                  <a:tailEnd/>
                </a:ln>
              </p:spPr>
              <p:txBody>
                <a:bodyPr/>
                <a:lstStyle/>
                <a:p>
                  <a:endParaRPr lang="id-ID"/>
                </a:p>
              </p:txBody>
            </p:sp>
            <p:sp>
              <p:nvSpPr>
                <p:cNvPr id="14401" name="Line 44"/>
                <p:cNvSpPr>
                  <a:spLocks noChangeShapeType="1"/>
                </p:cNvSpPr>
                <p:nvPr/>
              </p:nvSpPr>
              <p:spPr bwMode="auto">
                <a:xfrm flipV="1">
                  <a:off x="3321" y="3252"/>
                  <a:ext cx="53" cy="97"/>
                </a:xfrm>
                <a:prstGeom prst="line">
                  <a:avLst/>
                </a:prstGeom>
                <a:noFill/>
                <a:ln w="19050">
                  <a:solidFill>
                    <a:srgbClr val="FFCC00"/>
                  </a:solidFill>
                  <a:round/>
                  <a:headEnd/>
                  <a:tailEnd/>
                </a:ln>
              </p:spPr>
              <p:txBody>
                <a:bodyPr/>
                <a:lstStyle/>
                <a:p>
                  <a:endParaRPr lang="id-ID"/>
                </a:p>
              </p:txBody>
            </p:sp>
            <p:sp>
              <p:nvSpPr>
                <p:cNvPr id="14402" name="Line 45"/>
                <p:cNvSpPr>
                  <a:spLocks noChangeShapeType="1"/>
                </p:cNvSpPr>
                <p:nvPr/>
              </p:nvSpPr>
              <p:spPr bwMode="auto">
                <a:xfrm>
                  <a:off x="3374" y="3252"/>
                  <a:ext cx="108" cy="97"/>
                </a:xfrm>
                <a:prstGeom prst="line">
                  <a:avLst/>
                </a:prstGeom>
                <a:noFill/>
                <a:ln w="19050">
                  <a:solidFill>
                    <a:srgbClr val="FFCC00"/>
                  </a:solidFill>
                  <a:round/>
                  <a:headEnd/>
                  <a:tailEnd/>
                </a:ln>
              </p:spPr>
              <p:txBody>
                <a:bodyPr/>
                <a:lstStyle/>
                <a:p>
                  <a:endParaRPr lang="id-ID"/>
                </a:p>
              </p:txBody>
            </p:sp>
            <p:sp>
              <p:nvSpPr>
                <p:cNvPr id="14403" name="Line 46"/>
                <p:cNvSpPr>
                  <a:spLocks noChangeShapeType="1"/>
                </p:cNvSpPr>
                <p:nvPr/>
              </p:nvSpPr>
              <p:spPr bwMode="auto">
                <a:xfrm>
                  <a:off x="1486" y="2745"/>
                  <a:ext cx="53" cy="98"/>
                </a:xfrm>
                <a:prstGeom prst="line">
                  <a:avLst/>
                </a:prstGeom>
                <a:noFill/>
                <a:ln w="19050">
                  <a:solidFill>
                    <a:srgbClr val="FFCC00"/>
                  </a:solidFill>
                  <a:round/>
                  <a:headEnd/>
                  <a:tailEnd/>
                </a:ln>
              </p:spPr>
              <p:txBody>
                <a:bodyPr/>
                <a:lstStyle/>
                <a:p>
                  <a:endParaRPr lang="id-ID"/>
                </a:p>
              </p:txBody>
            </p:sp>
            <p:sp>
              <p:nvSpPr>
                <p:cNvPr id="14404" name="Freeform 47"/>
                <p:cNvSpPr>
                  <a:spLocks/>
                </p:cNvSpPr>
                <p:nvPr/>
              </p:nvSpPr>
              <p:spPr bwMode="auto">
                <a:xfrm>
                  <a:off x="2294" y="2639"/>
                  <a:ext cx="109" cy="204"/>
                </a:xfrm>
                <a:custGeom>
                  <a:avLst/>
                  <a:gdLst>
                    <a:gd name="T0" fmla="*/ 0 w 109"/>
                    <a:gd name="T1" fmla="*/ 0 h 204"/>
                    <a:gd name="T2" fmla="*/ 109 w 109"/>
                    <a:gd name="T3" fmla="*/ 204 h 204"/>
                    <a:gd name="T4" fmla="*/ 0 60000 65536"/>
                    <a:gd name="T5" fmla="*/ 0 60000 65536"/>
                    <a:gd name="T6" fmla="*/ 0 w 109"/>
                    <a:gd name="T7" fmla="*/ 0 h 204"/>
                    <a:gd name="T8" fmla="*/ 109 w 109"/>
                    <a:gd name="T9" fmla="*/ 204 h 204"/>
                  </a:gdLst>
                  <a:ahLst/>
                  <a:cxnLst>
                    <a:cxn ang="T4">
                      <a:pos x="T0" y="T1"/>
                    </a:cxn>
                    <a:cxn ang="T5">
                      <a:pos x="T2" y="T3"/>
                    </a:cxn>
                  </a:cxnLst>
                  <a:rect l="T6" t="T7" r="T8" b="T9"/>
                  <a:pathLst>
                    <a:path w="109" h="204">
                      <a:moveTo>
                        <a:pt x="0" y="0"/>
                      </a:moveTo>
                      <a:lnTo>
                        <a:pt x="109" y="204"/>
                      </a:lnTo>
                    </a:path>
                  </a:pathLst>
                </a:custGeom>
                <a:solidFill>
                  <a:srgbClr val="FFFFFF"/>
                </a:solidFill>
                <a:ln w="19050">
                  <a:solidFill>
                    <a:srgbClr val="FFCC00"/>
                  </a:solidFill>
                  <a:round/>
                  <a:headEnd/>
                  <a:tailEnd/>
                </a:ln>
              </p:spPr>
              <p:txBody>
                <a:bodyPr/>
                <a:lstStyle/>
                <a:p>
                  <a:endParaRPr lang="id-ID"/>
                </a:p>
              </p:txBody>
            </p:sp>
          </p:grpSp>
        </p:grpSp>
        <p:sp>
          <p:nvSpPr>
            <p:cNvPr id="14357" name="Rectangle 48"/>
            <p:cNvSpPr>
              <a:spLocks noChangeArrowheads="1"/>
            </p:cNvSpPr>
            <p:nvPr/>
          </p:nvSpPr>
          <p:spPr bwMode="auto">
            <a:xfrm rot="16200000">
              <a:off x="2215" y="1861"/>
              <a:ext cx="671" cy="283"/>
            </a:xfrm>
            <a:prstGeom prst="rect">
              <a:avLst/>
            </a:prstGeom>
            <a:noFill/>
            <a:ln w="9525">
              <a:noFill/>
              <a:miter lim="800000"/>
              <a:headEnd/>
              <a:tailEnd/>
            </a:ln>
          </p:spPr>
          <p:txBody>
            <a:bodyPr lIns="0" tIns="0" rIns="0" bIns="0">
              <a:spAutoFit/>
            </a:bodyPr>
            <a:lstStyle/>
            <a:p>
              <a:pPr algn="ctr"/>
              <a:r>
                <a:rPr lang="en-US" sz="1600">
                  <a:latin typeface="Arial" charset="0"/>
                </a:rPr>
                <a:t>Perbaikan Mutu</a:t>
              </a:r>
            </a:p>
          </p:txBody>
        </p:sp>
        <p:sp>
          <p:nvSpPr>
            <p:cNvPr id="14358" name="Rectangle 49"/>
            <p:cNvSpPr>
              <a:spLocks noChangeArrowheads="1"/>
            </p:cNvSpPr>
            <p:nvPr/>
          </p:nvSpPr>
          <p:spPr bwMode="auto">
            <a:xfrm>
              <a:off x="1388" y="2341"/>
              <a:ext cx="684" cy="349"/>
            </a:xfrm>
            <a:prstGeom prst="rect">
              <a:avLst/>
            </a:prstGeom>
            <a:noFill/>
            <a:ln w="9525">
              <a:noFill/>
              <a:miter lim="800000"/>
              <a:headEnd/>
              <a:tailEnd/>
            </a:ln>
          </p:spPr>
          <p:txBody>
            <a:bodyPr lIns="0" tIns="0" rIns="0" bIns="0">
              <a:spAutoFit/>
            </a:bodyPr>
            <a:lstStyle/>
            <a:p>
              <a:pPr algn="ctr"/>
              <a:r>
                <a:rPr lang="en-US" sz="1400">
                  <a:latin typeface="Arial" charset="0"/>
                </a:rPr>
                <a:t>Zona awal pengendalian mutu</a:t>
              </a:r>
            </a:p>
          </p:txBody>
        </p:sp>
        <p:sp>
          <p:nvSpPr>
            <p:cNvPr id="14359" name="Line 50"/>
            <p:cNvSpPr>
              <a:spLocks noChangeShapeType="1"/>
            </p:cNvSpPr>
            <p:nvPr/>
          </p:nvSpPr>
          <p:spPr bwMode="auto">
            <a:xfrm>
              <a:off x="462" y="1491"/>
              <a:ext cx="3455" cy="0"/>
            </a:xfrm>
            <a:prstGeom prst="line">
              <a:avLst/>
            </a:prstGeom>
            <a:noFill/>
            <a:ln w="38100">
              <a:solidFill>
                <a:srgbClr val="FFCC00"/>
              </a:solidFill>
              <a:round/>
              <a:headEnd/>
              <a:tailEnd/>
            </a:ln>
          </p:spPr>
          <p:txBody>
            <a:bodyPr/>
            <a:lstStyle/>
            <a:p>
              <a:endParaRPr lang="id-ID"/>
            </a:p>
          </p:txBody>
        </p:sp>
        <p:sp>
          <p:nvSpPr>
            <p:cNvPr id="14360" name="Line 51"/>
            <p:cNvSpPr>
              <a:spLocks noChangeShapeType="1"/>
            </p:cNvSpPr>
            <p:nvPr/>
          </p:nvSpPr>
          <p:spPr bwMode="auto">
            <a:xfrm>
              <a:off x="462" y="963"/>
              <a:ext cx="3455" cy="0"/>
            </a:xfrm>
            <a:prstGeom prst="line">
              <a:avLst/>
            </a:prstGeom>
            <a:noFill/>
            <a:ln w="38100">
              <a:solidFill>
                <a:srgbClr val="FFCC00"/>
              </a:solidFill>
              <a:round/>
              <a:headEnd/>
              <a:tailEnd/>
            </a:ln>
          </p:spPr>
          <p:txBody>
            <a:bodyPr/>
            <a:lstStyle/>
            <a:p>
              <a:endParaRPr lang="id-ID"/>
            </a:p>
          </p:txBody>
        </p:sp>
        <p:sp>
          <p:nvSpPr>
            <p:cNvPr id="14361" name="Line 52"/>
            <p:cNvSpPr>
              <a:spLocks noChangeShapeType="1"/>
            </p:cNvSpPr>
            <p:nvPr/>
          </p:nvSpPr>
          <p:spPr bwMode="auto">
            <a:xfrm>
              <a:off x="1538" y="1237"/>
              <a:ext cx="216" cy="0"/>
            </a:xfrm>
            <a:prstGeom prst="line">
              <a:avLst/>
            </a:prstGeom>
            <a:noFill/>
            <a:ln w="57150">
              <a:solidFill>
                <a:srgbClr val="FFCC00"/>
              </a:solidFill>
              <a:round/>
              <a:headEnd/>
              <a:tailEnd type="triangle" w="med" len="med"/>
            </a:ln>
          </p:spPr>
          <p:txBody>
            <a:bodyPr/>
            <a:lstStyle/>
            <a:p>
              <a:endParaRPr lang="id-ID"/>
            </a:p>
          </p:txBody>
        </p:sp>
        <p:sp>
          <p:nvSpPr>
            <p:cNvPr id="14362" name="Line 53"/>
            <p:cNvSpPr>
              <a:spLocks noChangeShapeType="1"/>
            </p:cNvSpPr>
            <p:nvPr/>
          </p:nvSpPr>
          <p:spPr bwMode="auto">
            <a:xfrm flipH="1">
              <a:off x="1802" y="1237"/>
              <a:ext cx="396" cy="0"/>
            </a:xfrm>
            <a:prstGeom prst="line">
              <a:avLst/>
            </a:prstGeom>
            <a:noFill/>
            <a:ln w="57150">
              <a:solidFill>
                <a:srgbClr val="FFCC00"/>
              </a:solidFill>
              <a:round/>
              <a:headEnd/>
              <a:tailEnd type="triangle" w="med" len="med"/>
            </a:ln>
          </p:spPr>
          <p:txBody>
            <a:bodyPr/>
            <a:lstStyle/>
            <a:p>
              <a:endParaRPr lang="id-ID"/>
            </a:p>
          </p:txBody>
        </p:sp>
        <p:sp>
          <p:nvSpPr>
            <p:cNvPr id="14363" name="Line 54"/>
            <p:cNvSpPr>
              <a:spLocks noChangeShapeType="1"/>
            </p:cNvSpPr>
            <p:nvPr/>
          </p:nvSpPr>
          <p:spPr bwMode="auto">
            <a:xfrm>
              <a:off x="3530" y="1237"/>
              <a:ext cx="360" cy="0"/>
            </a:xfrm>
            <a:prstGeom prst="line">
              <a:avLst/>
            </a:prstGeom>
            <a:noFill/>
            <a:ln w="57150">
              <a:solidFill>
                <a:srgbClr val="FFCC00"/>
              </a:solidFill>
              <a:round/>
              <a:headEnd/>
              <a:tailEnd type="triangle" w="med" len="med"/>
            </a:ln>
          </p:spPr>
          <p:txBody>
            <a:bodyPr/>
            <a:lstStyle/>
            <a:p>
              <a:endParaRPr lang="id-ID"/>
            </a:p>
          </p:txBody>
        </p:sp>
        <p:sp>
          <p:nvSpPr>
            <p:cNvPr id="14364" name="Line 55"/>
            <p:cNvSpPr>
              <a:spLocks noChangeShapeType="1"/>
            </p:cNvSpPr>
            <p:nvPr/>
          </p:nvSpPr>
          <p:spPr bwMode="auto">
            <a:xfrm flipH="1">
              <a:off x="482" y="1237"/>
              <a:ext cx="216" cy="0"/>
            </a:xfrm>
            <a:prstGeom prst="line">
              <a:avLst/>
            </a:prstGeom>
            <a:noFill/>
            <a:ln w="57150">
              <a:solidFill>
                <a:srgbClr val="FFCC00"/>
              </a:solidFill>
              <a:round/>
              <a:headEnd/>
              <a:tailEnd type="triangle" w="med" len="med"/>
            </a:ln>
          </p:spPr>
          <p:txBody>
            <a:bodyPr/>
            <a:lstStyle/>
            <a:p>
              <a:endParaRPr lang="id-ID"/>
            </a:p>
          </p:txBody>
        </p:sp>
        <p:sp>
          <p:nvSpPr>
            <p:cNvPr id="14365" name="Text Box 56"/>
            <p:cNvSpPr txBox="1">
              <a:spLocks noChangeArrowheads="1"/>
            </p:cNvSpPr>
            <p:nvPr/>
          </p:nvSpPr>
          <p:spPr bwMode="auto">
            <a:xfrm>
              <a:off x="476" y="2293"/>
              <a:ext cx="576" cy="494"/>
            </a:xfrm>
            <a:prstGeom prst="rect">
              <a:avLst/>
            </a:prstGeom>
            <a:noFill/>
            <a:ln w="9525">
              <a:noFill/>
              <a:miter lim="800000"/>
              <a:headEnd/>
              <a:tailEnd/>
            </a:ln>
          </p:spPr>
          <p:txBody>
            <a:bodyPr>
              <a:spAutoFit/>
            </a:bodyPr>
            <a:lstStyle/>
            <a:p>
              <a:pPr algn="ctr">
                <a:spcBef>
                  <a:spcPct val="50000"/>
                </a:spcBef>
              </a:pPr>
              <a:r>
                <a:rPr lang="en-US" sz="1800">
                  <a:latin typeface="Arial" charset="0"/>
                </a:rPr>
                <a:t>Waktu tunggu (menit)</a:t>
              </a:r>
            </a:p>
          </p:txBody>
        </p:sp>
        <p:sp>
          <p:nvSpPr>
            <p:cNvPr id="14366" name="Line 57"/>
            <p:cNvSpPr>
              <a:spLocks noChangeShapeType="1"/>
            </p:cNvSpPr>
            <p:nvPr/>
          </p:nvSpPr>
          <p:spPr bwMode="auto">
            <a:xfrm>
              <a:off x="1362" y="1493"/>
              <a:ext cx="0" cy="2304"/>
            </a:xfrm>
            <a:prstGeom prst="line">
              <a:avLst/>
            </a:prstGeom>
            <a:noFill/>
            <a:ln w="9525">
              <a:solidFill>
                <a:srgbClr val="FFCC00"/>
              </a:solidFill>
              <a:round/>
              <a:headEnd/>
              <a:tailEnd/>
            </a:ln>
          </p:spPr>
          <p:txBody>
            <a:bodyPr/>
            <a:lstStyle/>
            <a:p>
              <a:endParaRPr lang="id-ID"/>
            </a:p>
          </p:txBody>
        </p:sp>
        <p:sp>
          <p:nvSpPr>
            <p:cNvPr id="14367" name="Line 58"/>
            <p:cNvSpPr>
              <a:spLocks noChangeShapeType="1"/>
            </p:cNvSpPr>
            <p:nvPr/>
          </p:nvSpPr>
          <p:spPr bwMode="auto">
            <a:xfrm flipH="1">
              <a:off x="1326" y="3221"/>
              <a:ext cx="36" cy="0"/>
            </a:xfrm>
            <a:prstGeom prst="line">
              <a:avLst/>
            </a:prstGeom>
            <a:noFill/>
            <a:ln w="9525">
              <a:solidFill>
                <a:srgbClr val="FFCC00"/>
              </a:solidFill>
              <a:round/>
              <a:headEnd/>
              <a:tailEnd/>
            </a:ln>
          </p:spPr>
          <p:txBody>
            <a:bodyPr/>
            <a:lstStyle/>
            <a:p>
              <a:endParaRPr lang="id-ID"/>
            </a:p>
          </p:txBody>
        </p:sp>
        <p:sp>
          <p:nvSpPr>
            <p:cNvPr id="14368" name="Line 59"/>
            <p:cNvSpPr>
              <a:spLocks noChangeShapeType="1"/>
            </p:cNvSpPr>
            <p:nvPr/>
          </p:nvSpPr>
          <p:spPr bwMode="auto">
            <a:xfrm flipH="1">
              <a:off x="1324" y="2581"/>
              <a:ext cx="36" cy="0"/>
            </a:xfrm>
            <a:prstGeom prst="line">
              <a:avLst/>
            </a:prstGeom>
            <a:noFill/>
            <a:ln w="9525">
              <a:solidFill>
                <a:srgbClr val="FFCC00"/>
              </a:solidFill>
              <a:round/>
              <a:headEnd/>
              <a:tailEnd/>
            </a:ln>
          </p:spPr>
          <p:txBody>
            <a:bodyPr/>
            <a:lstStyle/>
            <a:p>
              <a:endParaRPr lang="id-ID"/>
            </a:p>
          </p:txBody>
        </p:sp>
        <p:sp>
          <p:nvSpPr>
            <p:cNvPr id="14369" name="Line 60"/>
            <p:cNvSpPr>
              <a:spLocks noChangeShapeType="1"/>
            </p:cNvSpPr>
            <p:nvPr/>
          </p:nvSpPr>
          <p:spPr bwMode="auto">
            <a:xfrm flipH="1">
              <a:off x="1326" y="1920"/>
              <a:ext cx="36" cy="0"/>
            </a:xfrm>
            <a:prstGeom prst="line">
              <a:avLst/>
            </a:prstGeom>
            <a:noFill/>
            <a:ln w="9525">
              <a:solidFill>
                <a:srgbClr val="FFCC00"/>
              </a:solidFill>
              <a:round/>
              <a:headEnd/>
              <a:tailEnd/>
            </a:ln>
          </p:spPr>
          <p:txBody>
            <a:bodyPr/>
            <a:lstStyle/>
            <a:p>
              <a:endParaRPr lang="id-ID"/>
            </a:p>
          </p:txBody>
        </p:sp>
        <p:grpSp>
          <p:nvGrpSpPr>
            <p:cNvPr id="5" name="Group 61"/>
            <p:cNvGrpSpPr>
              <a:grpSpLocks/>
            </p:cNvGrpSpPr>
            <p:nvPr/>
          </p:nvGrpSpPr>
          <p:grpSpPr bwMode="auto">
            <a:xfrm>
              <a:off x="1362" y="1477"/>
              <a:ext cx="1044" cy="848"/>
              <a:chOff x="1872" y="912"/>
              <a:chExt cx="1488" cy="576"/>
            </a:xfrm>
          </p:grpSpPr>
          <p:sp>
            <p:nvSpPr>
              <p:cNvPr id="14379" name="Line 62"/>
              <p:cNvSpPr>
                <a:spLocks noChangeShapeType="1"/>
              </p:cNvSpPr>
              <p:nvPr/>
            </p:nvSpPr>
            <p:spPr bwMode="auto">
              <a:xfrm>
                <a:off x="1872" y="1488"/>
                <a:ext cx="1488" cy="0"/>
              </a:xfrm>
              <a:prstGeom prst="line">
                <a:avLst/>
              </a:prstGeom>
              <a:noFill/>
              <a:ln w="9525">
                <a:solidFill>
                  <a:srgbClr val="FFCC00"/>
                </a:solidFill>
                <a:prstDash val="dash"/>
                <a:round/>
                <a:headEnd/>
                <a:tailEnd/>
              </a:ln>
            </p:spPr>
            <p:txBody>
              <a:bodyPr/>
              <a:lstStyle/>
              <a:p>
                <a:endParaRPr lang="id-ID"/>
              </a:p>
            </p:txBody>
          </p:sp>
          <p:sp>
            <p:nvSpPr>
              <p:cNvPr id="14380" name="Line 63"/>
              <p:cNvSpPr>
                <a:spLocks noChangeShapeType="1"/>
              </p:cNvSpPr>
              <p:nvPr/>
            </p:nvSpPr>
            <p:spPr bwMode="auto">
              <a:xfrm>
                <a:off x="3352" y="912"/>
                <a:ext cx="0" cy="576"/>
              </a:xfrm>
              <a:prstGeom prst="line">
                <a:avLst/>
              </a:prstGeom>
              <a:noFill/>
              <a:ln w="9525">
                <a:solidFill>
                  <a:srgbClr val="FFCC00"/>
                </a:solidFill>
                <a:prstDash val="dash"/>
                <a:round/>
                <a:headEnd/>
                <a:tailEnd/>
              </a:ln>
            </p:spPr>
            <p:txBody>
              <a:bodyPr/>
              <a:lstStyle/>
              <a:p>
                <a:endParaRPr lang="id-ID"/>
              </a:p>
            </p:txBody>
          </p:sp>
        </p:grpSp>
        <p:grpSp>
          <p:nvGrpSpPr>
            <p:cNvPr id="6" name="Group 64"/>
            <p:cNvGrpSpPr>
              <a:grpSpLocks/>
            </p:cNvGrpSpPr>
            <p:nvPr/>
          </p:nvGrpSpPr>
          <p:grpSpPr bwMode="auto">
            <a:xfrm>
              <a:off x="1362" y="3029"/>
              <a:ext cx="1044" cy="768"/>
              <a:chOff x="1872" y="2016"/>
              <a:chExt cx="1488" cy="576"/>
            </a:xfrm>
          </p:grpSpPr>
          <p:sp>
            <p:nvSpPr>
              <p:cNvPr id="14377" name="Line 65"/>
              <p:cNvSpPr>
                <a:spLocks noChangeShapeType="1"/>
              </p:cNvSpPr>
              <p:nvPr/>
            </p:nvSpPr>
            <p:spPr bwMode="auto">
              <a:xfrm>
                <a:off x="1872" y="2024"/>
                <a:ext cx="1488" cy="0"/>
              </a:xfrm>
              <a:prstGeom prst="line">
                <a:avLst/>
              </a:prstGeom>
              <a:noFill/>
              <a:ln w="9525">
                <a:solidFill>
                  <a:srgbClr val="FFCC00"/>
                </a:solidFill>
                <a:prstDash val="dash"/>
                <a:round/>
                <a:headEnd/>
                <a:tailEnd/>
              </a:ln>
            </p:spPr>
            <p:txBody>
              <a:bodyPr/>
              <a:lstStyle/>
              <a:p>
                <a:endParaRPr lang="id-ID"/>
              </a:p>
            </p:txBody>
          </p:sp>
          <p:sp>
            <p:nvSpPr>
              <p:cNvPr id="14378" name="Line 66"/>
              <p:cNvSpPr>
                <a:spLocks noChangeShapeType="1"/>
              </p:cNvSpPr>
              <p:nvPr/>
            </p:nvSpPr>
            <p:spPr bwMode="auto">
              <a:xfrm flipH="1">
                <a:off x="3352" y="2016"/>
                <a:ext cx="8" cy="576"/>
              </a:xfrm>
              <a:prstGeom prst="line">
                <a:avLst/>
              </a:prstGeom>
              <a:noFill/>
              <a:ln w="9525">
                <a:solidFill>
                  <a:srgbClr val="FFCC00"/>
                </a:solidFill>
                <a:prstDash val="dash"/>
                <a:round/>
                <a:headEnd/>
                <a:tailEnd/>
              </a:ln>
            </p:spPr>
            <p:txBody>
              <a:bodyPr/>
              <a:lstStyle/>
              <a:p>
                <a:endParaRPr lang="id-ID"/>
              </a:p>
            </p:txBody>
          </p:sp>
        </p:grpSp>
        <p:sp>
          <p:nvSpPr>
            <p:cNvPr id="14372" name="Line 67"/>
            <p:cNvSpPr>
              <a:spLocks noChangeShapeType="1"/>
            </p:cNvSpPr>
            <p:nvPr/>
          </p:nvSpPr>
          <p:spPr bwMode="auto">
            <a:xfrm>
              <a:off x="2766" y="1492"/>
              <a:ext cx="0" cy="1785"/>
            </a:xfrm>
            <a:prstGeom prst="line">
              <a:avLst/>
            </a:prstGeom>
            <a:noFill/>
            <a:ln w="9525">
              <a:solidFill>
                <a:srgbClr val="FFCC00"/>
              </a:solidFill>
              <a:prstDash val="dash"/>
              <a:round/>
              <a:headEnd/>
              <a:tailEnd/>
            </a:ln>
          </p:spPr>
          <p:txBody>
            <a:bodyPr/>
            <a:lstStyle/>
            <a:p>
              <a:endParaRPr lang="id-ID"/>
            </a:p>
          </p:txBody>
        </p:sp>
        <p:sp>
          <p:nvSpPr>
            <p:cNvPr id="14373" name="Line 68"/>
            <p:cNvSpPr>
              <a:spLocks noChangeShapeType="1"/>
            </p:cNvSpPr>
            <p:nvPr/>
          </p:nvSpPr>
          <p:spPr bwMode="auto">
            <a:xfrm>
              <a:off x="2766" y="3274"/>
              <a:ext cx="1044" cy="0"/>
            </a:xfrm>
            <a:prstGeom prst="line">
              <a:avLst/>
            </a:prstGeom>
            <a:noFill/>
            <a:ln w="9525">
              <a:solidFill>
                <a:srgbClr val="FFCC00"/>
              </a:solidFill>
              <a:prstDash val="dash"/>
              <a:round/>
              <a:headEnd/>
              <a:tailEnd/>
            </a:ln>
          </p:spPr>
          <p:txBody>
            <a:bodyPr/>
            <a:lstStyle/>
            <a:p>
              <a:endParaRPr lang="id-ID"/>
            </a:p>
          </p:txBody>
        </p:sp>
        <p:sp>
          <p:nvSpPr>
            <p:cNvPr id="14374" name="Line 69"/>
            <p:cNvSpPr>
              <a:spLocks noChangeShapeType="1"/>
            </p:cNvSpPr>
            <p:nvPr/>
          </p:nvSpPr>
          <p:spPr bwMode="auto">
            <a:xfrm>
              <a:off x="2766" y="3605"/>
              <a:ext cx="1008" cy="0"/>
            </a:xfrm>
            <a:prstGeom prst="line">
              <a:avLst/>
            </a:prstGeom>
            <a:noFill/>
            <a:ln w="9525">
              <a:solidFill>
                <a:srgbClr val="FFCC00"/>
              </a:solidFill>
              <a:prstDash val="dash"/>
              <a:round/>
              <a:headEnd/>
              <a:tailEnd/>
            </a:ln>
          </p:spPr>
          <p:txBody>
            <a:bodyPr/>
            <a:lstStyle/>
            <a:p>
              <a:endParaRPr lang="id-ID"/>
            </a:p>
          </p:txBody>
        </p:sp>
        <p:sp>
          <p:nvSpPr>
            <p:cNvPr id="14375" name="Line 70"/>
            <p:cNvSpPr>
              <a:spLocks noChangeShapeType="1"/>
            </p:cNvSpPr>
            <p:nvPr/>
          </p:nvSpPr>
          <p:spPr bwMode="auto">
            <a:xfrm>
              <a:off x="2766" y="3605"/>
              <a:ext cx="0" cy="192"/>
            </a:xfrm>
            <a:prstGeom prst="line">
              <a:avLst/>
            </a:prstGeom>
            <a:noFill/>
            <a:ln w="9525">
              <a:solidFill>
                <a:srgbClr val="FFCC00"/>
              </a:solidFill>
              <a:prstDash val="dash"/>
              <a:round/>
              <a:headEnd/>
              <a:tailEnd/>
            </a:ln>
          </p:spPr>
          <p:txBody>
            <a:bodyPr/>
            <a:lstStyle/>
            <a:p>
              <a:endParaRPr lang="id-ID"/>
            </a:p>
          </p:txBody>
        </p:sp>
        <p:sp>
          <p:nvSpPr>
            <p:cNvPr id="14376" name="Line 71"/>
            <p:cNvSpPr>
              <a:spLocks noChangeShapeType="1"/>
            </p:cNvSpPr>
            <p:nvPr/>
          </p:nvSpPr>
          <p:spPr bwMode="auto">
            <a:xfrm>
              <a:off x="3378" y="2249"/>
              <a:ext cx="0" cy="1024"/>
            </a:xfrm>
            <a:prstGeom prst="line">
              <a:avLst/>
            </a:prstGeom>
            <a:noFill/>
            <a:ln w="57150">
              <a:solidFill>
                <a:srgbClr val="FFCC00"/>
              </a:solidFill>
              <a:round/>
              <a:headEnd/>
              <a:tailEnd type="triangle" w="med" len="med"/>
            </a:ln>
          </p:spPr>
          <p:txBody>
            <a:bodyPr/>
            <a:lstStyle/>
            <a:p>
              <a:endParaRPr lang="id-ID"/>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687266" y="1143000"/>
            <a:ext cx="7825154" cy="1077218"/>
          </a:xfrm>
          <a:prstGeom prst="rect">
            <a:avLst/>
          </a:prstGeom>
          <a:noFill/>
          <a:ln w="9525">
            <a:noFill/>
            <a:miter lim="800000"/>
            <a:headEnd/>
            <a:tailEnd/>
          </a:ln>
        </p:spPr>
        <p:txBody>
          <a:bodyPr>
            <a:spAutoFit/>
          </a:bodyPr>
          <a:lstStyle/>
          <a:p>
            <a:pPr>
              <a:spcBef>
                <a:spcPct val="50000"/>
              </a:spcBef>
            </a:pPr>
            <a:r>
              <a:rPr lang="en-GB" sz="3200" b="1" dirty="0">
                <a:solidFill>
                  <a:schemeClr val="accent1">
                    <a:lumMod val="75000"/>
                  </a:schemeClr>
                </a:solidFill>
                <a:latin typeface="Tahoma" pitchFamily="34" charset="0"/>
              </a:rPr>
              <a:t>Saran JURAN </a:t>
            </a:r>
            <a:r>
              <a:rPr lang="en-GB" sz="3200" b="1" dirty="0" err="1">
                <a:solidFill>
                  <a:schemeClr val="accent1">
                    <a:lumMod val="75000"/>
                  </a:schemeClr>
                </a:solidFill>
                <a:latin typeface="Tahoma" pitchFamily="34" charset="0"/>
              </a:rPr>
              <a:t>untuk</a:t>
            </a:r>
            <a:r>
              <a:rPr lang="en-GB" sz="3200" b="1" dirty="0">
                <a:solidFill>
                  <a:schemeClr val="accent1">
                    <a:lumMod val="75000"/>
                  </a:schemeClr>
                </a:solidFill>
                <a:latin typeface="Tahoma" pitchFamily="34" charset="0"/>
              </a:rPr>
              <a:t> </a:t>
            </a:r>
            <a:r>
              <a:rPr lang="en-GB" sz="3200" b="1" dirty="0" err="1">
                <a:solidFill>
                  <a:schemeClr val="accent1">
                    <a:lumMod val="75000"/>
                  </a:schemeClr>
                </a:solidFill>
                <a:latin typeface="Tahoma" pitchFamily="34" charset="0"/>
              </a:rPr>
              <a:t>perencanaan</a:t>
            </a:r>
            <a:r>
              <a:rPr lang="en-GB" sz="3200" b="1" dirty="0">
                <a:solidFill>
                  <a:schemeClr val="accent1">
                    <a:lumMod val="75000"/>
                  </a:schemeClr>
                </a:solidFill>
                <a:latin typeface="Tahoma" pitchFamily="34" charset="0"/>
              </a:rPr>
              <a:t> </a:t>
            </a:r>
            <a:r>
              <a:rPr lang="en-GB" sz="3200" b="1" dirty="0" err="1">
                <a:solidFill>
                  <a:schemeClr val="accent1">
                    <a:lumMod val="75000"/>
                  </a:schemeClr>
                </a:solidFill>
                <a:latin typeface="Tahoma" pitchFamily="34" charset="0"/>
              </a:rPr>
              <a:t>mutu</a:t>
            </a:r>
            <a:r>
              <a:rPr lang="en-GB" sz="3200" b="1" dirty="0">
                <a:solidFill>
                  <a:schemeClr val="accent1">
                    <a:lumMod val="75000"/>
                  </a:schemeClr>
                </a:solidFill>
                <a:latin typeface="Tahoma" pitchFamily="34" charset="0"/>
              </a:rPr>
              <a:t> :</a:t>
            </a:r>
          </a:p>
        </p:txBody>
      </p:sp>
      <p:sp>
        <p:nvSpPr>
          <p:cNvPr id="22536" name="Text Box 8"/>
          <p:cNvSpPr txBox="1">
            <a:spLocks noChangeArrowheads="1"/>
          </p:cNvSpPr>
          <p:nvPr/>
        </p:nvSpPr>
        <p:spPr bwMode="auto">
          <a:xfrm>
            <a:off x="757604" y="2011364"/>
            <a:ext cx="7823688" cy="3475037"/>
          </a:xfrm>
          <a:prstGeom prst="rect">
            <a:avLst/>
          </a:prstGeom>
          <a:noFill/>
          <a:ln w="9525">
            <a:noFill/>
            <a:miter lim="800000"/>
            <a:headEnd/>
            <a:tailEnd/>
          </a:ln>
        </p:spPr>
        <p:txBody>
          <a:bodyPr>
            <a:spAutoFit/>
          </a:bodyPr>
          <a:lstStyle/>
          <a:p>
            <a:pPr marL="685800" indent="-685800">
              <a:lnSpc>
                <a:spcPct val="110000"/>
              </a:lnSpc>
              <a:spcBef>
                <a:spcPct val="30000"/>
              </a:spcBef>
            </a:pPr>
            <a:r>
              <a:rPr lang="en-US" sz="2000">
                <a:latin typeface="Arial" charset="0"/>
              </a:rPr>
              <a:t>(1)	Identifikasi pelanggan dan persyaratannya, baik pelanggan internal maupun pelanggan eksternal</a:t>
            </a:r>
          </a:p>
          <a:p>
            <a:pPr marL="685800" indent="-685800">
              <a:lnSpc>
                <a:spcPct val="110000"/>
              </a:lnSpc>
              <a:spcBef>
                <a:spcPct val="30000"/>
              </a:spcBef>
            </a:pPr>
            <a:r>
              <a:rPr lang="en-US" sz="2000">
                <a:latin typeface="Arial" charset="0"/>
              </a:rPr>
              <a:t>(2)	Menerjemahkan persyaratan pelanggan kedalam bahasa perusahaan</a:t>
            </a:r>
          </a:p>
          <a:p>
            <a:pPr marL="685800" indent="-685800">
              <a:lnSpc>
                <a:spcPct val="110000"/>
              </a:lnSpc>
              <a:spcBef>
                <a:spcPct val="30000"/>
              </a:spcBef>
            </a:pPr>
            <a:r>
              <a:rPr lang="en-US" sz="2000">
                <a:latin typeface="Arial" charset="0"/>
              </a:rPr>
              <a:t>(3)	Menetapkan sasaran mutu berdasarkan persyaratan tersebut </a:t>
            </a:r>
          </a:p>
          <a:p>
            <a:pPr marL="685800" indent="-685800">
              <a:lnSpc>
                <a:spcPct val="110000"/>
              </a:lnSpc>
              <a:spcBef>
                <a:spcPct val="30000"/>
              </a:spcBef>
            </a:pPr>
            <a:r>
              <a:rPr lang="en-US" sz="2000">
                <a:latin typeface="Arial" charset="0"/>
              </a:rPr>
              <a:t>(4)	Mengembangkan dan mengoptimalkan produk dan jasa untuk memenuhi persyaratan tersebut</a:t>
            </a:r>
          </a:p>
          <a:p>
            <a:pPr marL="685800" indent="-685800">
              <a:lnSpc>
                <a:spcPct val="110000"/>
              </a:lnSpc>
              <a:spcBef>
                <a:spcPct val="30000"/>
              </a:spcBef>
            </a:pPr>
            <a:r>
              <a:rPr lang="en-US" sz="2000">
                <a:latin typeface="Arial" charset="0"/>
              </a:rPr>
              <a:t>(5)	Mengembangkan dan mengoptimalkan proses yang menghasilkan produk dan jasa tersebut.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dissolve">
                                      <p:cBhvr>
                                        <p:cTn id="7" dur="500"/>
                                        <p:tgtEl>
                                          <p:spTgt spid="22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6">
                                            <p:txEl>
                                              <p:pRg st="1" end="1"/>
                                            </p:txEl>
                                          </p:spTgt>
                                        </p:tgtEl>
                                        <p:attrNameLst>
                                          <p:attrName>style.visibility</p:attrName>
                                        </p:attrNameLst>
                                      </p:cBhvr>
                                      <p:to>
                                        <p:strVal val="visible"/>
                                      </p:to>
                                    </p:set>
                                    <p:animEffect transition="in" filter="dissolve">
                                      <p:cBhvr>
                                        <p:cTn id="12" dur="500"/>
                                        <p:tgtEl>
                                          <p:spTgt spid="225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6">
                                            <p:txEl>
                                              <p:pRg st="2" end="2"/>
                                            </p:txEl>
                                          </p:spTgt>
                                        </p:tgtEl>
                                        <p:attrNameLst>
                                          <p:attrName>style.visibility</p:attrName>
                                        </p:attrNameLst>
                                      </p:cBhvr>
                                      <p:to>
                                        <p:strVal val="visible"/>
                                      </p:to>
                                    </p:set>
                                    <p:animEffect transition="in" filter="dissolve">
                                      <p:cBhvr>
                                        <p:cTn id="17" dur="500"/>
                                        <p:tgtEl>
                                          <p:spTgt spid="225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6">
                                            <p:txEl>
                                              <p:pRg st="3" end="3"/>
                                            </p:txEl>
                                          </p:spTgt>
                                        </p:tgtEl>
                                        <p:attrNameLst>
                                          <p:attrName>style.visibility</p:attrName>
                                        </p:attrNameLst>
                                      </p:cBhvr>
                                      <p:to>
                                        <p:strVal val="visible"/>
                                      </p:to>
                                    </p:set>
                                    <p:animEffect transition="in" filter="dissolve">
                                      <p:cBhvr>
                                        <p:cTn id="22" dur="500"/>
                                        <p:tgtEl>
                                          <p:spTgt spid="225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6">
                                            <p:txEl>
                                              <p:pRg st="4" end="4"/>
                                            </p:txEl>
                                          </p:spTgt>
                                        </p:tgtEl>
                                        <p:attrNameLst>
                                          <p:attrName>style.visibility</p:attrName>
                                        </p:attrNameLst>
                                      </p:cBhvr>
                                      <p:to>
                                        <p:strVal val="visible"/>
                                      </p:to>
                                    </p:set>
                                    <p:animEffect transition="in" filter="dissolve">
                                      <p:cBhvr>
                                        <p:cTn id="27" dur="500"/>
                                        <p:tgtEl>
                                          <p:spTgt spid="225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281354" y="914401"/>
            <a:ext cx="8581292" cy="954107"/>
          </a:xfrm>
          <a:prstGeom prst="rect">
            <a:avLst/>
          </a:prstGeom>
          <a:noFill/>
          <a:ln w="9525">
            <a:noFill/>
            <a:miter lim="800000"/>
            <a:headEnd/>
            <a:tailEnd/>
          </a:ln>
        </p:spPr>
        <p:txBody>
          <a:bodyPr>
            <a:spAutoFit/>
          </a:bodyPr>
          <a:lstStyle/>
          <a:p>
            <a:pPr algn="ctr">
              <a:spcBef>
                <a:spcPct val="50000"/>
              </a:spcBef>
            </a:pPr>
            <a:r>
              <a:rPr lang="en-GB" sz="2800" b="1" dirty="0">
                <a:solidFill>
                  <a:schemeClr val="accent1">
                    <a:lumMod val="75000"/>
                  </a:schemeClr>
                </a:solidFill>
                <a:latin typeface="Tahoma" pitchFamily="34" charset="0"/>
              </a:rPr>
              <a:t>10  LANGKAH JURAN MENUJU PERBAIKAN </a:t>
            </a:r>
            <a:r>
              <a:rPr lang="en-GB" sz="2800" b="1" dirty="0" smtClean="0">
                <a:solidFill>
                  <a:schemeClr val="accent1">
                    <a:lumMod val="75000"/>
                  </a:schemeClr>
                </a:solidFill>
                <a:latin typeface="Tahoma" pitchFamily="34" charset="0"/>
              </a:rPr>
              <a:t>MUTU</a:t>
            </a:r>
            <a:endParaRPr lang="en-GB" sz="2800" b="1" dirty="0">
              <a:solidFill>
                <a:schemeClr val="accent1">
                  <a:lumMod val="75000"/>
                </a:schemeClr>
              </a:solidFill>
              <a:latin typeface="Tahoma" pitchFamily="34" charset="0"/>
            </a:endParaRPr>
          </a:p>
        </p:txBody>
      </p:sp>
      <p:sp>
        <p:nvSpPr>
          <p:cNvPr id="23560" name="Text Box 8"/>
          <p:cNvSpPr txBox="1">
            <a:spLocks noChangeArrowheads="1"/>
          </p:cNvSpPr>
          <p:nvPr/>
        </p:nvSpPr>
        <p:spPr bwMode="auto">
          <a:xfrm>
            <a:off x="990600" y="1822451"/>
            <a:ext cx="7450015" cy="4185761"/>
          </a:xfrm>
          <a:prstGeom prst="rect">
            <a:avLst/>
          </a:prstGeom>
          <a:noFill/>
          <a:ln w="9525">
            <a:noFill/>
            <a:miter lim="800000"/>
            <a:headEnd/>
            <a:tailEnd/>
          </a:ln>
        </p:spPr>
        <p:txBody>
          <a:bodyPr>
            <a:spAutoFit/>
          </a:bodyPr>
          <a:lstStyle/>
          <a:p>
            <a:pPr marL="573088" indent="-573088">
              <a:lnSpc>
                <a:spcPct val="110000"/>
              </a:lnSpc>
              <a:spcBef>
                <a:spcPct val="30000"/>
              </a:spcBef>
            </a:pPr>
            <a:r>
              <a:rPr lang="en-US" sz="2000">
                <a:latin typeface="Arial" charset="0"/>
              </a:rPr>
              <a:t>(1)	Pastikan semua pegawai menyadari persyaratan dan perbaikan mutu. Ini menuntut kepemimpinan manajemen</a:t>
            </a:r>
          </a:p>
          <a:p>
            <a:pPr marL="573088" indent="-573088">
              <a:lnSpc>
                <a:spcPct val="110000"/>
              </a:lnSpc>
              <a:spcBef>
                <a:spcPct val="30000"/>
              </a:spcBef>
            </a:pPr>
            <a:r>
              <a:rPr lang="en-US" sz="2000">
                <a:latin typeface="Arial" charset="0"/>
              </a:rPr>
              <a:t>(2)	Tetapkan sasaran khusus untuk perbaikan mutu berkelanjutan terhadap semua kegiatan</a:t>
            </a:r>
          </a:p>
          <a:p>
            <a:pPr marL="573088" indent="-573088">
              <a:lnSpc>
                <a:spcPct val="110000"/>
              </a:lnSpc>
              <a:spcBef>
                <a:spcPct val="30000"/>
              </a:spcBef>
            </a:pPr>
            <a:r>
              <a:rPr lang="en-US" sz="2000">
                <a:latin typeface="Arial" charset="0"/>
              </a:rPr>
              <a:t>(3)	Bentuklah organisasi untuk menjamin bahwa sasaran tersebut telah disusun</a:t>
            </a:r>
          </a:p>
          <a:p>
            <a:pPr marL="573088" indent="-573088">
              <a:lnSpc>
                <a:spcPct val="110000"/>
              </a:lnSpc>
              <a:spcBef>
                <a:spcPct val="30000"/>
              </a:spcBef>
            </a:pPr>
            <a:r>
              <a:rPr lang="en-US" sz="2000">
                <a:latin typeface="Arial" charset="0"/>
              </a:rPr>
              <a:t>(4)	Pastikan semua pegawai diberi pelatihan untuk memahami peran mereka dalam perbaikan mutu</a:t>
            </a:r>
          </a:p>
          <a:p>
            <a:pPr marL="573088" indent="-573088">
              <a:lnSpc>
                <a:spcPct val="110000"/>
              </a:lnSpc>
              <a:spcBef>
                <a:spcPct val="30000"/>
              </a:spcBef>
            </a:pPr>
            <a:r>
              <a:rPr lang="en-US" sz="2000">
                <a:latin typeface="Arial" charset="0"/>
              </a:rPr>
              <a:t>(5)	Pastikan bahwa masalah yang merintangi perbaikan mutu dihilangkan dengan pembentukan tim proyek pemecahan masalah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60">
                                            <p:txEl>
                                              <p:pRg st="0" end="0"/>
                                            </p:txEl>
                                          </p:spTgt>
                                        </p:tgtEl>
                                        <p:attrNameLst>
                                          <p:attrName>style.visibility</p:attrName>
                                        </p:attrNameLst>
                                      </p:cBhvr>
                                      <p:to>
                                        <p:strVal val="visible"/>
                                      </p:to>
                                    </p:set>
                                    <p:animEffect transition="in" filter="dissolve">
                                      <p:cBhvr>
                                        <p:cTn id="7" dur="500"/>
                                        <p:tgtEl>
                                          <p:spTgt spid="235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60">
                                            <p:txEl>
                                              <p:pRg st="1" end="1"/>
                                            </p:txEl>
                                          </p:spTgt>
                                        </p:tgtEl>
                                        <p:attrNameLst>
                                          <p:attrName>style.visibility</p:attrName>
                                        </p:attrNameLst>
                                      </p:cBhvr>
                                      <p:to>
                                        <p:strVal val="visible"/>
                                      </p:to>
                                    </p:set>
                                    <p:animEffect transition="in" filter="dissolve">
                                      <p:cBhvr>
                                        <p:cTn id="12" dur="500"/>
                                        <p:tgtEl>
                                          <p:spTgt spid="235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60">
                                            <p:txEl>
                                              <p:pRg st="2" end="2"/>
                                            </p:txEl>
                                          </p:spTgt>
                                        </p:tgtEl>
                                        <p:attrNameLst>
                                          <p:attrName>style.visibility</p:attrName>
                                        </p:attrNameLst>
                                      </p:cBhvr>
                                      <p:to>
                                        <p:strVal val="visible"/>
                                      </p:to>
                                    </p:set>
                                    <p:animEffect transition="in" filter="dissolve">
                                      <p:cBhvr>
                                        <p:cTn id="17" dur="500"/>
                                        <p:tgtEl>
                                          <p:spTgt spid="235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60">
                                            <p:txEl>
                                              <p:pRg st="3" end="3"/>
                                            </p:txEl>
                                          </p:spTgt>
                                        </p:tgtEl>
                                        <p:attrNameLst>
                                          <p:attrName>style.visibility</p:attrName>
                                        </p:attrNameLst>
                                      </p:cBhvr>
                                      <p:to>
                                        <p:strVal val="visible"/>
                                      </p:to>
                                    </p:set>
                                    <p:animEffect transition="in" filter="dissolve">
                                      <p:cBhvr>
                                        <p:cTn id="22" dur="500"/>
                                        <p:tgtEl>
                                          <p:spTgt spid="235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60">
                                            <p:txEl>
                                              <p:pRg st="4" end="4"/>
                                            </p:txEl>
                                          </p:spTgt>
                                        </p:tgtEl>
                                        <p:attrNameLst>
                                          <p:attrName>style.visibility</p:attrName>
                                        </p:attrNameLst>
                                      </p:cBhvr>
                                      <p:to>
                                        <p:strVal val="visible"/>
                                      </p:to>
                                    </p:set>
                                    <p:animEffect transition="in" filter="dissolve">
                                      <p:cBhvr>
                                        <p:cTn id="27" dur="500"/>
                                        <p:tgtEl>
                                          <p:spTgt spid="235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51692" y="838200"/>
            <a:ext cx="8557846" cy="946150"/>
          </a:xfrm>
          <a:prstGeom prst="rect">
            <a:avLst/>
          </a:prstGeom>
          <a:noFill/>
          <a:ln w="9525">
            <a:noFill/>
            <a:miter lim="800000"/>
            <a:headEnd/>
            <a:tailEnd/>
          </a:ln>
        </p:spPr>
        <p:txBody>
          <a:bodyPr>
            <a:spAutoFit/>
          </a:bodyPr>
          <a:lstStyle/>
          <a:p>
            <a:pPr algn="ctr">
              <a:spcBef>
                <a:spcPct val="50000"/>
              </a:spcBef>
            </a:pPr>
            <a:r>
              <a:rPr lang="en-GB" sz="2800" b="1" dirty="0">
                <a:solidFill>
                  <a:schemeClr val="accent1">
                    <a:lumMod val="75000"/>
                  </a:schemeClr>
                </a:solidFill>
                <a:latin typeface="Tahoma" pitchFamily="34" charset="0"/>
              </a:rPr>
              <a:t>10 LANGKAH JURAN MENUJU PERBAIKAN MUTU </a:t>
            </a:r>
            <a:r>
              <a:rPr lang="en-GB" sz="2800" dirty="0">
                <a:solidFill>
                  <a:schemeClr val="accent1">
                    <a:lumMod val="75000"/>
                  </a:schemeClr>
                </a:solidFill>
                <a:latin typeface="Tahoma" pitchFamily="34" charset="0"/>
              </a:rPr>
              <a:t>(</a:t>
            </a:r>
            <a:r>
              <a:rPr lang="en-GB" sz="2800" dirty="0" err="1">
                <a:solidFill>
                  <a:schemeClr val="accent1">
                    <a:lumMod val="75000"/>
                  </a:schemeClr>
                </a:solidFill>
                <a:latin typeface="Tahoma" pitchFamily="34" charset="0"/>
              </a:rPr>
              <a:t>lanjutan</a:t>
            </a:r>
            <a:r>
              <a:rPr lang="en-GB" sz="2800" dirty="0">
                <a:solidFill>
                  <a:schemeClr val="accent1">
                    <a:lumMod val="75000"/>
                  </a:schemeClr>
                </a:solidFill>
                <a:latin typeface="Tahoma" pitchFamily="34" charset="0"/>
              </a:rPr>
              <a:t>)</a:t>
            </a:r>
          </a:p>
        </p:txBody>
      </p:sp>
      <p:sp>
        <p:nvSpPr>
          <p:cNvPr id="26631" name="Text Box 7"/>
          <p:cNvSpPr txBox="1">
            <a:spLocks noChangeArrowheads="1"/>
          </p:cNvSpPr>
          <p:nvPr/>
        </p:nvSpPr>
        <p:spPr bwMode="auto">
          <a:xfrm>
            <a:off x="773723" y="2362200"/>
            <a:ext cx="7924800" cy="2832100"/>
          </a:xfrm>
          <a:prstGeom prst="rect">
            <a:avLst/>
          </a:prstGeom>
          <a:noFill/>
          <a:ln w="9525">
            <a:noFill/>
            <a:miter lim="800000"/>
            <a:headEnd/>
            <a:tailEnd/>
          </a:ln>
        </p:spPr>
        <p:txBody>
          <a:bodyPr>
            <a:spAutoFit/>
          </a:bodyPr>
          <a:lstStyle/>
          <a:p>
            <a:pPr marL="682625" indent="-682625">
              <a:lnSpc>
                <a:spcPct val="110000"/>
              </a:lnSpc>
              <a:spcBef>
                <a:spcPct val="30000"/>
              </a:spcBef>
              <a:defRPr/>
            </a:pPr>
            <a:r>
              <a:rPr lang="en-US" sz="2000" dirty="0">
                <a:latin typeface="+mn-lt"/>
              </a:rPr>
              <a:t>(6) 	</a:t>
            </a:r>
            <a:r>
              <a:rPr lang="en-US" sz="2000" dirty="0" err="1">
                <a:latin typeface="+mn-lt"/>
              </a:rPr>
              <a:t>Pastikan</a:t>
            </a:r>
            <a:r>
              <a:rPr lang="en-US" sz="2000" dirty="0">
                <a:latin typeface="+mn-lt"/>
              </a:rPr>
              <a:t> </a:t>
            </a:r>
            <a:r>
              <a:rPr lang="en-US" sz="2000" dirty="0" err="1">
                <a:latin typeface="+mn-lt"/>
              </a:rPr>
              <a:t>semua</a:t>
            </a:r>
            <a:r>
              <a:rPr lang="en-US" sz="2000" dirty="0">
                <a:latin typeface="+mn-lt"/>
              </a:rPr>
              <a:t> </a:t>
            </a:r>
            <a:r>
              <a:rPr lang="en-US" sz="2000" dirty="0" err="1">
                <a:latin typeface="+mn-lt"/>
              </a:rPr>
              <a:t>kemajuan</a:t>
            </a:r>
            <a:r>
              <a:rPr lang="en-US" sz="2000" dirty="0">
                <a:latin typeface="+mn-lt"/>
              </a:rPr>
              <a:t> </a:t>
            </a:r>
            <a:r>
              <a:rPr lang="en-US" sz="2000" dirty="0" err="1">
                <a:latin typeface="+mn-lt"/>
              </a:rPr>
              <a:t>perbaikan</a:t>
            </a:r>
            <a:r>
              <a:rPr lang="en-US" sz="2000" dirty="0">
                <a:latin typeface="+mn-lt"/>
              </a:rPr>
              <a:t>  </a:t>
            </a:r>
            <a:r>
              <a:rPr lang="en-US" sz="2000" dirty="0" err="1">
                <a:latin typeface="+mn-lt"/>
              </a:rPr>
              <a:t>mutu</a:t>
            </a:r>
            <a:r>
              <a:rPr lang="en-US" sz="2000" dirty="0">
                <a:latin typeface="+mn-lt"/>
              </a:rPr>
              <a:t> </a:t>
            </a:r>
            <a:r>
              <a:rPr lang="en-US" sz="2000" dirty="0" err="1">
                <a:latin typeface="+mn-lt"/>
              </a:rPr>
              <a:t>dapat</a:t>
            </a:r>
            <a:r>
              <a:rPr lang="en-US" sz="2000" dirty="0">
                <a:latin typeface="+mn-lt"/>
              </a:rPr>
              <a:t> </a:t>
            </a:r>
            <a:r>
              <a:rPr lang="en-US" sz="2000" dirty="0" err="1">
                <a:latin typeface="+mn-lt"/>
              </a:rPr>
              <a:t>dimonitoring</a:t>
            </a:r>
            <a:endParaRPr lang="en-US" sz="2000" dirty="0">
              <a:latin typeface="+mn-lt"/>
            </a:endParaRPr>
          </a:p>
          <a:p>
            <a:pPr marL="682625" indent="-682625">
              <a:lnSpc>
                <a:spcPct val="110000"/>
              </a:lnSpc>
              <a:spcBef>
                <a:spcPct val="30000"/>
              </a:spcBef>
              <a:defRPr/>
            </a:pPr>
            <a:r>
              <a:rPr lang="en-US" sz="2000" dirty="0">
                <a:latin typeface="+mn-lt"/>
              </a:rPr>
              <a:t>(7)	</a:t>
            </a:r>
            <a:r>
              <a:rPr lang="en-US" sz="2000" dirty="0" err="1">
                <a:latin typeface="+mn-lt"/>
              </a:rPr>
              <a:t>Pastikan</a:t>
            </a:r>
            <a:r>
              <a:rPr lang="en-US" sz="2000" dirty="0">
                <a:latin typeface="+mn-lt"/>
              </a:rPr>
              <a:t> </a:t>
            </a:r>
            <a:r>
              <a:rPr lang="en-US" sz="2000" dirty="0" err="1">
                <a:latin typeface="+mn-lt"/>
              </a:rPr>
              <a:t>semua</a:t>
            </a:r>
            <a:r>
              <a:rPr lang="en-US" sz="2000" dirty="0">
                <a:latin typeface="+mn-lt"/>
              </a:rPr>
              <a:t> </a:t>
            </a:r>
            <a:r>
              <a:rPr lang="en-US" sz="2000" dirty="0" err="1">
                <a:latin typeface="+mn-lt"/>
              </a:rPr>
              <a:t>kontribusi</a:t>
            </a:r>
            <a:r>
              <a:rPr lang="en-US" sz="2000" dirty="0">
                <a:latin typeface="+mn-lt"/>
              </a:rPr>
              <a:t> </a:t>
            </a:r>
            <a:r>
              <a:rPr lang="en-US" sz="2000" dirty="0" err="1">
                <a:latin typeface="+mn-lt"/>
              </a:rPr>
              <a:t>luar</a:t>
            </a:r>
            <a:r>
              <a:rPr lang="en-US" sz="2000" dirty="0">
                <a:latin typeface="+mn-lt"/>
              </a:rPr>
              <a:t> </a:t>
            </a:r>
            <a:r>
              <a:rPr lang="en-US" sz="2000" dirty="0" err="1">
                <a:latin typeface="+mn-lt"/>
              </a:rPr>
              <a:t>biasa</a:t>
            </a:r>
            <a:r>
              <a:rPr lang="en-US" sz="2000" dirty="0">
                <a:latin typeface="+mn-lt"/>
              </a:rPr>
              <a:t> </a:t>
            </a:r>
            <a:r>
              <a:rPr lang="en-US" sz="2000" dirty="0" err="1">
                <a:latin typeface="+mn-lt"/>
              </a:rPr>
              <a:t>bagi</a:t>
            </a:r>
            <a:r>
              <a:rPr lang="en-US" sz="2000" dirty="0">
                <a:latin typeface="+mn-lt"/>
              </a:rPr>
              <a:t> </a:t>
            </a:r>
            <a:r>
              <a:rPr lang="en-US" sz="2000" dirty="0" err="1">
                <a:latin typeface="+mn-lt"/>
              </a:rPr>
              <a:t>perbaikan</a:t>
            </a:r>
            <a:r>
              <a:rPr lang="en-US" sz="2000" dirty="0">
                <a:latin typeface="+mn-lt"/>
              </a:rPr>
              <a:t> </a:t>
            </a:r>
            <a:r>
              <a:rPr lang="en-US" sz="2000" dirty="0" err="1">
                <a:latin typeface="+mn-lt"/>
              </a:rPr>
              <a:t>mutu</a:t>
            </a:r>
            <a:r>
              <a:rPr lang="en-US" sz="2000" dirty="0">
                <a:latin typeface="+mn-lt"/>
              </a:rPr>
              <a:t> </a:t>
            </a:r>
            <a:r>
              <a:rPr lang="en-US" sz="2000" dirty="0" err="1">
                <a:latin typeface="+mn-lt"/>
              </a:rPr>
              <a:t>teridentifikasi</a:t>
            </a:r>
            <a:r>
              <a:rPr lang="en-US" sz="2000" dirty="0">
                <a:latin typeface="+mn-lt"/>
              </a:rPr>
              <a:t> </a:t>
            </a:r>
            <a:r>
              <a:rPr lang="en-US" sz="2000" dirty="0" err="1">
                <a:latin typeface="+mn-lt"/>
              </a:rPr>
              <a:t>dan</a:t>
            </a:r>
            <a:r>
              <a:rPr lang="en-US" sz="2000" dirty="0">
                <a:latin typeface="+mn-lt"/>
              </a:rPr>
              <a:t> </a:t>
            </a:r>
            <a:r>
              <a:rPr lang="en-US" sz="2000" dirty="0" err="1">
                <a:latin typeface="+mn-lt"/>
              </a:rPr>
              <a:t>diakui</a:t>
            </a:r>
            <a:endParaRPr lang="en-US" sz="2000" dirty="0">
              <a:latin typeface="+mn-lt"/>
            </a:endParaRPr>
          </a:p>
          <a:p>
            <a:pPr marL="682625" indent="-682625">
              <a:lnSpc>
                <a:spcPct val="110000"/>
              </a:lnSpc>
              <a:spcBef>
                <a:spcPct val="30000"/>
              </a:spcBef>
              <a:defRPr/>
            </a:pPr>
            <a:r>
              <a:rPr lang="en-US" sz="2000" dirty="0">
                <a:latin typeface="+mn-lt"/>
              </a:rPr>
              <a:t>(8)	</a:t>
            </a:r>
            <a:r>
              <a:rPr lang="en-US" sz="2000" dirty="0" err="1">
                <a:latin typeface="+mn-lt"/>
              </a:rPr>
              <a:t>Pastikan</a:t>
            </a:r>
            <a:r>
              <a:rPr lang="en-US" sz="2000" dirty="0">
                <a:latin typeface="+mn-lt"/>
              </a:rPr>
              <a:t> </a:t>
            </a:r>
            <a:r>
              <a:rPr lang="en-US" sz="2000" dirty="0" err="1">
                <a:latin typeface="+mn-lt"/>
              </a:rPr>
              <a:t>kemajuan</a:t>
            </a:r>
            <a:r>
              <a:rPr lang="en-US" sz="2000" dirty="0">
                <a:latin typeface="+mn-lt"/>
              </a:rPr>
              <a:t> </a:t>
            </a:r>
            <a:r>
              <a:rPr lang="en-US" sz="2000" dirty="0" err="1">
                <a:latin typeface="+mn-lt"/>
              </a:rPr>
              <a:t>dan</a:t>
            </a:r>
            <a:r>
              <a:rPr lang="en-US" sz="2000" dirty="0">
                <a:latin typeface="+mn-lt"/>
              </a:rPr>
              <a:t> </a:t>
            </a:r>
            <a:r>
              <a:rPr lang="en-US" sz="2000" dirty="0" err="1">
                <a:latin typeface="+mn-lt"/>
              </a:rPr>
              <a:t>kontribusi</a:t>
            </a:r>
            <a:r>
              <a:rPr lang="en-US" sz="2000" dirty="0">
                <a:latin typeface="+mn-lt"/>
              </a:rPr>
              <a:t> </a:t>
            </a:r>
            <a:r>
              <a:rPr lang="en-US" sz="2000" dirty="0" err="1">
                <a:latin typeface="+mn-lt"/>
              </a:rPr>
              <a:t>luar</a:t>
            </a:r>
            <a:r>
              <a:rPr lang="en-US" sz="2000" dirty="0">
                <a:latin typeface="+mn-lt"/>
              </a:rPr>
              <a:t> </a:t>
            </a:r>
            <a:r>
              <a:rPr lang="en-US" sz="2000" dirty="0" err="1">
                <a:latin typeface="+mn-lt"/>
              </a:rPr>
              <a:t>biasa</a:t>
            </a:r>
            <a:r>
              <a:rPr lang="en-US" sz="2000" dirty="0">
                <a:latin typeface="+mn-lt"/>
              </a:rPr>
              <a:t> </a:t>
            </a:r>
            <a:r>
              <a:rPr lang="en-US" sz="2000" dirty="0" err="1">
                <a:latin typeface="+mn-lt"/>
              </a:rPr>
              <a:t>dipublikasi</a:t>
            </a:r>
            <a:endParaRPr lang="en-US" sz="2000" dirty="0">
              <a:latin typeface="+mn-lt"/>
            </a:endParaRPr>
          </a:p>
          <a:p>
            <a:pPr marL="682625" indent="-682625">
              <a:lnSpc>
                <a:spcPct val="110000"/>
              </a:lnSpc>
              <a:spcBef>
                <a:spcPct val="30000"/>
              </a:spcBef>
              <a:defRPr/>
            </a:pPr>
            <a:r>
              <a:rPr lang="en-US" sz="2000" dirty="0">
                <a:latin typeface="+mn-lt"/>
              </a:rPr>
              <a:t>(9)	</a:t>
            </a:r>
            <a:r>
              <a:rPr lang="en-US" sz="2000" dirty="0" err="1">
                <a:latin typeface="+mn-lt"/>
              </a:rPr>
              <a:t>Ukur</a:t>
            </a:r>
            <a:r>
              <a:rPr lang="en-US" sz="2000" dirty="0">
                <a:latin typeface="+mn-lt"/>
              </a:rPr>
              <a:t> </a:t>
            </a:r>
            <a:r>
              <a:rPr lang="en-US" sz="2000" dirty="0" err="1">
                <a:latin typeface="+mn-lt"/>
              </a:rPr>
              <a:t>semua</a:t>
            </a:r>
            <a:r>
              <a:rPr lang="en-US" sz="2000" dirty="0">
                <a:latin typeface="+mn-lt"/>
              </a:rPr>
              <a:t> </a:t>
            </a:r>
            <a:r>
              <a:rPr lang="en-US" sz="2000" dirty="0" err="1">
                <a:latin typeface="+mn-lt"/>
              </a:rPr>
              <a:t>proses</a:t>
            </a:r>
            <a:r>
              <a:rPr lang="en-US" sz="2000" dirty="0">
                <a:latin typeface="+mn-lt"/>
              </a:rPr>
              <a:t> </a:t>
            </a:r>
            <a:r>
              <a:rPr lang="en-US" sz="2000" dirty="0" err="1">
                <a:latin typeface="+mn-lt"/>
              </a:rPr>
              <a:t>dan</a:t>
            </a:r>
            <a:r>
              <a:rPr lang="en-US" sz="2000" dirty="0">
                <a:latin typeface="+mn-lt"/>
              </a:rPr>
              <a:t> </a:t>
            </a:r>
            <a:r>
              <a:rPr lang="en-US" sz="2000" dirty="0" err="1">
                <a:latin typeface="+mn-lt"/>
              </a:rPr>
              <a:t>tingkat</a:t>
            </a:r>
            <a:r>
              <a:rPr lang="en-US" sz="2000" dirty="0">
                <a:latin typeface="+mn-lt"/>
              </a:rPr>
              <a:t> </a:t>
            </a:r>
            <a:r>
              <a:rPr lang="en-US" sz="2000" dirty="0" err="1">
                <a:latin typeface="+mn-lt"/>
              </a:rPr>
              <a:t>perbaikan</a:t>
            </a:r>
            <a:r>
              <a:rPr lang="en-US" sz="2000" dirty="0">
                <a:latin typeface="+mn-lt"/>
              </a:rPr>
              <a:t> </a:t>
            </a:r>
            <a:r>
              <a:rPr lang="en-US" sz="2000" dirty="0" err="1">
                <a:latin typeface="+mn-lt"/>
              </a:rPr>
              <a:t>mutu</a:t>
            </a:r>
            <a:endParaRPr lang="en-US" sz="2000" dirty="0">
              <a:latin typeface="+mn-lt"/>
            </a:endParaRPr>
          </a:p>
          <a:p>
            <a:pPr marL="682625" indent="-682625">
              <a:lnSpc>
                <a:spcPct val="110000"/>
              </a:lnSpc>
              <a:spcBef>
                <a:spcPct val="30000"/>
              </a:spcBef>
              <a:defRPr/>
            </a:pPr>
            <a:r>
              <a:rPr lang="en-US" sz="2000" dirty="0">
                <a:latin typeface="+mn-lt"/>
              </a:rPr>
              <a:t>(10) 	</a:t>
            </a:r>
            <a:r>
              <a:rPr lang="en-US" sz="2000" dirty="0" err="1">
                <a:latin typeface="+mn-lt"/>
              </a:rPr>
              <a:t>Pastikan</a:t>
            </a:r>
            <a:r>
              <a:rPr lang="en-US" sz="2000" dirty="0">
                <a:latin typeface="+mn-lt"/>
              </a:rPr>
              <a:t> </a:t>
            </a:r>
            <a:r>
              <a:rPr lang="en-US" sz="2000" dirty="0" err="1">
                <a:latin typeface="+mn-lt"/>
              </a:rPr>
              <a:t>perbaikan</a:t>
            </a:r>
            <a:r>
              <a:rPr lang="en-US" sz="2000" dirty="0">
                <a:latin typeface="+mn-lt"/>
              </a:rPr>
              <a:t> </a:t>
            </a:r>
            <a:r>
              <a:rPr lang="en-US" sz="2000" dirty="0" err="1">
                <a:latin typeface="+mn-lt"/>
              </a:rPr>
              <a:t>mutu</a:t>
            </a:r>
            <a:r>
              <a:rPr lang="en-US" sz="2000" dirty="0">
                <a:latin typeface="+mn-lt"/>
              </a:rPr>
              <a:t> </a:t>
            </a:r>
            <a:r>
              <a:rPr lang="en-US" sz="2000" dirty="0" err="1">
                <a:latin typeface="+mn-lt"/>
              </a:rPr>
              <a:t>berkelanjutan</a:t>
            </a:r>
            <a:r>
              <a:rPr lang="en-US" sz="2000" dirty="0">
                <a:latin typeface="+mn-lt"/>
              </a:rPr>
              <a:t> </a:t>
            </a:r>
            <a:r>
              <a:rPr lang="en-US" sz="2000" dirty="0" err="1">
                <a:latin typeface="+mn-lt"/>
              </a:rPr>
              <a:t>dan</a:t>
            </a:r>
            <a:r>
              <a:rPr lang="en-US" sz="2000" dirty="0">
                <a:latin typeface="+mn-lt"/>
              </a:rPr>
              <a:t> </a:t>
            </a:r>
            <a:r>
              <a:rPr lang="en-US" sz="2000" dirty="0" err="1">
                <a:latin typeface="+mn-lt"/>
              </a:rPr>
              <a:t>penetapan</a:t>
            </a:r>
            <a:r>
              <a:rPr lang="en-US" sz="2000" dirty="0">
                <a:latin typeface="+mn-lt"/>
              </a:rPr>
              <a:t> </a:t>
            </a:r>
            <a:r>
              <a:rPr lang="en-US" sz="2000" dirty="0" err="1">
                <a:latin typeface="+mn-lt"/>
              </a:rPr>
              <a:t>sasaran</a:t>
            </a:r>
            <a:r>
              <a:rPr lang="en-US" sz="2000" dirty="0">
                <a:latin typeface="+mn-lt"/>
              </a:rPr>
              <a:t> </a:t>
            </a:r>
            <a:r>
              <a:rPr lang="en-US" sz="2000" dirty="0" err="1">
                <a:latin typeface="+mn-lt"/>
              </a:rPr>
              <a:t>diintergrasikan</a:t>
            </a:r>
            <a:r>
              <a:rPr lang="en-US" sz="2000" dirty="0">
                <a:latin typeface="+mn-lt"/>
              </a:rPr>
              <a:t> </a:t>
            </a:r>
            <a:r>
              <a:rPr lang="en-US" sz="2000" dirty="0" err="1">
                <a:latin typeface="+mn-lt"/>
              </a:rPr>
              <a:t>kedalam</a:t>
            </a:r>
            <a:r>
              <a:rPr lang="en-US" sz="2000" dirty="0">
                <a:latin typeface="+mn-lt"/>
              </a:rPr>
              <a:t> </a:t>
            </a:r>
            <a:r>
              <a:rPr lang="en-US" sz="2000" dirty="0" err="1">
                <a:latin typeface="+mn-lt"/>
              </a:rPr>
              <a:t>sistem</a:t>
            </a:r>
            <a:r>
              <a:rPr lang="en-US" sz="2000" dirty="0">
                <a:latin typeface="+mn-lt"/>
              </a:rPr>
              <a:t> </a:t>
            </a:r>
            <a:r>
              <a:rPr lang="en-US" sz="2000" dirty="0" err="1">
                <a:latin typeface="+mn-lt"/>
              </a:rPr>
              <a:t>manajemen</a:t>
            </a:r>
            <a:r>
              <a:rPr lang="en-US" sz="2000" dirty="0">
                <a:latin typeface="+mn-lt"/>
              </a:rPr>
              <a:t> </a:t>
            </a:r>
            <a:r>
              <a:rPr lang="en-US" sz="2000" dirty="0" err="1">
                <a:latin typeface="+mn-lt"/>
              </a:rPr>
              <a:t>perusahaan</a:t>
            </a:r>
            <a:endParaRPr lang="en-US"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Effect transition="in" filter="dissolve">
                                      <p:cBhvr>
                                        <p:cTn id="7" dur="500"/>
                                        <p:tgtEl>
                                          <p:spTgt spid="26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31">
                                            <p:txEl>
                                              <p:pRg st="1" end="1"/>
                                            </p:txEl>
                                          </p:spTgt>
                                        </p:tgtEl>
                                        <p:attrNameLst>
                                          <p:attrName>style.visibility</p:attrName>
                                        </p:attrNameLst>
                                      </p:cBhvr>
                                      <p:to>
                                        <p:strVal val="visible"/>
                                      </p:to>
                                    </p:set>
                                    <p:animEffect transition="in" filter="dissolve">
                                      <p:cBhvr>
                                        <p:cTn id="12" dur="500"/>
                                        <p:tgtEl>
                                          <p:spTgt spid="266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31">
                                            <p:txEl>
                                              <p:pRg st="2" end="2"/>
                                            </p:txEl>
                                          </p:spTgt>
                                        </p:tgtEl>
                                        <p:attrNameLst>
                                          <p:attrName>style.visibility</p:attrName>
                                        </p:attrNameLst>
                                      </p:cBhvr>
                                      <p:to>
                                        <p:strVal val="visible"/>
                                      </p:to>
                                    </p:set>
                                    <p:animEffect transition="in" filter="dissolve">
                                      <p:cBhvr>
                                        <p:cTn id="17" dur="500"/>
                                        <p:tgtEl>
                                          <p:spTgt spid="266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31">
                                            <p:txEl>
                                              <p:pRg st="3" end="3"/>
                                            </p:txEl>
                                          </p:spTgt>
                                        </p:tgtEl>
                                        <p:attrNameLst>
                                          <p:attrName>style.visibility</p:attrName>
                                        </p:attrNameLst>
                                      </p:cBhvr>
                                      <p:to>
                                        <p:strVal val="visible"/>
                                      </p:to>
                                    </p:set>
                                    <p:animEffect transition="in" filter="dissolve">
                                      <p:cBhvr>
                                        <p:cTn id="22" dur="500"/>
                                        <p:tgtEl>
                                          <p:spTgt spid="266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31">
                                            <p:txEl>
                                              <p:pRg st="4" end="4"/>
                                            </p:txEl>
                                          </p:spTgt>
                                        </p:tgtEl>
                                        <p:attrNameLst>
                                          <p:attrName>style.visibility</p:attrName>
                                        </p:attrNameLst>
                                      </p:cBhvr>
                                      <p:to>
                                        <p:strVal val="visible"/>
                                      </p:to>
                                    </p:set>
                                    <p:animEffect transition="in" filter="dissolve">
                                      <p:cBhvr>
                                        <p:cTn id="27" dur="500"/>
                                        <p:tgtEl>
                                          <p:spTgt spid="266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577362" y="1066800"/>
            <a:ext cx="7880838" cy="1066800"/>
          </a:xfrm>
          <a:prstGeom prst="rect">
            <a:avLst/>
          </a:prstGeom>
          <a:noFill/>
          <a:ln w="9525">
            <a:noFill/>
            <a:miter lim="800000"/>
            <a:headEnd/>
            <a:tailEnd/>
          </a:ln>
        </p:spPr>
        <p:txBody>
          <a:bodyPr>
            <a:spAutoFit/>
          </a:bodyPr>
          <a:lstStyle/>
          <a:p>
            <a:pPr algn="ctr">
              <a:spcBef>
                <a:spcPct val="50000"/>
              </a:spcBef>
            </a:pPr>
            <a:r>
              <a:rPr lang="en-GB" sz="3200" b="1" dirty="0">
                <a:solidFill>
                  <a:schemeClr val="accent1">
                    <a:lumMod val="75000"/>
                  </a:schemeClr>
                </a:solidFill>
                <a:latin typeface="Tahoma" pitchFamily="34" charset="0"/>
              </a:rPr>
              <a:t>KONSEP TQM MENURUT KAORU ISHIKAWA </a:t>
            </a:r>
          </a:p>
        </p:txBody>
      </p:sp>
      <p:sp>
        <p:nvSpPr>
          <p:cNvPr id="27655" name="Rectangle 7"/>
          <p:cNvSpPr>
            <a:spLocks noChangeArrowheads="1"/>
          </p:cNvSpPr>
          <p:nvPr/>
        </p:nvSpPr>
        <p:spPr bwMode="auto">
          <a:xfrm>
            <a:off x="577362" y="2355850"/>
            <a:ext cx="8074269" cy="3206750"/>
          </a:xfrm>
          <a:prstGeom prst="rect">
            <a:avLst/>
          </a:prstGeom>
          <a:noFill/>
          <a:ln w="9525">
            <a:noFill/>
            <a:miter lim="800000"/>
            <a:headEnd/>
            <a:tailEnd/>
          </a:ln>
        </p:spPr>
        <p:txBody>
          <a:bodyPr/>
          <a:lstStyle/>
          <a:p>
            <a:pPr marL="381000" indent="-381000">
              <a:lnSpc>
                <a:spcPct val="110000"/>
              </a:lnSpc>
              <a:spcBef>
                <a:spcPct val="30000"/>
              </a:spcBef>
              <a:buClr>
                <a:schemeClr val="tx1"/>
              </a:buClr>
              <a:buFont typeface="Dom Casual" pitchFamily="2" charset="0"/>
              <a:buChar char="●"/>
              <a:tabLst>
                <a:tab pos="857250" algn="l"/>
              </a:tabLst>
              <a:defRPr/>
            </a:pPr>
            <a:r>
              <a:rPr lang="en-US" sz="2000" dirty="0" err="1">
                <a:latin typeface="+mn-lt"/>
              </a:rPr>
              <a:t>Seorang</a:t>
            </a:r>
            <a:r>
              <a:rPr lang="en-US" sz="2000" dirty="0">
                <a:latin typeface="+mn-lt"/>
              </a:rPr>
              <a:t> </a:t>
            </a:r>
            <a:r>
              <a:rPr lang="en-US" sz="2000" dirty="0" err="1">
                <a:latin typeface="+mn-lt"/>
              </a:rPr>
              <a:t>akademikus</a:t>
            </a:r>
            <a:r>
              <a:rPr lang="en-US" sz="2000" dirty="0">
                <a:latin typeface="+mn-lt"/>
              </a:rPr>
              <a:t> </a:t>
            </a:r>
            <a:r>
              <a:rPr lang="en-US" sz="2000" dirty="0" err="1">
                <a:latin typeface="+mn-lt"/>
              </a:rPr>
              <a:t>di</a:t>
            </a:r>
            <a:r>
              <a:rPr lang="en-US" sz="2000" dirty="0">
                <a:latin typeface="+mn-lt"/>
              </a:rPr>
              <a:t> University Tokyo</a:t>
            </a:r>
          </a:p>
          <a:p>
            <a:pPr marL="381000" indent="-381000">
              <a:lnSpc>
                <a:spcPct val="110000"/>
              </a:lnSpc>
              <a:spcBef>
                <a:spcPct val="30000"/>
              </a:spcBef>
              <a:buClr>
                <a:schemeClr val="tx1"/>
              </a:buClr>
              <a:buFont typeface="Dom Casual" pitchFamily="2" charset="0"/>
              <a:buChar char="●"/>
              <a:tabLst>
                <a:tab pos="857250" algn="l"/>
              </a:tabLst>
              <a:defRPr/>
            </a:pPr>
            <a:r>
              <a:rPr lang="en-US" sz="2000" dirty="0" err="1">
                <a:latin typeface="+mn-lt"/>
              </a:rPr>
              <a:t>Sering</a:t>
            </a:r>
            <a:r>
              <a:rPr lang="en-US" sz="2000" dirty="0">
                <a:latin typeface="+mn-lt"/>
              </a:rPr>
              <a:t> </a:t>
            </a:r>
            <a:r>
              <a:rPr lang="en-US" sz="2000" dirty="0" err="1">
                <a:latin typeface="+mn-lt"/>
              </a:rPr>
              <a:t>bekerjasama</a:t>
            </a:r>
            <a:r>
              <a:rPr lang="en-US" sz="2000" dirty="0">
                <a:latin typeface="+mn-lt"/>
              </a:rPr>
              <a:t> </a:t>
            </a:r>
            <a:r>
              <a:rPr lang="en-US" sz="2000" dirty="0" err="1">
                <a:latin typeface="+mn-lt"/>
              </a:rPr>
              <a:t>dengan</a:t>
            </a:r>
            <a:r>
              <a:rPr lang="en-US" sz="2000" dirty="0">
                <a:latin typeface="+mn-lt"/>
              </a:rPr>
              <a:t> </a:t>
            </a:r>
            <a:r>
              <a:rPr lang="en-US" sz="2000" dirty="0" err="1">
                <a:latin typeface="+mn-lt"/>
              </a:rPr>
              <a:t>industri</a:t>
            </a:r>
            <a:r>
              <a:rPr lang="en-US" sz="2000" dirty="0">
                <a:latin typeface="+mn-lt"/>
              </a:rPr>
              <a:t> </a:t>
            </a:r>
            <a:r>
              <a:rPr lang="en-US" sz="2000" dirty="0" err="1">
                <a:latin typeface="+mn-lt"/>
              </a:rPr>
              <a:t>dalam</a:t>
            </a:r>
            <a:r>
              <a:rPr lang="en-US" sz="2000" dirty="0">
                <a:latin typeface="+mn-lt"/>
              </a:rPr>
              <a:t> </a:t>
            </a:r>
            <a:r>
              <a:rPr lang="en-US" sz="2000" dirty="0" err="1">
                <a:latin typeface="+mn-lt"/>
              </a:rPr>
              <a:t>penerapan</a:t>
            </a:r>
            <a:r>
              <a:rPr lang="en-US" sz="2000" dirty="0">
                <a:latin typeface="+mn-lt"/>
              </a:rPr>
              <a:t> </a:t>
            </a:r>
            <a:r>
              <a:rPr lang="en-US" sz="2000" dirty="0" err="1">
                <a:latin typeface="+mn-lt"/>
              </a:rPr>
              <a:t>teknik-teknik</a:t>
            </a:r>
            <a:r>
              <a:rPr lang="en-US" sz="2000" dirty="0">
                <a:latin typeface="+mn-lt"/>
              </a:rPr>
              <a:t> </a:t>
            </a:r>
            <a:r>
              <a:rPr lang="en-US" sz="2000" dirty="0" err="1">
                <a:latin typeface="+mn-lt"/>
              </a:rPr>
              <a:t>pengendalian</a:t>
            </a:r>
            <a:r>
              <a:rPr lang="en-US" sz="2000" dirty="0">
                <a:latin typeface="+mn-lt"/>
              </a:rPr>
              <a:t> </a:t>
            </a:r>
            <a:r>
              <a:rPr lang="en-US" sz="2000" dirty="0" err="1">
                <a:latin typeface="+mn-lt"/>
              </a:rPr>
              <a:t>mutu</a:t>
            </a:r>
            <a:endParaRPr lang="en-US" sz="2000" dirty="0">
              <a:latin typeface="+mn-lt"/>
            </a:endParaRPr>
          </a:p>
          <a:p>
            <a:pPr marL="381000" indent="-381000">
              <a:lnSpc>
                <a:spcPct val="110000"/>
              </a:lnSpc>
              <a:spcBef>
                <a:spcPct val="30000"/>
              </a:spcBef>
              <a:buClr>
                <a:schemeClr val="tx1"/>
              </a:buClr>
              <a:buFont typeface="Dom Casual" pitchFamily="2" charset="0"/>
              <a:buChar char="●"/>
              <a:tabLst>
                <a:tab pos="857250" algn="l"/>
              </a:tabLst>
              <a:defRPr/>
            </a:pPr>
            <a:r>
              <a:rPr lang="en-US" sz="2000" dirty="0" err="1">
                <a:latin typeface="+mn-lt"/>
              </a:rPr>
              <a:t>Karyanya</a:t>
            </a:r>
            <a:r>
              <a:rPr lang="en-US" sz="2000" dirty="0">
                <a:latin typeface="+mn-lt"/>
              </a:rPr>
              <a:t> yang </a:t>
            </a:r>
            <a:r>
              <a:rPr lang="en-US" sz="2000" dirty="0" err="1">
                <a:latin typeface="+mn-lt"/>
              </a:rPr>
              <a:t>terkenal</a:t>
            </a:r>
            <a:r>
              <a:rPr lang="en-US" sz="2000" dirty="0">
                <a:latin typeface="+mn-lt"/>
              </a:rPr>
              <a:t> : </a:t>
            </a:r>
            <a:r>
              <a:rPr lang="en-US" sz="2000" i="1" dirty="0">
                <a:latin typeface="+mn-lt"/>
              </a:rPr>
              <a:t>FISH BONE  diagram</a:t>
            </a:r>
            <a:r>
              <a:rPr lang="en-US" sz="2000" dirty="0">
                <a:latin typeface="+mn-lt"/>
              </a:rPr>
              <a:t> </a:t>
            </a:r>
            <a:r>
              <a:rPr lang="en-US" sz="2000" dirty="0" err="1">
                <a:latin typeface="+mn-lt"/>
              </a:rPr>
              <a:t>disebut</a:t>
            </a:r>
            <a:r>
              <a:rPr lang="en-US" sz="2000" dirty="0">
                <a:latin typeface="+mn-lt"/>
              </a:rPr>
              <a:t> </a:t>
            </a:r>
            <a:r>
              <a:rPr lang="en-US" sz="2000" dirty="0" err="1">
                <a:latin typeface="+mn-lt"/>
              </a:rPr>
              <a:t>juga</a:t>
            </a:r>
            <a:r>
              <a:rPr lang="en-US" sz="2000" dirty="0">
                <a:latin typeface="+mn-lt"/>
              </a:rPr>
              <a:t> Diagram ISHIKAWA</a:t>
            </a:r>
          </a:p>
          <a:p>
            <a:pPr marL="381000" indent="-381000">
              <a:lnSpc>
                <a:spcPct val="110000"/>
              </a:lnSpc>
              <a:spcBef>
                <a:spcPct val="30000"/>
              </a:spcBef>
              <a:buClr>
                <a:schemeClr val="tx1"/>
              </a:buClr>
              <a:buFont typeface="Dom Casual" pitchFamily="2" charset="0"/>
              <a:buChar char="●"/>
              <a:tabLst>
                <a:tab pos="857250" algn="l"/>
              </a:tabLst>
              <a:defRPr/>
            </a:pPr>
            <a:r>
              <a:rPr lang="en-US" sz="2000" dirty="0" err="1">
                <a:latin typeface="+mn-lt"/>
              </a:rPr>
              <a:t>Mengembangkan</a:t>
            </a:r>
            <a:r>
              <a:rPr lang="en-US" sz="2000" dirty="0">
                <a:latin typeface="+mn-lt"/>
              </a:rPr>
              <a:t> GKM </a:t>
            </a:r>
            <a:r>
              <a:rPr lang="en-US" sz="2000" dirty="0" err="1">
                <a:latin typeface="+mn-lt"/>
              </a:rPr>
              <a:t>di</a:t>
            </a:r>
            <a:r>
              <a:rPr lang="en-US" sz="2000" dirty="0">
                <a:latin typeface="+mn-lt"/>
              </a:rPr>
              <a:t> </a:t>
            </a:r>
            <a:r>
              <a:rPr lang="en-US" sz="2000" dirty="0" err="1">
                <a:latin typeface="+mn-lt"/>
              </a:rPr>
              <a:t>Jepang</a:t>
            </a:r>
            <a:r>
              <a:rPr lang="en-US" sz="2000" dirty="0">
                <a:latin typeface="+mn-lt"/>
              </a:rPr>
              <a:t> </a:t>
            </a:r>
            <a:r>
              <a:rPr lang="en-US" sz="2000" dirty="0" err="1">
                <a:latin typeface="+mn-lt"/>
              </a:rPr>
              <a:t>dan</a:t>
            </a:r>
            <a:r>
              <a:rPr lang="en-US" sz="2000" dirty="0">
                <a:latin typeface="+mn-lt"/>
              </a:rPr>
              <a:t> </a:t>
            </a:r>
            <a:r>
              <a:rPr lang="en-US" sz="2000" dirty="0" err="1">
                <a:latin typeface="+mn-lt"/>
              </a:rPr>
              <a:t>memperkenalkan</a:t>
            </a:r>
            <a:r>
              <a:rPr lang="en-US" sz="2000" dirty="0">
                <a:latin typeface="+mn-lt"/>
              </a:rPr>
              <a:t> </a:t>
            </a:r>
            <a:r>
              <a:rPr lang="en-US" sz="2000" dirty="0" err="1">
                <a:latin typeface="+mn-lt"/>
              </a:rPr>
              <a:t>istilah</a:t>
            </a:r>
            <a:r>
              <a:rPr lang="en-US" sz="2000" dirty="0">
                <a:latin typeface="+mn-lt"/>
              </a:rPr>
              <a:t> CWQC</a:t>
            </a:r>
          </a:p>
          <a:p>
            <a:pPr marL="381000" indent="-381000">
              <a:lnSpc>
                <a:spcPct val="110000"/>
              </a:lnSpc>
              <a:spcBef>
                <a:spcPct val="30000"/>
              </a:spcBef>
              <a:buClr>
                <a:schemeClr val="tx1"/>
              </a:buClr>
              <a:buFont typeface="Dom Casual" pitchFamily="2" charset="0"/>
              <a:buChar char="●"/>
              <a:tabLst>
                <a:tab pos="857250" algn="l"/>
              </a:tabLst>
              <a:defRPr/>
            </a:pPr>
            <a:r>
              <a:rPr lang="en-US" sz="2000" dirty="0" err="1">
                <a:latin typeface="+mn-lt"/>
              </a:rPr>
              <a:t>Untuk</a:t>
            </a:r>
            <a:r>
              <a:rPr lang="en-US" sz="2000" dirty="0">
                <a:latin typeface="+mn-lt"/>
              </a:rPr>
              <a:t> TQM </a:t>
            </a:r>
            <a:r>
              <a:rPr lang="en-US" sz="2000" dirty="0" err="1">
                <a:latin typeface="+mn-lt"/>
              </a:rPr>
              <a:t>dia</a:t>
            </a:r>
            <a:r>
              <a:rPr lang="en-US" sz="2000" dirty="0">
                <a:latin typeface="+mn-lt"/>
              </a:rPr>
              <a:t> </a:t>
            </a:r>
            <a:r>
              <a:rPr lang="en-US" sz="2000" dirty="0" err="1">
                <a:latin typeface="+mn-lt"/>
              </a:rPr>
              <a:t>memperkenalkan</a:t>
            </a:r>
            <a:r>
              <a:rPr lang="en-US" sz="2000" dirty="0">
                <a:latin typeface="+mn-lt"/>
              </a:rPr>
              <a:t> the Ishikawa model of  </a:t>
            </a:r>
            <a:r>
              <a:rPr lang="en-US" sz="2000" dirty="0" err="1">
                <a:latin typeface="+mn-lt"/>
              </a:rPr>
              <a:t>relationaships</a:t>
            </a:r>
            <a:r>
              <a:rPr lang="en-US" sz="2000" dirty="0">
                <a:latin typeface="+mn-lt"/>
              </a:rPr>
              <a:t> in Total Quality Management</a:t>
            </a:r>
            <a:endParaRPr lang="en-GB"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dissolve">
                                      <p:cBhvr>
                                        <p:cTn id="7" dur="500"/>
                                        <p:tgtEl>
                                          <p:spTgt spid="27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5">
                                            <p:txEl>
                                              <p:pRg st="1" end="1"/>
                                            </p:txEl>
                                          </p:spTgt>
                                        </p:tgtEl>
                                        <p:attrNameLst>
                                          <p:attrName>style.visibility</p:attrName>
                                        </p:attrNameLst>
                                      </p:cBhvr>
                                      <p:to>
                                        <p:strVal val="visible"/>
                                      </p:to>
                                    </p:set>
                                    <p:animEffect transition="in" filter="dissolve">
                                      <p:cBhvr>
                                        <p:cTn id="12" dur="500"/>
                                        <p:tgtEl>
                                          <p:spTgt spid="276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5">
                                            <p:txEl>
                                              <p:pRg st="2" end="2"/>
                                            </p:txEl>
                                          </p:spTgt>
                                        </p:tgtEl>
                                        <p:attrNameLst>
                                          <p:attrName>style.visibility</p:attrName>
                                        </p:attrNameLst>
                                      </p:cBhvr>
                                      <p:to>
                                        <p:strVal val="visible"/>
                                      </p:to>
                                    </p:set>
                                    <p:animEffect transition="in" filter="dissolve">
                                      <p:cBhvr>
                                        <p:cTn id="17" dur="500"/>
                                        <p:tgtEl>
                                          <p:spTgt spid="276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5">
                                            <p:txEl>
                                              <p:pRg st="3" end="3"/>
                                            </p:txEl>
                                          </p:spTgt>
                                        </p:tgtEl>
                                        <p:attrNameLst>
                                          <p:attrName>style.visibility</p:attrName>
                                        </p:attrNameLst>
                                      </p:cBhvr>
                                      <p:to>
                                        <p:strVal val="visible"/>
                                      </p:to>
                                    </p:set>
                                    <p:animEffect transition="in" filter="dissolve">
                                      <p:cBhvr>
                                        <p:cTn id="22" dur="500"/>
                                        <p:tgtEl>
                                          <p:spTgt spid="276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5">
                                            <p:txEl>
                                              <p:pRg st="4" end="4"/>
                                            </p:txEl>
                                          </p:spTgt>
                                        </p:tgtEl>
                                        <p:attrNameLst>
                                          <p:attrName>style.visibility</p:attrName>
                                        </p:attrNameLst>
                                      </p:cBhvr>
                                      <p:to>
                                        <p:strVal val="visible"/>
                                      </p:to>
                                    </p:set>
                                    <p:animEffect transition="in" filter="dissolve">
                                      <p:cBhvr>
                                        <p:cTn id="27" dur="500"/>
                                        <p:tgtEl>
                                          <p:spTgt spid="276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25112" y="2174875"/>
            <a:ext cx="3352800" cy="369332"/>
          </a:xfrm>
          <a:prstGeom prst="rect">
            <a:avLst/>
          </a:prstGeom>
          <a:noFill/>
          <a:ln w="9525">
            <a:noFill/>
            <a:miter lim="800000"/>
            <a:headEnd/>
            <a:tailEnd/>
          </a:ln>
        </p:spPr>
        <p:txBody>
          <a:bodyPr>
            <a:spAutoFit/>
          </a:bodyPr>
          <a:lstStyle/>
          <a:p>
            <a:pPr>
              <a:spcBef>
                <a:spcPct val="50000"/>
              </a:spcBef>
            </a:pPr>
            <a:endParaRPr lang="id-ID"/>
          </a:p>
        </p:txBody>
      </p:sp>
      <p:grpSp>
        <p:nvGrpSpPr>
          <p:cNvPr id="2" name="Group 17"/>
          <p:cNvGrpSpPr>
            <a:grpSpLocks/>
          </p:cNvGrpSpPr>
          <p:nvPr/>
        </p:nvGrpSpPr>
        <p:grpSpPr bwMode="auto">
          <a:xfrm>
            <a:off x="2696308" y="323850"/>
            <a:ext cx="4267200" cy="5924550"/>
            <a:chOff x="1840" y="204"/>
            <a:chExt cx="2912" cy="3732"/>
          </a:xfrm>
        </p:grpSpPr>
        <p:sp>
          <p:nvSpPr>
            <p:cNvPr id="19462" name="Oval 6"/>
            <p:cNvSpPr>
              <a:spLocks noChangeArrowheads="1"/>
            </p:cNvSpPr>
            <p:nvPr/>
          </p:nvSpPr>
          <p:spPr bwMode="auto">
            <a:xfrm>
              <a:off x="1840" y="204"/>
              <a:ext cx="2912" cy="3108"/>
            </a:xfrm>
            <a:prstGeom prst="ellipse">
              <a:avLst/>
            </a:prstGeom>
            <a:noFill/>
            <a:ln w="38100">
              <a:solidFill>
                <a:schemeClr val="tx1"/>
              </a:solidFill>
              <a:round/>
              <a:headEnd/>
              <a:tailEnd/>
            </a:ln>
          </p:spPr>
          <p:txBody>
            <a:bodyPr wrap="none" anchor="ctr"/>
            <a:lstStyle/>
            <a:p>
              <a:endParaRPr lang="id-ID"/>
            </a:p>
          </p:txBody>
        </p:sp>
        <p:sp>
          <p:nvSpPr>
            <p:cNvPr id="19463" name="Oval 4"/>
            <p:cNvSpPr>
              <a:spLocks noChangeArrowheads="1"/>
            </p:cNvSpPr>
            <p:nvPr/>
          </p:nvSpPr>
          <p:spPr bwMode="auto">
            <a:xfrm>
              <a:off x="2516" y="992"/>
              <a:ext cx="1560" cy="1264"/>
            </a:xfrm>
            <a:prstGeom prst="ellipse">
              <a:avLst/>
            </a:prstGeom>
            <a:noFill/>
            <a:ln w="38100">
              <a:solidFill>
                <a:schemeClr val="tx1"/>
              </a:solidFill>
              <a:round/>
              <a:headEnd/>
              <a:tailEnd/>
            </a:ln>
          </p:spPr>
          <p:txBody>
            <a:bodyPr wrap="none" anchor="ctr"/>
            <a:lstStyle/>
            <a:p>
              <a:endParaRPr lang="id-ID"/>
            </a:p>
          </p:txBody>
        </p:sp>
        <p:sp>
          <p:nvSpPr>
            <p:cNvPr id="19464" name="Oval 5"/>
            <p:cNvSpPr>
              <a:spLocks noChangeArrowheads="1"/>
            </p:cNvSpPr>
            <p:nvPr/>
          </p:nvSpPr>
          <p:spPr bwMode="auto">
            <a:xfrm>
              <a:off x="2213" y="600"/>
              <a:ext cx="2166" cy="2184"/>
            </a:xfrm>
            <a:prstGeom prst="ellipse">
              <a:avLst/>
            </a:prstGeom>
            <a:noFill/>
            <a:ln w="38100">
              <a:solidFill>
                <a:schemeClr val="tx1"/>
              </a:solidFill>
              <a:round/>
              <a:headEnd/>
              <a:tailEnd/>
            </a:ln>
          </p:spPr>
          <p:txBody>
            <a:bodyPr wrap="none" anchor="ctr"/>
            <a:lstStyle/>
            <a:p>
              <a:endParaRPr lang="id-ID"/>
            </a:p>
          </p:txBody>
        </p:sp>
        <p:sp>
          <p:nvSpPr>
            <p:cNvPr id="19465" name="Oval 7"/>
            <p:cNvSpPr>
              <a:spLocks noChangeArrowheads="1"/>
            </p:cNvSpPr>
            <p:nvPr/>
          </p:nvSpPr>
          <p:spPr bwMode="auto">
            <a:xfrm>
              <a:off x="2259" y="1872"/>
              <a:ext cx="2181" cy="2064"/>
            </a:xfrm>
            <a:prstGeom prst="ellipse">
              <a:avLst/>
            </a:prstGeom>
            <a:noFill/>
            <a:ln w="38100">
              <a:solidFill>
                <a:schemeClr val="tx1"/>
              </a:solidFill>
              <a:round/>
              <a:headEnd/>
              <a:tailEnd/>
            </a:ln>
          </p:spPr>
          <p:txBody>
            <a:bodyPr wrap="none" anchor="ctr"/>
            <a:lstStyle/>
            <a:p>
              <a:endParaRPr lang="id-ID"/>
            </a:p>
          </p:txBody>
        </p:sp>
        <p:sp>
          <p:nvSpPr>
            <p:cNvPr id="19466" name="Text Box 8"/>
            <p:cNvSpPr txBox="1">
              <a:spLocks noChangeArrowheads="1"/>
            </p:cNvSpPr>
            <p:nvPr/>
          </p:nvSpPr>
          <p:spPr bwMode="auto">
            <a:xfrm>
              <a:off x="2707" y="3350"/>
              <a:ext cx="1386" cy="252"/>
            </a:xfrm>
            <a:prstGeom prst="rect">
              <a:avLst/>
            </a:prstGeom>
            <a:noFill/>
            <a:ln w="9525">
              <a:noFill/>
              <a:miter lim="800000"/>
              <a:headEnd/>
              <a:tailEnd/>
            </a:ln>
          </p:spPr>
          <p:txBody>
            <a:bodyPr>
              <a:spAutoFit/>
            </a:bodyPr>
            <a:lstStyle/>
            <a:p>
              <a:pPr algn="ctr">
                <a:spcBef>
                  <a:spcPct val="50000"/>
                </a:spcBef>
              </a:pPr>
              <a:r>
                <a:rPr lang="en-US" sz="2000">
                  <a:latin typeface="Dom Casual" pitchFamily="2" charset="0"/>
                </a:rPr>
                <a:t>QUALITY CIRCLES</a:t>
              </a:r>
            </a:p>
          </p:txBody>
        </p:sp>
        <p:sp>
          <p:nvSpPr>
            <p:cNvPr id="19467" name="Text Box 9"/>
            <p:cNvSpPr txBox="1">
              <a:spLocks noChangeArrowheads="1"/>
            </p:cNvSpPr>
            <p:nvPr/>
          </p:nvSpPr>
          <p:spPr bwMode="auto">
            <a:xfrm>
              <a:off x="3019" y="1304"/>
              <a:ext cx="624" cy="233"/>
            </a:xfrm>
            <a:prstGeom prst="rect">
              <a:avLst/>
            </a:prstGeom>
            <a:noFill/>
            <a:ln w="9525">
              <a:noFill/>
              <a:miter lim="800000"/>
              <a:headEnd/>
              <a:tailEnd/>
            </a:ln>
          </p:spPr>
          <p:txBody>
            <a:bodyPr>
              <a:spAutoFit/>
            </a:bodyPr>
            <a:lstStyle/>
            <a:p>
              <a:pPr>
                <a:spcBef>
                  <a:spcPct val="50000"/>
                </a:spcBef>
              </a:pPr>
              <a:endParaRPr lang="id-ID"/>
            </a:p>
          </p:txBody>
        </p:sp>
        <p:sp>
          <p:nvSpPr>
            <p:cNvPr id="19468" name="Text Box 10"/>
            <p:cNvSpPr txBox="1">
              <a:spLocks noChangeArrowheads="1"/>
            </p:cNvSpPr>
            <p:nvPr/>
          </p:nvSpPr>
          <p:spPr bwMode="auto">
            <a:xfrm>
              <a:off x="2603" y="1310"/>
              <a:ext cx="1386" cy="213"/>
            </a:xfrm>
            <a:prstGeom prst="rect">
              <a:avLst/>
            </a:prstGeom>
            <a:noFill/>
            <a:ln w="9525">
              <a:noFill/>
              <a:miter lim="800000"/>
              <a:headEnd/>
              <a:tailEnd/>
            </a:ln>
          </p:spPr>
          <p:txBody>
            <a:bodyPr>
              <a:spAutoFit/>
            </a:bodyPr>
            <a:lstStyle/>
            <a:p>
              <a:pPr algn="ctr">
                <a:spcBef>
                  <a:spcPct val="50000"/>
                </a:spcBef>
              </a:pPr>
              <a:r>
                <a:rPr lang="en-US" sz="1600">
                  <a:latin typeface="Dom Casual" pitchFamily="2" charset="0"/>
                </a:rPr>
                <a:t>QUALITY  ASSURANCE</a:t>
              </a:r>
            </a:p>
          </p:txBody>
        </p:sp>
        <p:sp>
          <p:nvSpPr>
            <p:cNvPr id="19469" name="Text Box 11"/>
            <p:cNvSpPr txBox="1">
              <a:spLocks noChangeArrowheads="1"/>
            </p:cNvSpPr>
            <p:nvPr/>
          </p:nvSpPr>
          <p:spPr bwMode="auto">
            <a:xfrm>
              <a:off x="2811" y="303"/>
              <a:ext cx="901" cy="233"/>
            </a:xfrm>
            <a:prstGeom prst="rect">
              <a:avLst/>
            </a:prstGeom>
            <a:noFill/>
            <a:ln w="9525">
              <a:noFill/>
              <a:miter lim="800000"/>
              <a:headEnd/>
              <a:tailEnd/>
            </a:ln>
          </p:spPr>
          <p:txBody>
            <a:bodyPr>
              <a:spAutoFit/>
            </a:bodyPr>
            <a:lstStyle/>
            <a:p>
              <a:pPr>
                <a:spcBef>
                  <a:spcPct val="50000"/>
                </a:spcBef>
              </a:pPr>
              <a:endParaRPr lang="id-ID"/>
            </a:p>
          </p:txBody>
        </p:sp>
        <p:sp>
          <p:nvSpPr>
            <p:cNvPr id="19470" name="Text Box 12"/>
            <p:cNvSpPr txBox="1">
              <a:spLocks noChangeArrowheads="1"/>
            </p:cNvSpPr>
            <p:nvPr/>
          </p:nvSpPr>
          <p:spPr bwMode="auto">
            <a:xfrm>
              <a:off x="2603" y="312"/>
              <a:ext cx="1386" cy="212"/>
            </a:xfrm>
            <a:prstGeom prst="rect">
              <a:avLst/>
            </a:prstGeom>
            <a:noFill/>
            <a:ln w="9525">
              <a:noFill/>
              <a:miter lim="800000"/>
              <a:headEnd/>
              <a:tailEnd/>
            </a:ln>
          </p:spPr>
          <p:txBody>
            <a:bodyPr>
              <a:spAutoFit/>
            </a:bodyPr>
            <a:lstStyle/>
            <a:p>
              <a:pPr algn="ctr">
                <a:spcBef>
                  <a:spcPct val="50000"/>
                </a:spcBef>
              </a:pPr>
              <a:r>
                <a:rPr lang="en-US" sz="1600">
                  <a:latin typeface="Dom Casual" pitchFamily="2" charset="0"/>
                </a:rPr>
                <a:t>PDCA CONTROL</a:t>
              </a:r>
            </a:p>
          </p:txBody>
        </p:sp>
        <p:sp>
          <p:nvSpPr>
            <p:cNvPr id="19471" name="Text Box 13"/>
            <p:cNvSpPr txBox="1">
              <a:spLocks noChangeArrowheads="1"/>
            </p:cNvSpPr>
            <p:nvPr/>
          </p:nvSpPr>
          <p:spPr bwMode="auto">
            <a:xfrm>
              <a:off x="2603" y="758"/>
              <a:ext cx="1386" cy="212"/>
            </a:xfrm>
            <a:prstGeom prst="rect">
              <a:avLst/>
            </a:prstGeom>
            <a:noFill/>
            <a:ln w="9525">
              <a:noFill/>
              <a:miter lim="800000"/>
              <a:headEnd/>
              <a:tailEnd/>
            </a:ln>
          </p:spPr>
          <p:txBody>
            <a:bodyPr>
              <a:spAutoFit/>
            </a:bodyPr>
            <a:lstStyle/>
            <a:p>
              <a:pPr algn="ctr">
                <a:spcBef>
                  <a:spcPct val="50000"/>
                </a:spcBef>
              </a:pPr>
              <a:r>
                <a:rPr lang="en-US" sz="1600">
                  <a:latin typeface="Dom Casual" pitchFamily="2" charset="0"/>
                </a:rPr>
                <a:t>QUALITY  CONTROL</a:t>
              </a:r>
            </a:p>
          </p:txBody>
        </p:sp>
      </p:grpSp>
      <p:sp>
        <p:nvSpPr>
          <p:cNvPr id="19460" name="Text Box 14"/>
          <p:cNvSpPr txBox="1">
            <a:spLocks noChangeArrowheads="1"/>
          </p:cNvSpPr>
          <p:nvPr/>
        </p:nvSpPr>
        <p:spPr bwMode="auto">
          <a:xfrm>
            <a:off x="405912" y="6324601"/>
            <a:ext cx="8128488" cy="396875"/>
          </a:xfrm>
          <a:prstGeom prst="rect">
            <a:avLst/>
          </a:prstGeom>
          <a:noFill/>
          <a:ln w="9525">
            <a:noFill/>
            <a:miter lim="800000"/>
            <a:headEnd/>
            <a:tailEnd/>
          </a:ln>
        </p:spPr>
        <p:txBody>
          <a:bodyPr>
            <a:spAutoFit/>
          </a:bodyPr>
          <a:lstStyle/>
          <a:p>
            <a:pPr algn="ctr">
              <a:spcBef>
                <a:spcPct val="50000"/>
              </a:spcBef>
            </a:pPr>
            <a:r>
              <a:rPr lang="en-US" sz="2000" b="1" dirty="0">
                <a:solidFill>
                  <a:schemeClr val="accent1">
                    <a:lumMod val="75000"/>
                  </a:schemeClr>
                </a:solidFill>
                <a:latin typeface="Dom Casual" pitchFamily="2" charset="0"/>
              </a:rPr>
              <a:t>The </a:t>
            </a:r>
            <a:r>
              <a:rPr lang="en-US" sz="2000" b="1" dirty="0">
                <a:solidFill>
                  <a:schemeClr val="accent1">
                    <a:lumMod val="75000"/>
                  </a:schemeClr>
                </a:solidFill>
                <a:latin typeface="Calibri" pitchFamily="34" charset="0"/>
                <a:ea typeface="Calibri" pitchFamily="34" charset="0"/>
                <a:cs typeface="Calibri" pitchFamily="34" charset="0"/>
              </a:rPr>
              <a:t>Ishikawa</a:t>
            </a:r>
            <a:r>
              <a:rPr lang="en-US" sz="2000" b="1" dirty="0">
                <a:solidFill>
                  <a:schemeClr val="accent1">
                    <a:lumMod val="75000"/>
                  </a:schemeClr>
                </a:solidFill>
                <a:latin typeface="Dom Casual" pitchFamily="2" charset="0"/>
              </a:rPr>
              <a:t> model of relationships in Total Quality Management</a:t>
            </a:r>
          </a:p>
        </p:txBody>
      </p:sp>
      <p:sp>
        <p:nvSpPr>
          <p:cNvPr id="19461" name="Text Box 15"/>
          <p:cNvSpPr txBox="1">
            <a:spLocks noChangeArrowheads="1"/>
          </p:cNvSpPr>
          <p:nvPr/>
        </p:nvSpPr>
        <p:spPr bwMode="auto">
          <a:xfrm>
            <a:off x="228600" y="228601"/>
            <a:ext cx="2866292" cy="1569660"/>
          </a:xfrm>
          <a:prstGeom prst="rect">
            <a:avLst/>
          </a:prstGeom>
          <a:noFill/>
          <a:ln w="9525">
            <a:noFill/>
            <a:miter lim="800000"/>
            <a:headEnd/>
            <a:tailEnd/>
          </a:ln>
        </p:spPr>
        <p:txBody>
          <a:bodyPr>
            <a:spAutoFit/>
          </a:bodyPr>
          <a:lstStyle/>
          <a:p>
            <a:pPr algn="ctr"/>
            <a:r>
              <a:rPr lang="en-US" sz="3200" b="1" dirty="0">
                <a:solidFill>
                  <a:schemeClr val="accent1">
                    <a:lumMod val="75000"/>
                  </a:schemeClr>
                </a:solidFill>
                <a:latin typeface="Arial Narrow" pitchFamily="34" charset="0"/>
              </a:rPr>
              <a:t>TOTAL</a:t>
            </a:r>
          </a:p>
          <a:p>
            <a:pPr algn="ctr"/>
            <a:r>
              <a:rPr lang="en-US" sz="3200" b="1" dirty="0">
                <a:solidFill>
                  <a:schemeClr val="accent1">
                    <a:lumMod val="75000"/>
                  </a:schemeClr>
                </a:solidFill>
                <a:latin typeface="Arial Narrow" pitchFamily="34" charset="0"/>
              </a:rPr>
              <a:t>QUALITY  MANAGEMENT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C747C797-173F-4FC3-B9B4-2C0072C7EFDE}" type="slidenum">
              <a:rPr lang="en-US"/>
              <a:pPr>
                <a:defRPr/>
              </a:pPr>
              <a:t>6</a:t>
            </a:fld>
            <a:endParaRPr lang="en-US"/>
          </a:p>
        </p:txBody>
      </p:sp>
      <p:sp>
        <p:nvSpPr>
          <p:cNvPr id="60418" name="Rectangle 2"/>
          <p:cNvSpPr>
            <a:spLocks noGrp="1" noChangeArrowheads="1"/>
          </p:cNvSpPr>
          <p:nvPr>
            <p:ph type="title"/>
          </p:nvPr>
        </p:nvSpPr>
        <p:spPr>
          <a:xfrm>
            <a:off x="468313" y="333375"/>
            <a:ext cx="8229600" cy="703263"/>
          </a:xfrm>
        </p:spPr>
        <p:txBody>
          <a:bodyPr/>
          <a:lstStyle/>
          <a:p>
            <a:pPr eaLnBrk="1" hangingPunct="1">
              <a:defRPr/>
            </a:pPr>
            <a:r>
              <a:rPr lang="en-US" sz="3600" b="1" smtClean="0"/>
              <a:t>PENDAHULUAN [3]</a:t>
            </a:r>
          </a:p>
        </p:txBody>
      </p:sp>
      <p:sp>
        <p:nvSpPr>
          <p:cNvPr id="60419" name="Rectangle 3"/>
          <p:cNvSpPr>
            <a:spLocks noGrp="1" noChangeArrowheads="1"/>
          </p:cNvSpPr>
          <p:nvPr>
            <p:ph type="body" idx="1"/>
          </p:nvPr>
        </p:nvSpPr>
        <p:spPr>
          <a:xfrm>
            <a:off x="457200" y="1125538"/>
            <a:ext cx="8291513" cy="5111750"/>
          </a:xfrm>
        </p:spPr>
        <p:txBody>
          <a:bodyPr/>
          <a:lstStyle/>
          <a:p>
            <a:pPr eaLnBrk="1" hangingPunct="1">
              <a:buFont typeface="Wingdings" pitchFamily="2" charset="2"/>
              <a:buBlip>
                <a:blip r:embed="rId4"/>
              </a:buBlip>
              <a:defRPr/>
            </a:pPr>
            <a:r>
              <a:rPr lang="id-ID" smtClean="0">
                <a:latin typeface="Arial Narrow" pitchFamily="34" charset="0"/>
              </a:rPr>
              <a:t> Ada tiga pilar penjaminan mutu di perguruan tinggi, yaitu:  (1) missi perguruan tinggi, (2) strategi dasar pelaksanaan missi (RENSTRA), dan (3) standar mutu kinerja perguruan tinggi.</a:t>
            </a:r>
          </a:p>
          <a:p>
            <a:pPr eaLnBrk="1" hangingPunct="1">
              <a:buFont typeface="Wingdings" pitchFamily="2" charset="2"/>
              <a:buBlip>
                <a:blip r:embed="rId4"/>
              </a:buBlip>
              <a:defRPr/>
            </a:pPr>
            <a:endParaRPr lang="id-ID" sz="800" smtClean="0">
              <a:latin typeface="Arial Narrow" pitchFamily="34" charset="0"/>
            </a:endParaRPr>
          </a:p>
          <a:p>
            <a:pPr eaLnBrk="1" hangingPunct="1">
              <a:buFont typeface="Wingdings" pitchFamily="2" charset="2"/>
              <a:buBlip>
                <a:blip r:embed="rId4"/>
              </a:buBlip>
              <a:defRPr/>
            </a:pPr>
            <a:r>
              <a:rPr lang="id-ID" smtClean="0">
                <a:latin typeface="Arial Narrow" pitchFamily="34" charset="0"/>
              </a:rPr>
              <a:t> Missi perguruan tinggi adalah tridharma perguruan tinggi yang meliputi pendidikan, penelitian, dan pengabdian kepada masyarakat.</a:t>
            </a:r>
          </a:p>
          <a:p>
            <a:pPr eaLnBrk="1" hangingPunct="1">
              <a:buFont typeface="Wingdings" pitchFamily="2" charset="2"/>
              <a:buBlip>
                <a:blip r:embed="rId4"/>
              </a:buBlip>
              <a:defRPr/>
            </a:pPr>
            <a:endParaRPr lang="id-ID" sz="800" smtClean="0">
              <a:latin typeface="Arial Narrow" pitchFamily="34" charset="0"/>
            </a:endParaRPr>
          </a:p>
          <a:p>
            <a:pPr eaLnBrk="1" hangingPunct="1">
              <a:buFont typeface="Wingdings" pitchFamily="2" charset="2"/>
              <a:buBlip>
                <a:blip r:embed="rId4"/>
              </a:buBlip>
              <a:defRPr/>
            </a:pPr>
            <a:r>
              <a:rPr lang="id-ID" sz="3600" smtClean="0">
                <a:latin typeface="Arial Narrow" pitchFamily="34" charset="0"/>
                <a:sym typeface="Wingdings 2" pitchFamily="18" charset="2"/>
              </a:rPr>
              <a:t> </a:t>
            </a:r>
            <a:r>
              <a:rPr lang="id-ID" smtClean="0">
                <a:latin typeface="Arial Narrow" pitchFamily="34" charset="0"/>
                <a:sym typeface="Wingdings 2" pitchFamily="18" charset="2"/>
              </a:rPr>
              <a:t>Dalam pelaksanaan missi banyak pekerjaan yang harus dilakukan, biasanya dengan urutan tertentu.</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80">
                                          <p:stCondLst>
                                            <p:cond delay="0"/>
                                          </p:stCondLst>
                                        </p:cTn>
                                        <p:tgtEl>
                                          <p:spTgt spid="60418"/>
                                        </p:tgtEl>
                                      </p:cBhvr>
                                    </p:animEffect>
                                    <p:anim calcmode="lin" valueType="num">
                                      <p:cBhvr>
                                        <p:cTn id="8" dur="1822" tmFilter="0,0; 0.14,0.36; 0.43,0.73; 0.71,0.91; 1.0,1.0">
                                          <p:stCondLst>
                                            <p:cond delay="0"/>
                                          </p:stCondLst>
                                        </p:cTn>
                                        <p:tgtEl>
                                          <p:spTgt spid="604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04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04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04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0418"/>
                                        </p:tgtEl>
                                        <p:attrNameLst>
                                          <p:attrName>ppt_y</p:attrName>
                                        </p:attrNameLst>
                                      </p:cBhvr>
                                      <p:tavLst>
                                        <p:tav tm="0" fmla="#ppt_y-sin(pi*$)/81">
                                          <p:val>
                                            <p:fltVal val="0"/>
                                          </p:val>
                                        </p:tav>
                                        <p:tav tm="100000">
                                          <p:val>
                                            <p:fltVal val="1"/>
                                          </p:val>
                                        </p:tav>
                                      </p:tavLst>
                                    </p:anim>
                                    <p:animScale>
                                      <p:cBhvr>
                                        <p:cTn id="13" dur="26">
                                          <p:stCondLst>
                                            <p:cond delay="650"/>
                                          </p:stCondLst>
                                        </p:cTn>
                                        <p:tgtEl>
                                          <p:spTgt spid="60418"/>
                                        </p:tgtEl>
                                      </p:cBhvr>
                                      <p:to x="100000" y="60000"/>
                                    </p:animScale>
                                    <p:animScale>
                                      <p:cBhvr>
                                        <p:cTn id="14" dur="166" decel="50000">
                                          <p:stCondLst>
                                            <p:cond delay="676"/>
                                          </p:stCondLst>
                                        </p:cTn>
                                        <p:tgtEl>
                                          <p:spTgt spid="60418"/>
                                        </p:tgtEl>
                                      </p:cBhvr>
                                      <p:to x="100000" y="100000"/>
                                    </p:animScale>
                                    <p:animScale>
                                      <p:cBhvr>
                                        <p:cTn id="15" dur="26">
                                          <p:stCondLst>
                                            <p:cond delay="1312"/>
                                          </p:stCondLst>
                                        </p:cTn>
                                        <p:tgtEl>
                                          <p:spTgt spid="60418"/>
                                        </p:tgtEl>
                                      </p:cBhvr>
                                      <p:to x="100000" y="80000"/>
                                    </p:animScale>
                                    <p:animScale>
                                      <p:cBhvr>
                                        <p:cTn id="16" dur="166" decel="50000">
                                          <p:stCondLst>
                                            <p:cond delay="1338"/>
                                          </p:stCondLst>
                                        </p:cTn>
                                        <p:tgtEl>
                                          <p:spTgt spid="60418"/>
                                        </p:tgtEl>
                                      </p:cBhvr>
                                      <p:to x="100000" y="100000"/>
                                    </p:animScale>
                                    <p:animScale>
                                      <p:cBhvr>
                                        <p:cTn id="17" dur="26">
                                          <p:stCondLst>
                                            <p:cond delay="1642"/>
                                          </p:stCondLst>
                                        </p:cTn>
                                        <p:tgtEl>
                                          <p:spTgt spid="60418"/>
                                        </p:tgtEl>
                                      </p:cBhvr>
                                      <p:to x="100000" y="90000"/>
                                    </p:animScale>
                                    <p:animScale>
                                      <p:cBhvr>
                                        <p:cTn id="18" dur="166" decel="50000">
                                          <p:stCondLst>
                                            <p:cond delay="1668"/>
                                          </p:stCondLst>
                                        </p:cTn>
                                        <p:tgtEl>
                                          <p:spTgt spid="60418"/>
                                        </p:tgtEl>
                                      </p:cBhvr>
                                      <p:to x="100000" y="100000"/>
                                    </p:animScale>
                                    <p:animScale>
                                      <p:cBhvr>
                                        <p:cTn id="19" dur="26">
                                          <p:stCondLst>
                                            <p:cond delay="1808"/>
                                          </p:stCondLst>
                                        </p:cTn>
                                        <p:tgtEl>
                                          <p:spTgt spid="60418"/>
                                        </p:tgtEl>
                                      </p:cBhvr>
                                      <p:to x="100000" y="95000"/>
                                    </p:animScale>
                                    <p:animScale>
                                      <p:cBhvr>
                                        <p:cTn id="20" dur="166" decel="50000">
                                          <p:stCondLst>
                                            <p:cond delay="1834"/>
                                          </p:stCondLst>
                                        </p:cTn>
                                        <p:tgtEl>
                                          <p:spTgt spid="6041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0419">
                                            <p:txEl>
                                              <p:pRg st="0" end="0"/>
                                            </p:txEl>
                                          </p:spTgt>
                                        </p:tgtEl>
                                        <p:attrNameLst>
                                          <p:attrName>style.visibility</p:attrName>
                                        </p:attrNameLst>
                                      </p:cBhvr>
                                      <p:to>
                                        <p:strVal val="visible"/>
                                      </p:to>
                                    </p:set>
                                    <p:animEffect transition="in" filter="wipe(down)">
                                      <p:cBhvr>
                                        <p:cTn id="25" dur="580">
                                          <p:stCondLst>
                                            <p:cond delay="0"/>
                                          </p:stCondLst>
                                        </p:cTn>
                                        <p:tgtEl>
                                          <p:spTgt spid="60419">
                                            <p:txEl>
                                              <p:pRg st="0" end="0"/>
                                            </p:txEl>
                                          </p:spTgt>
                                        </p:tgtEl>
                                      </p:cBhvr>
                                    </p:animEffect>
                                    <p:anim calcmode="lin" valueType="num">
                                      <p:cBhvr>
                                        <p:cTn id="26" dur="1822" tmFilter="0,0; 0.14,0.36; 0.43,0.73; 0.71,0.91; 1.0,1.0">
                                          <p:stCondLst>
                                            <p:cond delay="0"/>
                                          </p:stCondLst>
                                        </p:cTn>
                                        <p:tgtEl>
                                          <p:spTgt spid="6041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041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041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041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041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0419">
                                            <p:txEl>
                                              <p:pRg st="0" end="0"/>
                                            </p:txEl>
                                          </p:spTgt>
                                        </p:tgtEl>
                                      </p:cBhvr>
                                      <p:to x="100000" y="60000"/>
                                    </p:animScale>
                                    <p:animScale>
                                      <p:cBhvr>
                                        <p:cTn id="32" dur="166" decel="50000">
                                          <p:stCondLst>
                                            <p:cond delay="676"/>
                                          </p:stCondLst>
                                        </p:cTn>
                                        <p:tgtEl>
                                          <p:spTgt spid="60419">
                                            <p:txEl>
                                              <p:pRg st="0" end="0"/>
                                            </p:txEl>
                                          </p:spTgt>
                                        </p:tgtEl>
                                      </p:cBhvr>
                                      <p:to x="100000" y="100000"/>
                                    </p:animScale>
                                    <p:animScale>
                                      <p:cBhvr>
                                        <p:cTn id="33" dur="26">
                                          <p:stCondLst>
                                            <p:cond delay="1312"/>
                                          </p:stCondLst>
                                        </p:cTn>
                                        <p:tgtEl>
                                          <p:spTgt spid="60419">
                                            <p:txEl>
                                              <p:pRg st="0" end="0"/>
                                            </p:txEl>
                                          </p:spTgt>
                                        </p:tgtEl>
                                      </p:cBhvr>
                                      <p:to x="100000" y="80000"/>
                                    </p:animScale>
                                    <p:animScale>
                                      <p:cBhvr>
                                        <p:cTn id="34" dur="166" decel="50000">
                                          <p:stCondLst>
                                            <p:cond delay="1338"/>
                                          </p:stCondLst>
                                        </p:cTn>
                                        <p:tgtEl>
                                          <p:spTgt spid="60419">
                                            <p:txEl>
                                              <p:pRg st="0" end="0"/>
                                            </p:txEl>
                                          </p:spTgt>
                                        </p:tgtEl>
                                      </p:cBhvr>
                                      <p:to x="100000" y="100000"/>
                                    </p:animScale>
                                    <p:animScale>
                                      <p:cBhvr>
                                        <p:cTn id="35" dur="26">
                                          <p:stCondLst>
                                            <p:cond delay="1642"/>
                                          </p:stCondLst>
                                        </p:cTn>
                                        <p:tgtEl>
                                          <p:spTgt spid="60419">
                                            <p:txEl>
                                              <p:pRg st="0" end="0"/>
                                            </p:txEl>
                                          </p:spTgt>
                                        </p:tgtEl>
                                      </p:cBhvr>
                                      <p:to x="100000" y="90000"/>
                                    </p:animScale>
                                    <p:animScale>
                                      <p:cBhvr>
                                        <p:cTn id="36" dur="166" decel="50000">
                                          <p:stCondLst>
                                            <p:cond delay="1668"/>
                                          </p:stCondLst>
                                        </p:cTn>
                                        <p:tgtEl>
                                          <p:spTgt spid="60419">
                                            <p:txEl>
                                              <p:pRg st="0" end="0"/>
                                            </p:txEl>
                                          </p:spTgt>
                                        </p:tgtEl>
                                      </p:cBhvr>
                                      <p:to x="100000" y="100000"/>
                                    </p:animScale>
                                    <p:animScale>
                                      <p:cBhvr>
                                        <p:cTn id="37" dur="26">
                                          <p:stCondLst>
                                            <p:cond delay="1808"/>
                                          </p:stCondLst>
                                        </p:cTn>
                                        <p:tgtEl>
                                          <p:spTgt spid="60419">
                                            <p:txEl>
                                              <p:pRg st="0" end="0"/>
                                            </p:txEl>
                                          </p:spTgt>
                                        </p:tgtEl>
                                      </p:cBhvr>
                                      <p:to x="100000" y="95000"/>
                                    </p:animScale>
                                    <p:animScale>
                                      <p:cBhvr>
                                        <p:cTn id="38" dur="166" decel="50000">
                                          <p:stCondLst>
                                            <p:cond delay="1834"/>
                                          </p:stCondLst>
                                        </p:cTn>
                                        <p:tgtEl>
                                          <p:spTgt spid="60419">
                                            <p:txEl>
                                              <p:pRg st="0" end="0"/>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0419">
                                            <p:txEl>
                                              <p:pRg st="2" end="2"/>
                                            </p:txEl>
                                          </p:spTgt>
                                        </p:tgtEl>
                                        <p:attrNameLst>
                                          <p:attrName>style.visibility</p:attrName>
                                        </p:attrNameLst>
                                      </p:cBhvr>
                                      <p:to>
                                        <p:strVal val="visible"/>
                                      </p:to>
                                    </p:set>
                                    <p:animEffect transition="in" filter="wipe(down)">
                                      <p:cBhvr>
                                        <p:cTn id="43" dur="580">
                                          <p:stCondLst>
                                            <p:cond delay="0"/>
                                          </p:stCondLst>
                                        </p:cTn>
                                        <p:tgtEl>
                                          <p:spTgt spid="60419">
                                            <p:txEl>
                                              <p:pRg st="2" end="2"/>
                                            </p:txEl>
                                          </p:spTgt>
                                        </p:tgtEl>
                                      </p:cBhvr>
                                    </p:animEffect>
                                    <p:anim calcmode="lin" valueType="num">
                                      <p:cBhvr>
                                        <p:cTn id="44" dur="1822" tmFilter="0,0; 0.14,0.36; 0.43,0.73; 0.71,0.91; 1.0,1.0">
                                          <p:stCondLst>
                                            <p:cond delay="0"/>
                                          </p:stCondLst>
                                        </p:cTn>
                                        <p:tgtEl>
                                          <p:spTgt spid="6041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041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041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041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041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0419">
                                            <p:txEl>
                                              <p:pRg st="2" end="2"/>
                                            </p:txEl>
                                          </p:spTgt>
                                        </p:tgtEl>
                                      </p:cBhvr>
                                      <p:to x="100000" y="60000"/>
                                    </p:animScale>
                                    <p:animScale>
                                      <p:cBhvr>
                                        <p:cTn id="50" dur="166" decel="50000">
                                          <p:stCondLst>
                                            <p:cond delay="676"/>
                                          </p:stCondLst>
                                        </p:cTn>
                                        <p:tgtEl>
                                          <p:spTgt spid="60419">
                                            <p:txEl>
                                              <p:pRg st="2" end="2"/>
                                            </p:txEl>
                                          </p:spTgt>
                                        </p:tgtEl>
                                      </p:cBhvr>
                                      <p:to x="100000" y="100000"/>
                                    </p:animScale>
                                    <p:animScale>
                                      <p:cBhvr>
                                        <p:cTn id="51" dur="26">
                                          <p:stCondLst>
                                            <p:cond delay="1312"/>
                                          </p:stCondLst>
                                        </p:cTn>
                                        <p:tgtEl>
                                          <p:spTgt spid="60419">
                                            <p:txEl>
                                              <p:pRg st="2" end="2"/>
                                            </p:txEl>
                                          </p:spTgt>
                                        </p:tgtEl>
                                      </p:cBhvr>
                                      <p:to x="100000" y="80000"/>
                                    </p:animScale>
                                    <p:animScale>
                                      <p:cBhvr>
                                        <p:cTn id="52" dur="166" decel="50000">
                                          <p:stCondLst>
                                            <p:cond delay="1338"/>
                                          </p:stCondLst>
                                        </p:cTn>
                                        <p:tgtEl>
                                          <p:spTgt spid="60419">
                                            <p:txEl>
                                              <p:pRg st="2" end="2"/>
                                            </p:txEl>
                                          </p:spTgt>
                                        </p:tgtEl>
                                      </p:cBhvr>
                                      <p:to x="100000" y="100000"/>
                                    </p:animScale>
                                    <p:animScale>
                                      <p:cBhvr>
                                        <p:cTn id="53" dur="26">
                                          <p:stCondLst>
                                            <p:cond delay="1642"/>
                                          </p:stCondLst>
                                        </p:cTn>
                                        <p:tgtEl>
                                          <p:spTgt spid="60419">
                                            <p:txEl>
                                              <p:pRg st="2" end="2"/>
                                            </p:txEl>
                                          </p:spTgt>
                                        </p:tgtEl>
                                      </p:cBhvr>
                                      <p:to x="100000" y="90000"/>
                                    </p:animScale>
                                    <p:animScale>
                                      <p:cBhvr>
                                        <p:cTn id="54" dur="166" decel="50000">
                                          <p:stCondLst>
                                            <p:cond delay="1668"/>
                                          </p:stCondLst>
                                        </p:cTn>
                                        <p:tgtEl>
                                          <p:spTgt spid="60419">
                                            <p:txEl>
                                              <p:pRg st="2" end="2"/>
                                            </p:txEl>
                                          </p:spTgt>
                                        </p:tgtEl>
                                      </p:cBhvr>
                                      <p:to x="100000" y="100000"/>
                                    </p:animScale>
                                    <p:animScale>
                                      <p:cBhvr>
                                        <p:cTn id="55" dur="26">
                                          <p:stCondLst>
                                            <p:cond delay="1808"/>
                                          </p:stCondLst>
                                        </p:cTn>
                                        <p:tgtEl>
                                          <p:spTgt spid="60419">
                                            <p:txEl>
                                              <p:pRg st="2" end="2"/>
                                            </p:txEl>
                                          </p:spTgt>
                                        </p:tgtEl>
                                      </p:cBhvr>
                                      <p:to x="100000" y="95000"/>
                                    </p:animScale>
                                    <p:animScale>
                                      <p:cBhvr>
                                        <p:cTn id="56" dur="166" decel="50000">
                                          <p:stCondLst>
                                            <p:cond delay="1834"/>
                                          </p:stCondLst>
                                        </p:cTn>
                                        <p:tgtEl>
                                          <p:spTgt spid="60419">
                                            <p:txEl>
                                              <p:pRg st="2" end="2"/>
                                            </p:txEl>
                                          </p:spTgt>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0419">
                                            <p:txEl>
                                              <p:pRg st="4" end="4"/>
                                            </p:txEl>
                                          </p:spTgt>
                                        </p:tgtEl>
                                        <p:attrNameLst>
                                          <p:attrName>style.visibility</p:attrName>
                                        </p:attrNameLst>
                                      </p:cBhvr>
                                      <p:to>
                                        <p:strVal val="visible"/>
                                      </p:to>
                                    </p:set>
                                    <p:animEffect transition="in" filter="wipe(down)">
                                      <p:cBhvr>
                                        <p:cTn id="61" dur="580">
                                          <p:stCondLst>
                                            <p:cond delay="0"/>
                                          </p:stCondLst>
                                        </p:cTn>
                                        <p:tgtEl>
                                          <p:spTgt spid="60419">
                                            <p:txEl>
                                              <p:pRg st="4" end="4"/>
                                            </p:txEl>
                                          </p:spTgt>
                                        </p:tgtEl>
                                      </p:cBhvr>
                                    </p:animEffect>
                                    <p:anim calcmode="lin" valueType="num">
                                      <p:cBhvr>
                                        <p:cTn id="62" dur="1822" tmFilter="0,0; 0.14,0.36; 0.43,0.73; 0.71,0.91; 1.0,1.0">
                                          <p:stCondLst>
                                            <p:cond delay="0"/>
                                          </p:stCondLst>
                                        </p:cTn>
                                        <p:tgtEl>
                                          <p:spTgt spid="60419">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0419">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0419">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0419">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0419">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0419">
                                            <p:txEl>
                                              <p:pRg st="4" end="4"/>
                                            </p:txEl>
                                          </p:spTgt>
                                        </p:tgtEl>
                                      </p:cBhvr>
                                      <p:to x="100000" y="60000"/>
                                    </p:animScale>
                                    <p:animScale>
                                      <p:cBhvr>
                                        <p:cTn id="68" dur="166" decel="50000">
                                          <p:stCondLst>
                                            <p:cond delay="676"/>
                                          </p:stCondLst>
                                        </p:cTn>
                                        <p:tgtEl>
                                          <p:spTgt spid="60419">
                                            <p:txEl>
                                              <p:pRg st="4" end="4"/>
                                            </p:txEl>
                                          </p:spTgt>
                                        </p:tgtEl>
                                      </p:cBhvr>
                                      <p:to x="100000" y="100000"/>
                                    </p:animScale>
                                    <p:animScale>
                                      <p:cBhvr>
                                        <p:cTn id="69" dur="26">
                                          <p:stCondLst>
                                            <p:cond delay="1312"/>
                                          </p:stCondLst>
                                        </p:cTn>
                                        <p:tgtEl>
                                          <p:spTgt spid="60419">
                                            <p:txEl>
                                              <p:pRg st="4" end="4"/>
                                            </p:txEl>
                                          </p:spTgt>
                                        </p:tgtEl>
                                      </p:cBhvr>
                                      <p:to x="100000" y="80000"/>
                                    </p:animScale>
                                    <p:animScale>
                                      <p:cBhvr>
                                        <p:cTn id="70" dur="166" decel="50000">
                                          <p:stCondLst>
                                            <p:cond delay="1338"/>
                                          </p:stCondLst>
                                        </p:cTn>
                                        <p:tgtEl>
                                          <p:spTgt spid="60419">
                                            <p:txEl>
                                              <p:pRg st="4" end="4"/>
                                            </p:txEl>
                                          </p:spTgt>
                                        </p:tgtEl>
                                      </p:cBhvr>
                                      <p:to x="100000" y="100000"/>
                                    </p:animScale>
                                    <p:animScale>
                                      <p:cBhvr>
                                        <p:cTn id="71" dur="26">
                                          <p:stCondLst>
                                            <p:cond delay="1642"/>
                                          </p:stCondLst>
                                        </p:cTn>
                                        <p:tgtEl>
                                          <p:spTgt spid="60419">
                                            <p:txEl>
                                              <p:pRg st="4" end="4"/>
                                            </p:txEl>
                                          </p:spTgt>
                                        </p:tgtEl>
                                      </p:cBhvr>
                                      <p:to x="100000" y="90000"/>
                                    </p:animScale>
                                    <p:animScale>
                                      <p:cBhvr>
                                        <p:cTn id="72" dur="166" decel="50000">
                                          <p:stCondLst>
                                            <p:cond delay="1668"/>
                                          </p:stCondLst>
                                        </p:cTn>
                                        <p:tgtEl>
                                          <p:spTgt spid="60419">
                                            <p:txEl>
                                              <p:pRg st="4" end="4"/>
                                            </p:txEl>
                                          </p:spTgt>
                                        </p:tgtEl>
                                      </p:cBhvr>
                                      <p:to x="100000" y="100000"/>
                                    </p:animScale>
                                    <p:animScale>
                                      <p:cBhvr>
                                        <p:cTn id="73" dur="26">
                                          <p:stCondLst>
                                            <p:cond delay="1808"/>
                                          </p:stCondLst>
                                        </p:cTn>
                                        <p:tgtEl>
                                          <p:spTgt spid="60419">
                                            <p:txEl>
                                              <p:pRg st="4" end="4"/>
                                            </p:txEl>
                                          </p:spTgt>
                                        </p:tgtEl>
                                      </p:cBhvr>
                                      <p:to x="100000" y="95000"/>
                                    </p:animScale>
                                    <p:animScale>
                                      <p:cBhvr>
                                        <p:cTn id="74" dur="166" decel="50000">
                                          <p:stCondLst>
                                            <p:cond delay="1834"/>
                                          </p:stCondLst>
                                        </p:cTn>
                                        <p:tgtEl>
                                          <p:spTgt spid="60419">
                                            <p:txEl>
                                              <p:pRg st="4" end="4"/>
                                            </p:txEl>
                                          </p:spTgt>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562708" y="762000"/>
            <a:ext cx="6197112" cy="519113"/>
          </a:xfrm>
          <a:prstGeom prst="rect">
            <a:avLst/>
          </a:prstGeom>
          <a:noFill/>
          <a:ln w="9525">
            <a:noFill/>
            <a:miter lim="800000"/>
            <a:headEnd/>
            <a:tailEnd/>
          </a:ln>
        </p:spPr>
        <p:txBody>
          <a:bodyPr>
            <a:spAutoFit/>
          </a:bodyPr>
          <a:lstStyle/>
          <a:p>
            <a:pPr>
              <a:spcBef>
                <a:spcPct val="50000"/>
              </a:spcBef>
            </a:pPr>
            <a:r>
              <a:rPr lang="en-GB" sz="2800" dirty="0" err="1">
                <a:solidFill>
                  <a:schemeClr val="accent1">
                    <a:lumMod val="75000"/>
                  </a:schemeClr>
                </a:solidFill>
                <a:latin typeface="Tahoma" pitchFamily="34" charset="0"/>
              </a:rPr>
              <a:t>Keterangan</a:t>
            </a:r>
            <a:r>
              <a:rPr lang="en-GB" sz="2800" dirty="0">
                <a:solidFill>
                  <a:schemeClr val="accent1">
                    <a:lumMod val="75000"/>
                  </a:schemeClr>
                </a:solidFill>
                <a:latin typeface="Tahoma" pitchFamily="34" charset="0"/>
              </a:rPr>
              <a:t> model ISHIKAWA </a:t>
            </a:r>
          </a:p>
        </p:txBody>
      </p:sp>
      <p:sp>
        <p:nvSpPr>
          <p:cNvPr id="29704" name="Rectangle 8"/>
          <p:cNvSpPr>
            <a:spLocks noChangeArrowheads="1"/>
          </p:cNvSpPr>
          <p:nvPr/>
        </p:nvSpPr>
        <p:spPr bwMode="auto">
          <a:xfrm>
            <a:off x="609600" y="1536700"/>
            <a:ext cx="8001000" cy="4705350"/>
          </a:xfrm>
          <a:prstGeom prst="rect">
            <a:avLst/>
          </a:prstGeom>
          <a:noFill/>
          <a:ln w="9525">
            <a:noFill/>
            <a:miter lim="800000"/>
            <a:headEnd/>
            <a:tailEnd/>
          </a:ln>
        </p:spPr>
        <p:txBody>
          <a:bodyPr/>
          <a:lstStyle/>
          <a:p>
            <a:pPr marL="381000" indent="-381000">
              <a:lnSpc>
                <a:spcPct val="110000"/>
              </a:lnSpc>
              <a:spcBef>
                <a:spcPct val="30000"/>
              </a:spcBef>
              <a:buFont typeface="Arial" charset="0"/>
              <a:buChar char="–"/>
            </a:pPr>
            <a:r>
              <a:rPr lang="en-US" b="1">
                <a:latin typeface="Arial" charset="0"/>
              </a:rPr>
              <a:t>Jaminan mutu</a:t>
            </a:r>
            <a:r>
              <a:rPr lang="en-US" sz="1800">
                <a:latin typeface="Arial" charset="0"/>
              </a:rPr>
              <a:t> adalah pusat TQM.  Jaminan mutu menyatakan dengan jelas bagaimana “fitness for use” akan dicapai dan menyediakan suatu sistem review untuk memverifikasi bahwa suatu rencana  jika diikuti akan menghasilkan “fitness for use”</a:t>
            </a:r>
          </a:p>
          <a:p>
            <a:pPr marL="381000" indent="-381000">
              <a:lnSpc>
                <a:spcPct val="110000"/>
              </a:lnSpc>
              <a:spcBef>
                <a:spcPct val="30000"/>
              </a:spcBef>
              <a:buFont typeface="Arial" charset="0"/>
              <a:buChar char="–"/>
            </a:pPr>
            <a:r>
              <a:rPr lang="en-US" b="1">
                <a:latin typeface="Arial" charset="0"/>
              </a:rPr>
              <a:t>Pengendalian Mutu</a:t>
            </a:r>
            <a:r>
              <a:rPr lang="en-US" sz="1800" b="1">
                <a:latin typeface="Arial" charset="0"/>
              </a:rPr>
              <a:t>, </a:t>
            </a:r>
            <a:r>
              <a:rPr lang="en-US" sz="1800">
                <a:latin typeface="Arial" charset="0"/>
              </a:rPr>
              <a:t>merupakan lingkaran kedua yang berperan agar semua kinerja terkendali, tidak menyimpang. Bila menyimpang, segera dikoreksi.</a:t>
            </a:r>
          </a:p>
          <a:p>
            <a:pPr marL="381000" indent="-381000">
              <a:lnSpc>
                <a:spcPct val="110000"/>
              </a:lnSpc>
              <a:spcBef>
                <a:spcPct val="30000"/>
              </a:spcBef>
              <a:buFont typeface="Arial" charset="0"/>
              <a:buChar char="–"/>
            </a:pPr>
            <a:r>
              <a:rPr lang="en-US" b="1">
                <a:latin typeface="Arial" charset="0"/>
              </a:rPr>
              <a:t>Pengendalian PDCA</a:t>
            </a:r>
            <a:r>
              <a:rPr lang="en-US" sz="1800">
                <a:latin typeface="Arial" charset="0"/>
              </a:rPr>
              <a:t>, berperanan dalam pengendalian setiap tahapan kerja dengan prinsip-prinsip manajemen.  Jika siklus Plan, Do Check, Action terus dipertahankan maka perbaikan berkelanjutan akan tercapai</a:t>
            </a:r>
          </a:p>
          <a:p>
            <a:pPr marL="381000" indent="-381000">
              <a:lnSpc>
                <a:spcPct val="110000"/>
              </a:lnSpc>
              <a:spcBef>
                <a:spcPct val="30000"/>
              </a:spcBef>
              <a:buFont typeface="Arial" charset="0"/>
              <a:buChar char="–"/>
            </a:pPr>
            <a:r>
              <a:rPr lang="en-US" b="1">
                <a:latin typeface="Arial" charset="0"/>
              </a:rPr>
              <a:t>Gugus Mutu</a:t>
            </a:r>
            <a:r>
              <a:rPr lang="en-US" sz="1800">
                <a:latin typeface="Arial" charset="0"/>
              </a:rPr>
              <a:t>, menunjukkan upaya mutu bersifat terpadu dan menyeluruh (tidak total). Tanpa GKM, TQM tidak melibatkan seluruh karyawan </a:t>
            </a:r>
            <a:endParaRPr lang="en-GB" sz="1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4">
                                            <p:txEl>
                                              <p:pRg st="0" end="0"/>
                                            </p:txEl>
                                          </p:spTgt>
                                        </p:tgtEl>
                                        <p:attrNameLst>
                                          <p:attrName>style.visibility</p:attrName>
                                        </p:attrNameLst>
                                      </p:cBhvr>
                                      <p:to>
                                        <p:strVal val="visible"/>
                                      </p:to>
                                    </p:set>
                                    <p:animEffect transition="in" filter="dissolve">
                                      <p:cBhvr>
                                        <p:cTn id="7" dur="500"/>
                                        <p:tgtEl>
                                          <p:spTgt spid="297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4">
                                            <p:txEl>
                                              <p:pRg st="1" end="1"/>
                                            </p:txEl>
                                          </p:spTgt>
                                        </p:tgtEl>
                                        <p:attrNameLst>
                                          <p:attrName>style.visibility</p:attrName>
                                        </p:attrNameLst>
                                      </p:cBhvr>
                                      <p:to>
                                        <p:strVal val="visible"/>
                                      </p:to>
                                    </p:set>
                                    <p:animEffect transition="in" filter="dissolve">
                                      <p:cBhvr>
                                        <p:cTn id="12" dur="500"/>
                                        <p:tgtEl>
                                          <p:spTgt spid="297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4">
                                            <p:txEl>
                                              <p:pRg st="2" end="2"/>
                                            </p:txEl>
                                          </p:spTgt>
                                        </p:tgtEl>
                                        <p:attrNameLst>
                                          <p:attrName>style.visibility</p:attrName>
                                        </p:attrNameLst>
                                      </p:cBhvr>
                                      <p:to>
                                        <p:strVal val="visible"/>
                                      </p:to>
                                    </p:set>
                                    <p:animEffect transition="in" filter="dissolve">
                                      <p:cBhvr>
                                        <p:cTn id="17" dur="500"/>
                                        <p:tgtEl>
                                          <p:spTgt spid="297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4">
                                            <p:txEl>
                                              <p:pRg st="3" end="3"/>
                                            </p:txEl>
                                          </p:spTgt>
                                        </p:tgtEl>
                                        <p:attrNameLst>
                                          <p:attrName>style.visibility</p:attrName>
                                        </p:attrNameLst>
                                      </p:cBhvr>
                                      <p:to>
                                        <p:strVal val="visible"/>
                                      </p:to>
                                    </p:set>
                                    <p:animEffect transition="in" filter="dissolve">
                                      <p:cBhvr>
                                        <p:cTn id="22" dur="500"/>
                                        <p:tgtEl>
                                          <p:spTgt spid="297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406769" y="1981201"/>
            <a:ext cx="7369420" cy="2303463"/>
          </a:xfrm>
          <a:prstGeom prst="rect">
            <a:avLst/>
          </a:prstGeom>
          <a:noFill/>
          <a:ln w="9525">
            <a:noFill/>
            <a:miter lim="800000"/>
            <a:headEnd/>
            <a:tailEnd/>
          </a:ln>
        </p:spPr>
        <p:txBody>
          <a:bodyPr/>
          <a:lstStyle/>
          <a:p>
            <a:pPr marL="285750" indent="-285750">
              <a:lnSpc>
                <a:spcPct val="110000"/>
              </a:lnSpc>
              <a:spcBef>
                <a:spcPct val="30000"/>
              </a:spcBef>
              <a:buFont typeface="Dom Casual" pitchFamily="2" charset="0"/>
              <a:buChar char="●"/>
            </a:pPr>
            <a:r>
              <a:rPr lang="en-US" sz="2800">
                <a:latin typeface="Dom Casual" pitchFamily="2" charset="0"/>
              </a:rPr>
              <a:t>ISO – 9000</a:t>
            </a:r>
            <a:r>
              <a:rPr lang="id-ID" sz="2800">
                <a:latin typeface="Dom Casual" pitchFamily="2" charset="0"/>
              </a:rPr>
              <a:t> (1987)</a:t>
            </a:r>
            <a:endParaRPr lang="en-US" sz="2800">
              <a:latin typeface="Dom Casual" pitchFamily="2" charset="0"/>
            </a:endParaRPr>
          </a:p>
          <a:p>
            <a:pPr marL="285750" indent="-285750">
              <a:lnSpc>
                <a:spcPct val="110000"/>
              </a:lnSpc>
              <a:spcBef>
                <a:spcPct val="30000"/>
              </a:spcBef>
              <a:buFont typeface="Dom Casual" pitchFamily="2" charset="0"/>
              <a:buChar char="●"/>
            </a:pPr>
            <a:r>
              <a:rPr lang="en-US" sz="2800">
                <a:latin typeface="Dom Casual" pitchFamily="2" charset="0"/>
              </a:rPr>
              <a:t>MALCOLM BALRIDGE FRAMEWORK</a:t>
            </a:r>
            <a:r>
              <a:rPr lang="id-ID" sz="2800">
                <a:latin typeface="Dom Casual" pitchFamily="2" charset="0"/>
              </a:rPr>
              <a:t> (1987)</a:t>
            </a:r>
            <a:endParaRPr lang="en-US" sz="2800">
              <a:latin typeface="Dom Casual" pitchFamily="2" charset="0"/>
            </a:endParaRPr>
          </a:p>
          <a:p>
            <a:pPr marL="285750" lvl="2" indent="-285750">
              <a:lnSpc>
                <a:spcPct val="110000"/>
              </a:lnSpc>
              <a:spcBef>
                <a:spcPct val="30000"/>
              </a:spcBef>
              <a:buFont typeface="Dom Casual" pitchFamily="2" charset="0"/>
              <a:buChar char="●"/>
            </a:pPr>
            <a:r>
              <a:rPr lang="en-US" sz="2800">
                <a:latin typeface="Dom Casual" pitchFamily="2" charset="0"/>
              </a:rPr>
              <a:t>SIX-SIGMA</a:t>
            </a:r>
            <a:r>
              <a:rPr lang="id-ID" sz="2800">
                <a:latin typeface="Dom Casual" pitchFamily="2" charset="0"/>
              </a:rPr>
              <a:t> (1987)</a:t>
            </a:r>
            <a:endParaRPr lang="en-US" sz="2800">
              <a:latin typeface="Dom Casual" pitchFamily="2" charset="0"/>
            </a:endParaRPr>
          </a:p>
          <a:p>
            <a:pPr marL="285750" indent="-285750">
              <a:lnSpc>
                <a:spcPct val="110000"/>
              </a:lnSpc>
              <a:spcBef>
                <a:spcPct val="30000"/>
              </a:spcBef>
              <a:buFont typeface="Dom Casual" pitchFamily="2" charset="0"/>
              <a:buChar char="●"/>
            </a:pPr>
            <a:r>
              <a:rPr lang="en-US" sz="2800">
                <a:latin typeface="Dom Casual" pitchFamily="2" charset="0"/>
              </a:rPr>
              <a:t>EFQM (The European Foundation for Quality Management)</a:t>
            </a:r>
            <a:r>
              <a:rPr lang="id-ID" sz="2800">
                <a:latin typeface="Dom Casual" pitchFamily="2" charset="0"/>
              </a:rPr>
              <a:t>(1987)</a:t>
            </a:r>
            <a:endParaRPr lang="en-US" sz="2800">
              <a:latin typeface="Dom Casual" pitchFamily="2" charset="0"/>
            </a:endParaRPr>
          </a:p>
          <a:p>
            <a:pPr marL="285750" indent="-285750">
              <a:lnSpc>
                <a:spcPct val="110000"/>
              </a:lnSpc>
              <a:spcBef>
                <a:spcPct val="30000"/>
              </a:spcBef>
              <a:buFont typeface="Dom Casual" pitchFamily="2" charset="0"/>
              <a:buChar char="●"/>
            </a:pPr>
            <a:r>
              <a:rPr lang="en-US" sz="2800">
                <a:latin typeface="Dom Casual" pitchFamily="2" charset="0"/>
              </a:rPr>
              <a:t>TENNER DETORO (1992)</a:t>
            </a:r>
          </a:p>
          <a:p>
            <a:pPr marL="285750" indent="-285750">
              <a:lnSpc>
                <a:spcPct val="110000"/>
              </a:lnSpc>
              <a:spcBef>
                <a:spcPct val="30000"/>
              </a:spcBef>
              <a:buFont typeface="Dom Casual" pitchFamily="2" charset="0"/>
              <a:buChar char="●"/>
            </a:pPr>
            <a:r>
              <a:rPr lang="en-US" sz="2800">
                <a:latin typeface="Dom Casual" pitchFamily="2" charset="0"/>
              </a:rPr>
              <a:t>BSC (Balanced Scorecard)</a:t>
            </a:r>
            <a:r>
              <a:rPr lang="id-ID" sz="2800">
                <a:latin typeface="Dom Casual" pitchFamily="2" charset="0"/>
              </a:rPr>
              <a:t> (1992)</a:t>
            </a:r>
            <a:endParaRPr lang="en-GB" sz="2800">
              <a:latin typeface="Benguiat Frisky ATT" pitchFamily="66" charset="-18"/>
            </a:endParaRPr>
          </a:p>
        </p:txBody>
      </p:sp>
      <p:sp>
        <p:nvSpPr>
          <p:cNvPr id="21507" name="Text Box 3"/>
          <p:cNvSpPr txBox="1">
            <a:spLocks noChangeArrowheads="1"/>
          </p:cNvSpPr>
          <p:nvPr/>
        </p:nvSpPr>
        <p:spPr bwMode="auto">
          <a:xfrm>
            <a:off x="844062" y="1066801"/>
            <a:ext cx="7684477" cy="954107"/>
          </a:xfrm>
          <a:prstGeom prst="rect">
            <a:avLst/>
          </a:prstGeom>
          <a:noFill/>
          <a:ln w="9525">
            <a:noFill/>
            <a:miter lim="800000"/>
            <a:headEnd/>
            <a:tailEnd/>
          </a:ln>
        </p:spPr>
        <p:txBody>
          <a:bodyPr>
            <a:spAutoFit/>
          </a:bodyPr>
          <a:lstStyle/>
          <a:p>
            <a:pPr>
              <a:spcBef>
                <a:spcPct val="50000"/>
              </a:spcBef>
            </a:pPr>
            <a:r>
              <a:rPr lang="en-GB" sz="2800" b="1" dirty="0">
                <a:solidFill>
                  <a:schemeClr val="accent1">
                    <a:lumMod val="75000"/>
                  </a:schemeClr>
                </a:solidFill>
                <a:latin typeface="Tahoma" pitchFamily="34" charset="0"/>
              </a:rPr>
              <a:t>4.  KONSEP MANAJEMEN MUTU YANG BARU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dissolve">
                                      <p:cBhvr>
                                        <p:cTn id="7" dur="5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dissolve">
                                      <p:cBhvr>
                                        <p:cTn id="12" dur="500"/>
                                        <p:tgtEl>
                                          <p:spTgt spid="5222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animEffect transition="in" filter="dissolve">
                                      <p:cBhvr>
                                        <p:cTn id="15" dur="500"/>
                                        <p:tgtEl>
                                          <p:spTgt spid="5222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2226">
                                            <p:txEl>
                                              <p:pRg st="3" end="3"/>
                                            </p:txEl>
                                          </p:spTgt>
                                        </p:tgtEl>
                                        <p:attrNameLst>
                                          <p:attrName>style.visibility</p:attrName>
                                        </p:attrNameLst>
                                      </p:cBhvr>
                                      <p:to>
                                        <p:strVal val="visible"/>
                                      </p:to>
                                    </p:set>
                                    <p:animEffect transition="in" filter="dissolve">
                                      <p:cBhvr>
                                        <p:cTn id="20" dur="500"/>
                                        <p:tgtEl>
                                          <p:spTgt spid="5222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226">
                                            <p:txEl>
                                              <p:pRg st="4" end="4"/>
                                            </p:txEl>
                                          </p:spTgt>
                                        </p:tgtEl>
                                        <p:attrNameLst>
                                          <p:attrName>style.visibility</p:attrName>
                                        </p:attrNameLst>
                                      </p:cBhvr>
                                      <p:to>
                                        <p:strVal val="visible"/>
                                      </p:to>
                                    </p:set>
                                    <p:animEffect transition="in" filter="dissolve">
                                      <p:cBhvr>
                                        <p:cTn id="25" dur="500"/>
                                        <p:tgtEl>
                                          <p:spTgt spid="5222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2226">
                                            <p:txEl>
                                              <p:pRg st="5" end="5"/>
                                            </p:txEl>
                                          </p:spTgt>
                                        </p:tgtEl>
                                        <p:attrNameLst>
                                          <p:attrName>style.visibility</p:attrName>
                                        </p:attrNameLst>
                                      </p:cBhvr>
                                      <p:to>
                                        <p:strVal val="visible"/>
                                      </p:to>
                                    </p:set>
                                    <p:animEffect transition="in" filter="dissolve">
                                      <p:cBhvr>
                                        <p:cTn id="30"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11015" y="914400"/>
            <a:ext cx="8083062" cy="1569660"/>
          </a:xfrm>
          <a:prstGeom prst="rect">
            <a:avLst/>
          </a:prstGeom>
          <a:noFill/>
          <a:ln w="9525">
            <a:noFill/>
            <a:miter lim="800000"/>
            <a:headEnd/>
            <a:tailEnd/>
          </a:ln>
        </p:spPr>
        <p:txBody>
          <a:bodyPr>
            <a:spAutoFit/>
          </a:bodyPr>
          <a:lstStyle/>
          <a:p>
            <a:pPr marL="398463" indent="-398463">
              <a:spcBef>
                <a:spcPct val="30000"/>
              </a:spcBef>
            </a:pPr>
            <a:r>
              <a:rPr lang="en-GB" dirty="0" err="1">
                <a:solidFill>
                  <a:schemeClr val="accent1">
                    <a:lumMod val="75000"/>
                  </a:schemeClr>
                </a:solidFill>
                <a:latin typeface="Calibri" pitchFamily="34" charset="0"/>
                <a:ea typeface="Calibri" pitchFamily="34" charset="0"/>
                <a:cs typeface="Calibri" pitchFamily="34" charset="0"/>
              </a:rPr>
              <a:t>Penelitian</a:t>
            </a:r>
            <a:r>
              <a:rPr lang="en-GB" dirty="0">
                <a:solidFill>
                  <a:schemeClr val="accent1">
                    <a:lumMod val="75000"/>
                  </a:schemeClr>
                </a:solidFill>
                <a:latin typeface="Calibri" pitchFamily="34" charset="0"/>
                <a:ea typeface="Calibri" pitchFamily="34" charset="0"/>
                <a:cs typeface="Calibri" pitchFamily="34" charset="0"/>
              </a:rPr>
              <a:t> Booz Allen Hamilton (2003) </a:t>
            </a:r>
            <a:r>
              <a:rPr lang="en-GB" dirty="0" err="1">
                <a:solidFill>
                  <a:schemeClr val="accent1">
                    <a:lumMod val="75000"/>
                  </a:schemeClr>
                </a:solidFill>
                <a:latin typeface="Calibri" pitchFamily="34" charset="0"/>
                <a:ea typeface="Calibri" pitchFamily="34" charset="0"/>
                <a:cs typeface="Calibri" pitchFamily="34" charset="0"/>
              </a:rPr>
              <a:t>terhadap</a:t>
            </a:r>
            <a:endParaRPr lang="en-GB" dirty="0">
              <a:solidFill>
                <a:schemeClr val="accent1">
                  <a:lumMod val="75000"/>
                </a:schemeClr>
              </a:solidFill>
              <a:latin typeface="Calibri" pitchFamily="34" charset="0"/>
              <a:ea typeface="Calibri" pitchFamily="34" charset="0"/>
              <a:cs typeface="Calibri" pitchFamily="34" charset="0"/>
            </a:endParaRPr>
          </a:p>
          <a:p>
            <a:pPr marL="398463" indent="-398463">
              <a:spcBef>
                <a:spcPct val="30000"/>
              </a:spcBef>
              <a:buClr>
                <a:schemeClr val="tx1"/>
              </a:buClr>
              <a:buFont typeface="Dom Casual" pitchFamily="2" charset="0"/>
              <a:buChar char="●"/>
            </a:pPr>
            <a:r>
              <a:rPr lang="en-GB" sz="2000" dirty="0">
                <a:solidFill>
                  <a:schemeClr val="accent1">
                    <a:lumMod val="75000"/>
                  </a:schemeClr>
                </a:solidFill>
                <a:latin typeface="Calibri" pitchFamily="34" charset="0"/>
                <a:ea typeface="Calibri" pitchFamily="34" charset="0"/>
                <a:cs typeface="Calibri" pitchFamily="34" charset="0"/>
              </a:rPr>
              <a:t>26 </a:t>
            </a:r>
            <a:r>
              <a:rPr lang="en-GB" sz="2000" dirty="0" err="1">
                <a:solidFill>
                  <a:schemeClr val="accent1">
                    <a:lumMod val="75000"/>
                  </a:schemeClr>
                </a:solidFill>
                <a:latin typeface="Calibri" pitchFamily="34" charset="0"/>
                <a:ea typeface="Calibri" pitchFamily="34" charset="0"/>
                <a:cs typeface="Calibri" pitchFamily="34" charset="0"/>
              </a:rPr>
              <a:t>penerima</a:t>
            </a:r>
            <a:r>
              <a:rPr lang="en-GB" sz="2000" dirty="0">
                <a:solidFill>
                  <a:schemeClr val="accent1">
                    <a:lumMod val="75000"/>
                  </a:schemeClr>
                </a:solidFill>
                <a:latin typeface="Calibri" pitchFamily="34" charset="0"/>
                <a:ea typeface="Calibri" pitchFamily="34" charset="0"/>
                <a:cs typeface="Calibri" pitchFamily="34" charset="0"/>
              </a:rPr>
              <a:t> Malcolm Award</a:t>
            </a:r>
          </a:p>
          <a:p>
            <a:pPr marL="398463" indent="-398463">
              <a:spcBef>
                <a:spcPct val="30000"/>
              </a:spcBef>
              <a:buClr>
                <a:schemeClr val="tx1"/>
              </a:buClr>
              <a:buFont typeface="Dom Casual" pitchFamily="2" charset="0"/>
              <a:buChar char="●"/>
            </a:pPr>
            <a:r>
              <a:rPr lang="en-GB" sz="2000" dirty="0">
                <a:solidFill>
                  <a:schemeClr val="accent1">
                    <a:lumMod val="75000"/>
                  </a:schemeClr>
                </a:solidFill>
                <a:latin typeface="Calibri" pitchFamily="34" charset="0"/>
                <a:ea typeface="Calibri" pitchFamily="34" charset="0"/>
                <a:cs typeface="Calibri" pitchFamily="34" charset="0"/>
              </a:rPr>
              <a:t>150 </a:t>
            </a:r>
            <a:r>
              <a:rPr lang="en-GB" sz="2000" dirty="0" err="1">
                <a:solidFill>
                  <a:schemeClr val="accent1">
                    <a:lumMod val="75000"/>
                  </a:schemeClr>
                </a:solidFill>
                <a:latin typeface="Calibri" pitchFamily="34" charset="0"/>
                <a:ea typeface="Calibri" pitchFamily="34" charset="0"/>
                <a:cs typeface="Calibri" pitchFamily="34" charset="0"/>
              </a:rPr>
              <a:t>esksekutif</a:t>
            </a:r>
            <a:r>
              <a:rPr lang="en-GB" sz="2000" dirty="0">
                <a:solidFill>
                  <a:schemeClr val="accent1">
                    <a:lumMod val="75000"/>
                  </a:schemeClr>
                </a:solidFill>
                <a:latin typeface="Calibri" pitchFamily="34" charset="0"/>
                <a:ea typeface="Calibri" pitchFamily="34" charset="0"/>
                <a:cs typeface="Calibri" pitchFamily="34" charset="0"/>
              </a:rPr>
              <a:t> Fortune 1000</a:t>
            </a:r>
          </a:p>
          <a:p>
            <a:pPr marL="398463" indent="-398463">
              <a:spcBef>
                <a:spcPct val="30000"/>
              </a:spcBef>
              <a:buClr>
                <a:schemeClr val="tx1"/>
              </a:buClr>
              <a:buFont typeface="Dom Casual" pitchFamily="2" charset="0"/>
              <a:buChar char="●"/>
            </a:pPr>
            <a:r>
              <a:rPr lang="en-GB" sz="2000" dirty="0">
                <a:solidFill>
                  <a:schemeClr val="accent1">
                    <a:lumMod val="75000"/>
                  </a:schemeClr>
                </a:solidFill>
                <a:latin typeface="Calibri" pitchFamily="34" charset="0"/>
                <a:ea typeface="Calibri" pitchFamily="34" charset="0"/>
                <a:cs typeface="Calibri" pitchFamily="34" charset="0"/>
              </a:rPr>
              <a:t>126 </a:t>
            </a:r>
            <a:r>
              <a:rPr lang="en-GB" sz="2000" dirty="0" err="1">
                <a:solidFill>
                  <a:schemeClr val="accent1">
                    <a:lumMod val="75000"/>
                  </a:schemeClr>
                </a:solidFill>
                <a:latin typeface="Calibri" pitchFamily="34" charset="0"/>
                <a:ea typeface="Calibri" pitchFamily="34" charset="0"/>
                <a:cs typeface="Calibri" pitchFamily="34" charset="0"/>
              </a:rPr>
              <a:t>pimpinan</a:t>
            </a:r>
            <a:r>
              <a:rPr lang="en-GB" sz="2000" dirty="0">
                <a:solidFill>
                  <a:schemeClr val="accent1">
                    <a:lumMod val="75000"/>
                  </a:schemeClr>
                </a:solidFill>
                <a:latin typeface="Calibri" pitchFamily="34" charset="0"/>
                <a:ea typeface="Calibri" pitchFamily="34" charset="0"/>
                <a:cs typeface="Calibri" pitchFamily="34" charset="0"/>
              </a:rPr>
              <a:t> </a:t>
            </a:r>
            <a:r>
              <a:rPr lang="en-GB" sz="2000" dirty="0" err="1">
                <a:solidFill>
                  <a:schemeClr val="accent1">
                    <a:lumMod val="75000"/>
                  </a:schemeClr>
                </a:solidFill>
                <a:latin typeface="Calibri" pitchFamily="34" charset="0"/>
                <a:ea typeface="Calibri" pitchFamily="34" charset="0"/>
                <a:cs typeface="Calibri" pitchFamily="34" charset="0"/>
              </a:rPr>
              <a:t>Perguruan</a:t>
            </a:r>
            <a:r>
              <a:rPr lang="en-GB" sz="2000" dirty="0">
                <a:solidFill>
                  <a:schemeClr val="accent1">
                    <a:lumMod val="75000"/>
                  </a:schemeClr>
                </a:solidFill>
                <a:latin typeface="Calibri" pitchFamily="34" charset="0"/>
                <a:ea typeface="Calibri" pitchFamily="34" charset="0"/>
                <a:cs typeface="Calibri" pitchFamily="34" charset="0"/>
              </a:rPr>
              <a:t> </a:t>
            </a:r>
            <a:r>
              <a:rPr lang="en-GB" sz="2000" dirty="0" err="1">
                <a:solidFill>
                  <a:schemeClr val="accent1">
                    <a:lumMod val="75000"/>
                  </a:schemeClr>
                </a:solidFill>
                <a:latin typeface="Calibri" pitchFamily="34" charset="0"/>
                <a:ea typeface="Calibri" pitchFamily="34" charset="0"/>
                <a:cs typeface="Calibri" pitchFamily="34" charset="0"/>
              </a:rPr>
              <a:t>Tinggi</a:t>
            </a:r>
            <a:r>
              <a:rPr lang="en-GB" sz="2000" dirty="0">
                <a:solidFill>
                  <a:schemeClr val="accent1">
                    <a:lumMod val="75000"/>
                  </a:schemeClr>
                </a:solidFill>
                <a:latin typeface="Calibri" pitchFamily="34" charset="0"/>
                <a:ea typeface="Calibri" pitchFamily="34" charset="0"/>
                <a:cs typeface="Calibri" pitchFamily="34" charset="0"/>
              </a:rPr>
              <a:t>, healthcare </a:t>
            </a:r>
            <a:r>
              <a:rPr lang="en-GB" sz="2000" dirty="0" err="1">
                <a:solidFill>
                  <a:schemeClr val="accent1">
                    <a:lumMod val="75000"/>
                  </a:schemeClr>
                </a:solidFill>
                <a:latin typeface="Calibri" pitchFamily="34" charset="0"/>
                <a:ea typeface="Calibri" pitchFamily="34" charset="0"/>
                <a:cs typeface="Calibri" pitchFamily="34" charset="0"/>
              </a:rPr>
              <a:t>dan</a:t>
            </a:r>
            <a:r>
              <a:rPr lang="en-GB" sz="2000" dirty="0">
                <a:solidFill>
                  <a:schemeClr val="accent1">
                    <a:lumMod val="75000"/>
                  </a:schemeClr>
                </a:solidFill>
                <a:latin typeface="Calibri" pitchFamily="34" charset="0"/>
                <a:ea typeface="Calibri" pitchFamily="34" charset="0"/>
                <a:cs typeface="Calibri" pitchFamily="34" charset="0"/>
              </a:rPr>
              <a:t> </a:t>
            </a:r>
            <a:r>
              <a:rPr lang="en-GB" sz="2000" dirty="0" err="1">
                <a:solidFill>
                  <a:schemeClr val="accent1">
                    <a:lumMod val="75000"/>
                  </a:schemeClr>
                </a:solidFill>
                <a:latin typeface="Calibri" pitchFamily="34" charset="0"/>
                <a:ea typeface="Calibri" pitchFamily="34" charset="0"/>
                <a:cs typeface="Calibri" pitchFamily="34" charset="0"/>
              </a:rPr>
              <a:t>smallbusiness</a:t>
            </a:r>
            <a:endParaRPr lang="en-GB" sz="2000" dirty="0">
              <a:solidFill>
                <a:schemeClr val="accent1">
                  <a:lumMod val="75000"/>
                </a:schemeClr>
              </a:solidFill>
              <a:latin typeface="Calibri" pitchFamily="34" charset="0"/>
              <a:ea typeface="Calibri" pitchFamily="34" charset="0"/>
              <a:cs typeface="Calibri" pitchFamily="34" charset="0"/>
            </a:endParaRPr>
          </a:p>
        </p:txBody>
      </p:sp>
      <p:graphicFrame>
        <p:nvGraphicFramePr>
          <p:cNvPr id="53274" name="Group 26"/>
          <p:cNvGraphicFramePr>
            <a:graphicFrameLocks noGrp="1"/>
          </p:cNvGraphicFramePr>
          <p:nvPr/>
        </p:nvGraphicFramePr>
        <p:xfrm>
          <a:off x="492369" y="3124200"/>
          <a:ext cx="8088923" cy="3791712"/>
        </p:xfrm>
        <a:graphic>
          <a:graphicData uri="http://schemas.openxmlformats.org/drawingml/2006/table">
            <a:tbl>
              <a:tblPr/>
              <a:tblGrid>
                <a:gridCol w="8088923"/>
              </a:tblGrid>
              <a:tr h="533400">
                <a:tc>
                  <a:txBody>
                    <a:bodyPr/>
                    <a:lstStyle/>
                    <a:p>
                      <a:pPr marL="0" marR="0" lvl="0" indent="0" algn="l" defTabSz="914400" rtl="0" eaLnBrk="1" fontAlgn="base" latinLnBrk="0" hangingPunct="1">
                        <a:lnSpc>
                          <a:spcPct val="180000"/>
                        </a:lnSpc>
                        <a:spcBef>
                          <a:spcPct val="50000"/>
                        </a:spcBef>
                        <a:spcAft>
                          <a:spcPct val="0"/>
                        </a:spcAft>
                        <a:buClr>
                          <a:schemeClr val="hlink"/>
                        </a:buClr>
                        <a:buSzPct val="60000"/>
                        <a:buFont typeface="Wingdings" pitchFamily="2" charset="2"/>
                        <a:buNone/>
                        <a:tabLst>
                          <a:tab pos="2111375" algn="l"/>
                          <a:tab pos="4005263" algn="l"/>
                          <a:tab pos="5768975" algn="l"/>
                          <a:tab pos="7662863" algn="l"/>
                        </a:tabLst>
                      </a:pPr>
                      <a:r>
                        <a:rPr kumimoji="0" lang="en-US" sz="1600" b="1" i="0" u="none" strike="noStrike" cap="none" normalizeH="0" baseline="0" smtClean="0">
                          <a:ln>
                            <a:noFill/>
                          </a:ln>
                          <a:solidFill>
                            <a:schemeClr val="tx1"/>
                          </a:solidFill>
                          <a:effectLst/>
                          <a:latin typeface="Arial" charset="0"/>
                        </a:rPr>
                        <a:t>ORGANISASI	MALCOLM	ISO-9000	SIX-SIGMA	BSC</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0">
                <a:tc>
                  <a:txBody>
                    <a:bodyPr/>
                    <a:lstStyle/>
                    <a:p>
                      <a:pPr marL="0" marR="0" lvl="0" indent="0" algn="l" defTabSz="914400" rtl="0" eaLnBrk="1" fontAlgn="base" latinLnBrk="0" hangingPunct="1">
                        <a:lnSpc>
                          <a:spcPct val="180000"/>
                        </a:lnSpc>
                        <a:spcBef>
                          <a:spcPct val="20000"/>
                        </a:spcBef>
                        <a:spcAft>
                          <a:spcPct val="0"/>
                        </a:spcAft>
                        <a:buClr>
                          <a:schemeClr val="hlink"/>
                        </a:buClr>
                        <a:buSzPct val="60000"/>
                        <a:buFont typeface="Wingdings" pitchFamily="2" charset="2"/>
                        <a:buNone/>
                        <a:tabLst>
                          <a:tab pos="2395538" algn="l"/>
                          <a:tab pos="4224338" algn="l"/>
                          <a:tab pos="6118225" algn="l"/>
                          <a:tab pos="7662863" algn="l"/>
                        </a:tabLst>
                      </a:pPr>
                      <a:r>
                        <a:rPr kumimoji="0" lang="en-US" sz="1600" b="0" i="0" u="none" strike="noStrike" cap="none" normalizeH="0" baseline="0" smtClean="0">
                          <a:ln>
                            <a:noFill/>
                          </a:ln>
                          <a:solidFill>
                            <a:schemeClr val="tx1"/>
                          </a:solidFill>
                          <a:effectLst/>
                          <a:latin typeface="Arial" charset="0"/>
                        </a:rPr>
                        <a:t>Perguruan Tinggi	46,7	11,0	15,8	24,0</a:t>
                      </a:r>
                    </a:p>
                    <a:p>
                      <a:pPr marL="0" marR="0" lvl="0" indent="0" algn="l" defTabSz="914400" rtl="0" eaLnBrk="1" fontAlgn="base" latinLnBrk="0" hangingPunct="1">
                        <a:lnSpc>
                          <a:spcPct val="180000"/>
                        </a:lnSpc>
                        <a:spcBef>
                          <a:spcPct val="20000"/>
                        </a:spcBef>
                        <a:spcAft>
                          <a:spcPct val="0"/>
                        </a:spcAft>
                        <a:buClr>
                          <a:schemeClr val="hlink"/>
                        </a:buClr>
                        <a:buSzPct val="60000"/>
                        <a:buFont typeface="Wingdings" pitchFamily="2" charset="2"/>
                        <a:buNone/>
                        <a:tabLst>
                          <a:tab pos="2395538" algn="l"/>
                          <a:tab pos="4224338" algn="l"/>
                          <a:tab pos="6118225" algn="l"/>
                          <a:tab pos="7662863" algn="l"/>
                        </a:tabLst>
                      </a:pPr>
                      <a:r>
                        <a:rPr kumimoji="0" lang="en-US" sz="1600" b="0" i="0" u="none" strike="noStrike" cap="none" normalizeH="0" baseline="0" smtClean="0">
                          <a:ln>
                            <a:noFill/>
                          </a:ln>
                          <a:solidFill>
                            <a:schemeClr val="tx1"/>
                          </a:solidFill>
                          <a:effectLst/>
                          <a:latin typeface="Arial" charset="0"/>
                        </a:rPr>
                        <a:t>Healthcare org.	37,7	31,5	23,0	22,1</a:t>
                      </a:r>
                    </a:p>
                    <a:p>
                      <a:pPr marL="0" marR="0" lvl="0" indent="0" algn="l" defTabSz="914400" rtl="0" eaLnBrk="1" fontAlgn="base" latinLnBrk="0" hangingPunct="1">
                        <a:lnSpc>
                          <a:spcPct val="180000"/>
                        </a:lnSpc>
                        <a:spcBef>
                          <a:spcPct val="20000"/>
                        </a:spcBef>
                        <a:spcAft>
                          <a:spcPct val="0"/>
                        </a:spcAft>
                        <a:buClr>
                          <a:schemeClr val="hlink"/>
                        </a:buClr>
                        <a:buSzPct val="60000"/>
                        <a:buFont typeface="Wingdings" pitchFamily="2" charset="2"/>
                        <a:buNone/>
                        <a:tabLst>
                          <a:tab pos="2395538" algn="l"/>
                          <a:tab pos="4224338" algn="l"/>
                          <a:tab pos="6118225" algn="l"/>
                          <a:tab pos="7662863" algn="l"/>
                        </a:tabLst>
                      </a:pPr>
                      <a:r>
                        <a:rPr kumimoji="0" lang="en-US" sz="1600" b="0" i="0" u="none" strike="noStrike" cap="none" normalizeH="0" baseline="0" smtClean="0">
                          <a:ln>
                            <a:noFill/>
                          </a:ln>
                          <a:solidFill>
                            <a:schemeClr val="tx1"/>
                          </a:solidFill>
                          <a:effectLst/>
                          <a:latin typeface="Arial" charset="0"/>
                        </a:rPr>
                        <a:t>Small Business	34,0	31,5	21,1	19,6</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9" name="Text Box 27"/>
          <p:cNvSpPr txBox="1">
            <a:spLocks noChangeArrowheads="1"/>
          </p:cNvSpPr>
          <p:nvPr/>
        </p:nvSpPr>
        <p:spPr bwMode="auto">
          <a:xfrm>
            <a:off x="492369" y="2743201"/>
            <a:ext cx="8012723" cy="379413"/>
          </a:xfrm>
          <a:prstGeom prst="rect">
            <a:avLst/>
          </a:prstGeom>
          <a:noFill/>
          <a:ln w="9525">
            <a:noFill/>
            <a:miter lim="800000"/>
            <a:headEnd/>
            <a:tailEnd/>
          </a:ln>
        </p:spPr>
        <p:txBody>
          <a:bodyPr>
            <a:spAutoFit/>
          </a:bodyPr>
          <a:lstStyle/>
          <a:p>
            <a:pPr marL="398463" indent="-398463">
              <a:spcBef>
                <a:spcPct val="30000"/>
              </a:spcBef>
            </a:pPr>
            <a:r>
              <a:rPr lang="en-GB" sz="1800" b="1">
                <a:latin typeface="Calibri" pitchFamily="34" charset="0"/>
                <a:ea typeface="Calibri" pitchFamily="34" charset="0"/>
                <a:cs typeface="Calibri" pitchFamily="34" charset="0"/>
              </a:rPr>
              <a:t>Relevance of Performance Approachs (%)</a:t>
            </a:r>
          </a:p>
        </p:txBody>
      </p:sp>
      <p:sp>
        <p:nvSpPr>
          <p:cNvPr id="22540" name="Text Box 28"/>
          <p:cNvSpPr txBox="1">
            <a:spLocks noChangeArrowheads="1"/>
          </p:cNvSpPr>
          <p:nvPr/>
        </p:nvSpPr>
        <p:spPr bwMode="auto">
          <a:xfrm>
            <a:off x="492369" y="5410201"/>
            <a:ext cx="8083062" cy="366713"/>
          </a:xfrm>
          <a:prstGeom prst="rect">
            <a:avLst/>
          </a:prstGeom>
          <a:noFill/>
          <a:ln w="9525">
            <a:noFill/>
            <a:miter lim="800000"/>
            <a:headEnd/>
            <a:tailEnd/>
          </a:ln>
        </p:spPr>
        <p:txBody>
          <a:bodyPr>
            <a:spAutoFit/>
          </a:bodyPr>
          <a:lstStyle/>
          <a:p>
            <a:pPr marL="398463" indent="-398463">
              <a:spcBef>
                <a:spcPct val="30000"/>
              </a:spcBef>
            </a:pPr>
            <a:r>
              <a:rPr lang="en-GB" sz="1800">
                <a:latin typeface="Dom Casual" pitchFamily="2" charset="0"/>
              </a:rPr>
              <a:t>→	Menyatakan relevan dan sangat relevan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36431" y="1081088"/>
            <a:ext cx="6197112" cy="641350"/>
          </a:xfrm>
          <a:prstGeom prst="rect">
            <a:avLst/>
          </a:prstGeom>
          <a:noFill/>
          <a:ln w="9525">
            <a:noFill/>
            <a:miter lim="800000"/>
            <a:headEnd/>
            <a:tailEnd/>
          </a:ln>
        </p:spPr>
        <p:txBody>
          <a:bodyPr>
            <a:spAutoFit/>
          </a:bodyPr>
          <a:lstStyle/>
          <a:p>
            <a:pPr algn="ctr">
              <a:spcBef>
                <a:spcPct val="50000"/>
              </a:spcBef>
            </a:pPr>
            <a:r>
              <a:rPr lang="en-GB" sz="3600" b="1" dirty="0">
                <a:solidFill>
                  <a:schemeClr val="accent1">
                    <a:lumMod val="75000"/>
                  </a:schemeClr>
                </a:solidFill>
                <a:latin typeface="Dom Casual" pitchFamily="2" charset="0"/>
              </a:rPr>
              <a:t>SMM ISO-9000 </a:t>
            </a:r>
          </a:p>
        </p:txBody>
      </p:sp>
      <p:grpSp>
        <p:nvGrpSpPr>
          <p:cNvPr id="2" name="Group 3"/>
          <p:cNvGrpSpPr>
            <a:grpSpLocks/>
          </p:cNvGrpSpPr>
          <p:nvPr/>
        </p:nvGrpSpPr>
        <p:grpSpPr bwMode="auto">
          <a:xfrm>
            <a:off x="492369" y="2362200"/>
            <a:ext cx="8229600" cy="1676400"/>
            <a:chOff x="288" y="1296"/>
            <a:chExt cx="5616" cy="1056"/>
          </a:xfrm>
        </p:grpSpPr>
        <p:sp>
          <p:nvSpPr>
            <p:cNvPr id="23559" name="Rectangle 4"/>
            <p:cNvSpPr>
              <a:spLocks noChangeArrowheads="1"/>
            </p:cNvSpPr>
            <p:nvPr/>
          </p:nvSpPr>
          <p:spPr bwMode="auto">
            <a:xfrm>
              <a:off x="288" y="1872"/>
              <a:ext cx="624" cy="480"/>
            </a:xfrm>
            <a:prstGeom prst="rect">
              <a:avLst/>
            </a:prstGeom>
            <a:noFill/>
            <a:ln w="12700">
              <a:solidFill>
                <a:schemeClr val="tx1"/>
              </a:solidFill>
              <a:miter lim="800000"/>
              <a:headEnd/>
              <a:tailEnd/>
            </a:ln>
          </p:spPr>
          <p:txBody>
            <a:bodyPr wrap="none" anchor="ctr"/>
            <a:lstStyle/>
            <a:p>
              <a:pPr algn="ctr"/>
              <a:r>
                <a:rPr lang="en-US" sz="1800" b="1">
                  <a:latin typeface="Arial Narrow" pitchFamily="34" charset="0"/>
                </a:rPr>
                <a:t>ISO</a:t>
              </a:r>
            </a:p>
            <a:p>
              <a:pPr algn="ctr"/>
              <a:r>
                <a:rPr lang="en-US" sz="1800" b="1">
                  <a:latin typeface="Arial Narrow" pitchFamily="34" charset="0"/>
                </a:rPr>
                <a:t>9000</a:t>
              </a:r>
            </a:p>
          </p:txBody>
        </p:sp>
        <p:sp>
          <p:nvSpPr>
            <p:cNvPr id="23560" name="Rectangle 5"/>
            <p:cNvSpPr>
              <a:spLocks noChangeArrowheads="1"/>
            </p:cNvSpPr>
            <p:nvPr/>
          </p:nvSpPr>
          <p:spPr bwMode="auto">
            <a:xfrm>
              <a:off x="1392" y="1872"/>
              <a:ext cx="624" cy="480"/>
            </a:xfrm>
            <a:prstGeom prst="rect">
              <a:avLst/>
            </a:prstGeom>
            <a:noFill/>
            <a:ln w="12700">
              <a:solidFill>
                <a:schemeClr val="tx1"/>
              </a:solidFill>
              <a:miter lim="800000"/>
              <a:headEnd/>
              <a:tailEnd/>
            </a:ln>
          </p:spPr>
          <p:txBody>
            <a:bodyPr wrap="none" anchor="ctr"/>
            <a:lstStyle/>
            <a:p>
              <a:pPr algn="ctr"/>
              <a:r>
                <a:rPr lang="en-US" sz="1800" b="1">
                  <a:latin typeface="Arial Narrow" pitchFamily="34" charset="0"/>
                </a:rPr>
                <a:t>ISO</a:t>
              </a:r>
            </a:p>
            <a:p>
              <a:pPr algn="ctr"/>
              <a:r>
                <a:rPr lang="en-US" sz="1800" b="1">
                  <a:latin typeface="Arial Narrow" pitchFamily="34" charset="0"/>
                </a:rPr>
                <a:t>9004</a:t>
              </a:r>
            </a:p>
          </p:txBody>
        </p:sp>
        <p:sp>
          <p:nvSpPr>
            <p:cNvPr id="23561" name="Rectangle 6"/>
            <p:cNvSpPr>
              <a:spLocks noChangeArrowheads="1"/>
            </p:cNvSpPr>
            <p:nvPr/>
          </p:nvSpPr>
          <p:spPr bwMode="auto">
            <a:xfrm>
              <a:off x="2544" y="1872"/>
              <a:ext cx="624" cy="480"/>
            </a:xfrm>
            <a:prstGeom prst="rect">
              <a:avLst/>
            </a:prstGeom>
            <a:noFill/>
            <a:ln w="12700">
              <a:solidFill>
                <a:schemeClr val="tx1"/>
              </a:solidFill>
              <a:miter lim="800000"/>
              <a:headEnd/>
              <a:tailEnd/>
            </a:ln>
          </p:spPr>
          <p:txBody>
            <a:bodyPr wrap="none" anchor="ctr"/>
            <a:lstStyle/>
            <a:p>
              <a:pPr algn="ctr"/>
              <a:r>
                <a:rPr lang="en-US" sz="1800" b="1">
                  <a:latin typeface="Arial Narrow" pitchFamily="34" charset="0"/>
                </a:rPr>
                <a:t>ISO</a:t>
              </a:r>
            </a:p>
            <a:p>
              <a:pPr algn="ctr"/>
              <a:r>
                <a:rPr lang="en-US" sz="1800" b="1">
                  <a:latin typeface="Arial Narrow" pitchFamily="34" charset="0"/>
                </a:rPr>
                <a:t>9001</a:t>
              </a:r>
            </a:p>
          </p:txBody>
        </p:sp>
        <p:sp>
          <p:nvSpPr>
            <p:cNvPr id="23562" name="Rectangle 7"/>
            <p:cNvSpPr>
              <a:spLocks noChangeArrowheads="1"/>
            </p:cNvSpPr>
            <p:nvPr/>
          </p:nvSpPr>
          <p:spPr bwMode="auto">
            <a:xfrm>
              <a:off x="3792" y="1872"/>
              <a:ext cx="624" cy="480"/>
            </a:xfrm>
            <a:prstGeom prst="rect">
              <a:avLst/>
            </a:prstGeom>
            <a:noFill/>
            <a:ln w="12700">
              <a:solidFill>
                <a:schemeClr val="tx1"/>
              </a:solidFill>
              <a:miter lim="800000"/>
              <a:headEnd/>
              <a:tailEnd/>
            </a:ln>
          </p:spPr>
          <p:txBody>
            <a:bodyPr wrap="none" anchor="ctr"/>
            <a:lstStyle/>
            <a:p>
              <a:pPr algn="ctr"/>
              <a:r>
                <a:rPr lang="en-US" sz="2000" b="1">
                  <a:latin typeface="Arial" charset="0"/>
                </a:rPr>
                <a:t>SMM</a:t>
              </a:r>
            </a:p>
          </p:txBody>
        </p:sp>
        <p:sp>
          <p:nvSpPr>
            <p:cNvPr id="23563" name="Rectangle 8"/>
            <p:cNvSpPr>
              <a:spLocks noChangeArrowheads="1"/>
            </p:cNvSpPr>
            <p:nvPr/>
          </p:nvSpPr>
          <p:spPr bwMode="auto">
            <a:xfrm>
              <a:off x="4896" y="1872"/>
              <a:ext cx="1008" cy="480"/>
            </a:xfrm>
            <a:prstGeom prst="rect">
              <a:avLst/>
            </a:prstGeom>
            <a:noFill/>
            <a:ln w="12700">
              <a:solidFill>
                <a:schemeClr val="tx1"/>
              </a:solidFill>
              <a:miter lim="800000"/>
              <a:headEnd/>
              <a:tailEnd/>
            </a:ln>
          </p:spPr>
          <p:txBody>
            <a:bodyPr wrap="none" anchor="ctr"/>
            <a:lstStyle/>
            <a:p>
              <a:pPr algn="ctr"/>
              <a:r>
                <a:rPr lang="en-US" sz="1800" b="1">
                  <a:latin typeface="Arial Narrow" pitchFamily="34" charset="0"/>
                </a:rPr>
                <a:t>SERTIFIKAT</a:t>
              </a:r>
            </a:p>
          </p:txBody>
        </p:sp>
        <p:cxnSp>
          <p:nvCxnSpPr>
            <p:cNvPr id="23564" name="AutoShape 9"/>
            <p:cNvCxnSpPr>
              <a:cxnSpLocks noChangeShapeType="1"/>
              <a:stCxn id="23559" idx="0"/>
              <a:endCxn id="23560" idx="0"/>
            </p:cNvCxnSpPr>
            <p:nvPr/>
          </p:nvCxnSpPr>
          <p:spPr bwMode="auto">
            <a:xfrm rot="5400000" flipV="1">
              <a:off x="1151" y="1321"/>
              <a:ext cx="1" cy="1104"/>
            </a:xfrm>
            <a:prstGeom prst="bentConnector3">
              <a:avLst>
                <a:gd name="adj1" fmla="val -37900014"/>
              </a:avLst>
            </a:prstGeom>
            <a:noFill/>
            <a:ln w="28575">
              <a:solidFill>
                <a:schemeClr val="tx1"/>
              </a:solidFill>
              <a:miter lim="800000"/>
              <a:headEnd type="arrow" w="lg" len="med"/>
              <a:tailEnd type="arrow" w="lg" len="med"/>
            </a:ln>
          </p:spPr>
        </p:cxnSp>
        <p:sp>
          <p:nvSpPr>
            <p:cNvPr id="23565" name="Rectangle 10"/>
            <p:cNvSpPr>
              <a:spLocks noChangeArrowheads="1"/>
            </p:cNvSpPr>
            <p:nvPr/>
          </p:nvSpPr>
          <p:spPr bwMode="auto">
            <a:xfrm>
              <a:off x="2544" y="1296"/>
              <a:ext cx="816" cy="384"/>
            </a:xfrm>
            <a:prstGeom prst="rect">
              <a:avLst/>
            </a:prstGeom>
            <a:noFill/>
            <a:ln w="12700">
              <a:solidFill>
                <a:schemeClr val="tx1"/>
              </a:solidFill>
              <a:miter lim="800000"/>
              <a:headEnd/>
              <a:tailEnd/>
            </a:ln>
          </p:spPr>
          <p:txBody>
            <a:bodyPr wrap="none" anchor="ctr"/>
            <a:lstStyle/>
            <a:p>
              <a:pPr algn="ctr"/>
              <a:r>
                <a:rPr lang="en-US" sz="2000" b="1">
                  <a:latin typeface="Arial" charset="0"/>
                </a:rPr>
                <a:t>SMM</a:t>
              </a:r>
            </a:p>
          </p:txBody>
        </p:sp>
        <p:cxnSp>
          <p:nvCxnSpPr>
            <p:cNvPr id="23566" name="AutoShape 11"/>
            <p:cNvCxnSpPr>
              <a:cxnSpLocks noChangeShapeType="1"/>
              <a:stCxn id="23559" idx="3"/>
              <a:endCxn id="23560" idx="1"/>
            </p:cNvCxnSpPr>
            <p:nvPr/>
          </p:nvCxnSpPr>
          <p:spPr bwMode="auto">
            <a:xfrm>
              <a:off x="912" y="2112"/>
              <a:ext cx="480" cy="0"/>
            </a:xfrm>
            <a:prstGeom prst="straightConnector1">
              <a:avLst/>
            </a:prstGeom>
            <a:noFill/>
            <a:ln w="28575">
              <a:solidFill>
                <a:schemeClr val="tx1"/>
              </a:solidFill>
              <a:round/>
              <a:headEnd/>
              <a:tailEnd type="arrow" w="lg" len="med"/>
            </a:ln>
          </p:spPr>
        </p:cxnSp>
        <p:cxnSp>
          <p:nvCxnSpPr>
            <p:cNvPr id="23567" name="AutoShape 12"/>
            <p:cNvCxnSpPr>
              <a:cxnSpLocks noChangeShapeType="1"/>
              <a:stCxn id="23560" idx="3"/>
              <a:endCxn id="23561" idx="1"/>
            </p:cNvCxnSpPr>
            <p:nvPr/>
          </p:nvCxnSpPr>
          <p:spPr bwMode="auto">
            <a:xfrm>
              <a:off x="2016" y="2112"/>
              <a:ext cx="528" cy="0"/>
            </a:xfrm>
            <a:prstGeom prst="straightConnector1">
              <a:avLst/>
            </a:prstGeom>
            <a:noFill/>
            <a:ln w="28575">
              <a:solidFill>
                <a:schemeClr val="tx1"/>
              </a:solidFill>
              <a:round/>
              <a:headEnd/>
              <a:tailEnd type="arrow" w="lg" len="med"/>
            </a:ln>
          </p:spPr>
        </p:cxnSp>
        <p:cxnSp>
          <p:nvCxnSpPr>
            <p:cNvPr id="23568" name="AutoShape 13"/>
            <p:cNvCxnSpPr>
              <a:cxnSpLocks noChangeShapeType="1"/>
              <a:stCxn id="23561" idx="3"/>
              <a:endCxn id="23562" idx="1"/>
            </p:cNvCxnSpPr>
            <p:nvPr/>
          </p:nvCxnSpPr>
          <p:spPr bwMode="auto">
            <a:xfrm>
              <a:off x="3168" y="2112"/>
              <a:ext cx="624" cy="0"/>
            </a:xfrm>
            <a:prstGeom prst="straightConnector1">
              <a:avLst/>
            </a:prstGeom>
            <a:noFill/>
            <a:ln w="28575">
              <a:solidFill>
                <a:schemeClr val="tx1"/>
              </a:solidFill>
              <a:round/>
              <a:headEnd/>
              <a:tailEnd type="arrow" w="lg" len="med"/>
            </a:ln>
          </p:spPr>
        </p:cxnSp>
        <p:cxnSp>
          <p:nvCxnSpPr>
            <p:cNvPr id="23569" name="AutoShape 14"/>
            <p:cNvCxnSpPr>
              <a:cxnSpLocks noChangeShapeType="1"/>
              <a:stCxn id="23562" idx="3"/>
              <a:endCxn id="23563" idx="1"/>
            </p:cNvCxnSpPr>
            <p:nvPr/>
          </p:nvCxnSpPr>
          <p:spPr bwMode="auto">
            <a:xfrm>
              <a:off x="4416" y="2112"/>
              <a:ext cx="480" cy="0"/>
            </a:xfrm>
            <a:prstGeom prst="straightConnector1">
              <a:avLst/>
            </a:prstGeom>
            <a:noFill/>
            <a:ln w="28575">
              <a:solidFill>
                <a:schemeClr val="tx1"/>
              </a:solidFill>
              <a:round/>
              <a:headEnd/>
              <a:tailEnd type="arrow" w="lg" len="med"/>
            </a:ln>
          </p:spPr>
        </p:cxnSp>
        <p:cxnSp>
          <p:nvCxnSpPr>
            <p:cNvPr id="23570" name="AutoShape 15"/>
            <p:cNvCxnSpPr>
              <a:cxnSpLocks noChangeShapeType="1"/>
              <a:endCxn id="23565" idx="1"/>
            </p:cNvCxnSpPr>
            <p:nvPr/>
          </p:nvCxnSpPr>
          <p:spPr bwMode="auto">
            <a:xfrm rot="-5400000">
              <a:off x="2088" y="1656"/>
              <a:ext cx="624" cy="288"/>
            </a:xfrm>
            <a:prstGeom prst="bentConnector2">
              <a:avLst/>
            </a:prstGeom>
            <a:noFill/>
            <a:ln w="28575">
              <a:solidFill>
                <a:schemeClr val="tx1"/>
              </a:solidFill>
              <a:miter lim="800000"/>
              <a:headEnd/>
              <a:tailEnd type="arrow" w="lg" len="med"/>
            </a:ln>
          </p:spPr>
        </p:cxnSp>
      </p:grpSp>
      <p:sp>
        <p:nvSpPr>
          <p:cNvPr id="23556" name="Text Box 16"/>
          <p:cNvSpPr txBox="1">
            <a:spLocks noChangeArrowheads="1"/>
          </p:cNvSpPr>
          <p:nvPr/>
        </p:nvSpPr>
        <p:spPr bwMode="auto">
          <a:xfrm>
            <a:off x="492370" y="4419600"/>
            <a:ext cx="929054" cy="1200329"/>
          </a:xfrm>
          <a:prstGeom prst="rect">
            <a:avLst/>
          </a:prstGeom>
          <a:noFill/>
          <a:ln w="9525">
            <a:noFill/>
            <a:miter lim="800000"/>
            <a:headEnd/>
            <a:tailEnd/>
          </a:ln>
        </p:spPr>
        <p:txBody>
          <a:bodyPr>
            <a:spAutoFit/>
          </a:bodyPr>
          <a:lstStyle/>
          <a:p>
            <a:r>
              <a:rPr lang="en-US" sz="1800">
                <a:latin typeface="Arial Narrow" pitchFamily="34" charset="0"/>
              </a:rPr>
              <a:t>Konsep dan kosa kata</a:t>
            </a:r>
          </a:p>
        </p:txBody>
      </p:sp>
      <p:sp>
        <p:nvSpPr>
          <p:cNvPr id="23557" name="Text Box 17"/>
          <p:cNvSpPr txBox="1">
            <a:spLocks noChangeArrowheads="1"/>
          </p:cNvSpPr>
          <p:nvPr/>
        </p:nvSpPr>
        <p:spPr bwMode="auto">
          <a:xfrm>
            <a:off x="2110154" y="4419600"/>
            <a:ext cx="1242646" cy="915988"/>
          </a:xfrm>
          <a:prstGeom prst="rect">
            <a:avLst/>
          </a:prstGeom>
          <a:noFill/>
          <a:ln w="9525">
            <a:noFill/>
            <a:miter lim="800000"/>
            <a:headEnd/>
            <a:tailEnd/>
          </a:ln>
        </p:spPr>
        <p:txBody>
          <a:bodyPr wrap="square">
            <a:spAutoFit/>
          </a:bodyPr>
          <a:lstStyle/>
          <a:p>
            <a:r>
              <a:rPr lang="en-US" sz="1800" dirty="0" err="1">
                <a:latin typeface="Arial Narrow" pitchFamily="34" charset="0"/>
              </a:rPr>
              <a:t>Pedoman</a:t>
            </a:r>
            <a:r>
              <a:rPr lang="en-US" sz="1800" dirty="0">
                <a:latin typeface="Arial Narrow" pitchFamily="34" charset="0"/>
              </a:rPr>
              <a:t> </a:t>
            </a:r>
            <a:r>
              <a:rPr lang="en-US" sz="1800" dirty="0" err="1">
                <a:latin typeface="Arial Narrow" pitchFamily="34" charset="0"/>
              </a:rPr>
              <a:t>Penerapan</a:t>
            </a:r>
            <a:r>
              <a:rPr lang="en-US" sz="1800" dirty="0">
                <a:latin typeface="Arial Narrow" pitchFamily="34" charset="0"/>
              </a:rPr>
              <a:t> SMM</a:t>
            </a:r>
          </a:p>
        </p:txBody>
      </p:sp>
      <p:sp>
        <p:nvSpPr>
          <p:cNvPr id="23558" name="Text Box 18"/>
          <p:cNvSpPr txBox="1">
            <a:spLocks noChangeArrowheads="1"/>
          </p:cNvSpPr>
          <p:nvPr/>
        </p:nvSpPr>
        <p:spPr bwMode="auto">
          <a:xfrm>
            <a:off x="3727939" y="4495800"/>
            <a:ext cx="1301261" cy="641350"/>
          </a:xfrm>
          <a:prstGeom prst="rect">
            <a:avLst/>
          </a:prstGeom>
          <a:noFill/>
          <a:ln w="9525">
            <a:noFill/>
            <a:miter lim="800000"/>
            <a:headEnd/>
            <a:tailEnd/>
          </a:ln>
        </p:spPr>
        <p:txBody>
          <a:bodyPr wrap="square">
            <a:spAutoFit/>
          </a:bodyPr>
          <a:lstStyle/>
          <a:p>
            <a:pPr algn="ctr"/>
            <a:r>
              <a:rPr lang="en-US" sz="1800" dirty="0" err="1">
                <a:latin typeface="Arial Narrow" pitchFamily="34" charset="0"/>
              </a:rPr>
              <a:t>Persyaratan</a:t>
            </a:r>
            <a:r>
              <a:rPr lang="en-US" sz="1800" dirty="0">
                <a:latin typeface="Arial Narrow" pitchFamily="34" charset="0"/>
              </a:rPr>
              <a:t> SMM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22031" y="533400"/>
            <a:ext cx="8291146" cy="609600"/>
          </a:xfrm>
          <a:prstGeom prst="rect">
            <a:avLst/>
          </a:prstGeom>
          <a:noFill/>
          <a:ln w="9525">
            <a:noFill/>
            <a:miter lim="800000"/>
            <a:headEnd/>
            <a:tailEnd/>
          </a:ln>
        </p:spPr>
        <p:txBody>
          <a:bodyPr>
            <a:spAutoFit/>
          </a:bodyPr>
          <a:lstStyle/>
          <a:p>
            <a:pPr marL="357188" indent="-357188" algn="r"/>
            <a:r>
              <a:rPr lang="en-US" sz="3400" dirty="0" err="1">
                <a:solidFill>
                  <a:schemeClr val="accent1">
                    <a:lumMod val="75000"/>
                  </a:schemeClr>
                </a:solidFill>
                <a:latin typeface="Arial" charset="0"/>
              </a:rPr>
              <a:t>malcolm</a:t>
            </a:r>
            <a:r>
              <a:rPr lang="en-US" sz="3400" dirty="0">
                <a:solidFill>
                  <a:schemeClr val="accent1">
                    <a:lumMod val="75000"/>
                  </a:schemeClr>
                </a:solidFill>
                <a:latin typeface="Arial" charset="0"/>
              </a:rPr>
              <a:t> </a:t>
            </a:r>
            <a:r>
              <a:rPr lang="en-US" sz="3400" dirty="0" err="1">
                <a:solidFill>
                  <a:schemeClr val="accent1">
                    <a:lumMod val="75000"/>
                  </a:schemeClr>
                </a:solidFill>
                <a:latin typeface="Arial" charset="0"/>
              </a:rPr>
              <a:t>balridge</a:t>
            </a:r>
            <a:r>
              <a:rPr lang="en-US" sz="3400" dirty="0">
                <a:solidFill>
                  <a:schemeClr val="accent1">
                    <a:lumMod val="75000"/>
                  </a:schemeClr>
                </a:solidFill>
                <a:latin typeface="Arial" charset="0"/>
              </a:rPr>
              <a:t> </a:t>
            </a:r>
            <a:r>
              <a:rPr lang="en-US" sz="3400" dirty="0">
                <a:solidFill>
                  <a:schemeClr val="accent1">
                    <a:lumMod val="75000"/>
                  </a:schemeClr>
                </a:solidFill>
                <a:latin typeface="Arial Black" pitchFamily="34" charset="0"/>
              </a:rPr>
              <a:t>framework</a:t>
            </a:r>
            <a:endParaRPr lang="en-US" sz="3400" dirty="0">
              <a:solidFill>
                <a:schemeClr val="accent1">
                  <a:lumMod val="75000"/>
                </a:schemeClr>
              </a:solidFill>
              <a:latin typeface="Arial" charset="0"/>
            </a:endParaRPr>
          </a:p>
        </p:txBody>
      </p:sp>
      <p:grpSp>
        <p:nvGrpSpPr>
          <p:cNvPr id="2" name="Group 3"/>
          <p:cNvGrpSpPr>
            <a:grpSpLocks/>
          </p:cNvGrpSpPr>
          <p:nvPr/>
        </p:nvGrpSpPr>
        <p:grpSpPr bwMode="auto">
          <a:xfrm>
            <a:off x="703385" y="2019300"/>
            <a:ext cx="7706458" cy="3733800"/>
            <a:chOff x="204" y="816"/>
            <a:chExt cx="5343" cy="2496"/>
          </a:xfrm>
        </p:grpSpPr>
        <p:sp>
          <p:nvSpPr>
            <p:cNvPr id="24583" name="Rectangle 4"/>
            <p:cNvSpPr>
              <a:spLocks noChangeArrowheads="1"/>
            </p:cNvSpPr>
            <p:nvPr/>
          </p:nvSpPr>
          <p:spPr bwMode="auto">
            <a:xfrm>
              <a:off x="204" y="1152"/>
              <a:ext cx="1008" cy="1776"/>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LEADERSHIP</a:t>
              </a:r>
            </a:p>
          </p:txBody>
        </p:sp>
        <p:sp>
          <p:nvSpPr>
            <p:cNvPr id="24584" name="Rectangle 5"/>
            <p:cNvSpPr>
              <a:spLocks noChangeArrowheads="1"/>
            </p:cNvSpPr>
            <p:nvPr/>
          </p:nvSpPr>
          <p:spPr bwMode="auto">
            <a:xfrm>
              <a:off x="4539" y="1152"/>
              <a:ext cx="1008" cy="1776"/>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PELANGGAN</a:t>
              </a:r>
            </a:p>
          </p:txBody>
        </p:sp>
        <p:sp>
          <p:nvSpPr>
            <p:cNvPr id="24585" name="Rectangle 6"/>
            <p:cNvSpPr>
              <a:spLocks noChangeArrowheads="1"/>
            </p:cNvSpPr>
            <p:nvPr/>
          </p:nvSpPr>
          <p:spPr bwMode="auto">
            <a:xfrm>
              <a:off x="1632" y="1440"/>
              <a:ext cx="1008" cy="624"/>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INFORMASI</a:t>
              </a:r>
            </a:p>
            <a:p>
              <a:pPr algn="ctr"/>
              <a:r>
                <a:rPr lang="en-US" sz="1800" b="1">
                  <a:latin typeface="Arial Narrow" pitchFamily="34" charset="0"/>
                </a:rPr>
                <a:t>&amp;</a:t>
              </a:r>
            </a:p>
            <a:p>
              <a:pPr algn="ctr"/>
              <a:r>
                <a:rPr lang="en-US" sz="1800" b="1">
                  <a:latin typeface="Arial Narrow" pitchFamily="34" charset="0"/>
                </a:rPr>
                <a:t>ANALISIS</a:t>
              </a:r>
            </a:p>
          </p:txBody>
        </p:sp>
        <p:sp>
          <p:nvSpPr>
            <p:cNvPr id="24586" name="Rectangle 7"/>
            <p:cNvSpPr>
              <a:spLocks noChangeArrowheads="1"/>
            </p:cNvSpPr>
            <p:nvPr/>
          </p:nvSpPr>
          <p:spPr bwMode="auto">
            <a:xfrm>
              <a:off x="3072" y="1152"/>
              <a:ext cx="1008" cy="1776"/>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H A S I L</a:t>
              </a:r>
            </a:p>
          </p:txBody>
        </p:sp>
        <p:sp>
          <p:nvSpPr>
            <p:cNvPr id="24587" name="Rectangle 8"/>
            <p:cNvSpPr>
              <a:spLocks noChangeArrowheads="1"/>
            </p:cNvSpPr>
            <p:nvPr/>
          </p:nvSpPr>
          <p:spPr bwMode="auto">
            <a:xfrm>
              <a:off x="1632" y="2064"/>
              <a:ext cx="1008" cy="624"/>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S D M</a:t>
              </a:r>
            </a:p>
          </p:txBody>
        </p:sp>
        <p:sp>
          <p:nvSpPr>
            <p:cNvPr id="24588" name="Rectangle 9"/>
            <p:cNvSpPr>
              <a:spLocks noChangeArrowheads="1"/>
            </p:cNvSpPr>
            <p:nvPr/>
          </p:nvSpPr>
          <p:spPr bwMode="auto">
            <a:xfrm>
              <a:off x="1632" y="2688"/>
              <a:ext cx="1008" cy="624"/>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EFEKTIVITAS</a:t>
              </a:r>
            </a:p>
            <a:p>
              <a:pPr algn="ctr"/>
              <a:r>
                <a:rPr lang="en-US" sz="1800" b="1">
                  <a:latin typeface="Arial Narrow" pitchFamily="34" charset="0"/>
                </a:rPr>
                <a:t>PROSES</a:t>
              </a:r>
            </a:p>
          </p:txBody>
        </p:sp>
        <p:sp>
          <p:nvSpPr>
            <p:cNvPr id="24589" name="Rectangle 10"/>
            <p:cNvSpPr>
              <a:spLocks noChangeArrowheads="1"/>
            </p:cNvSpPr>
            <p:nvPr/>
          </p:nvSpPr>
          <p:spPr bwMode="auto">
            <a:xfrm>
              <a:off x="1632" y="816"/>
              <a:ext cx="1008" cy="624"/>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PERENCANAAN</a:t>
              </a:r>
            </a:p>
          </p:txBody>
        </p:sp>
        <p:cxnSp>
          <p:nvCxnSpPr>
            <p:cNvPr id="24590" name="AutoShape 11"/>
            <p:cNvCxnSpPr>
              <a:cxnSpLocks noChangeShapeType="1"/>
              <a:stCxn id="24586" idx="3"/>
              <a:endCxn id="24584" idx="1"/>
            </p:cNvCxnSpPr>
            <p:nvPr/>
          </p:nvCxnSpPr>
          <p:spPr bwMode="auto">
            <a:xfrm>
              <a:off x="4089" y="2040"/>
              <a:ext cx="441" cy="0"/>
            </a:xfrm>
            <a:prstGeom prst="straightConnector1">
              <a:avLst/>
            </a:prstGeom>
            <a:noFill/>
            <a:ln w="38100">
              <a:solidFill>
                <a:schemeClr val="tx1"/>
              </a:solidFill>
              <a:round/>
              <a:headEnd/>
              <a:tailEnd type="arrow" w="lg" len="sm"/>
            </a:ln>
          </p:spPr>
        </p:cxnSp>
        <p:sp>
          <p:nvSpPr>
            <p:cNvPr id="24591" name="Line 12"/>
            <p:cNvSpPr>
              <a:spLocks noChangeShapeType="1"/>
            </p:cNvSpPr>
            <p:nvPr/>
          </p:nvSpPr>
          <p:spPr bwMode="auto">
            <a:xfrm>
              <a:off x="1209" y="2064"/>
              <a:ext cx="420" cy="0"/>
            </a:xfrm>
            <a:prstGeom prst="line">
              <a:avLst/>
            </a:prstGeom>
            <a:noFill/>
            <a:ln w="38100">
              <a:solidFill>
                <a:schemeClr val="tx1"/>
              </a:solidFill>
              <a:round/>
              <a:headEnd/>
              <a:tailEnd type="arrow" w="lg" len="sm"/>
            </a:ln>
          </p:spPr>
          <p:txBody>
            <a:bodyPr/>
            <a:lstStyle/>
            <a:p>
              <a:endParaRPr lang="id-ID"/>
            </a:p>
          </p:txBody>
        </p:sp>
        <p:sp>
          <p:nvSpPr>
            <p:cNvPr id="24592" name="Line 13"/>
            <p:cNvSpPr>
              <a:spLocks noChangeShapeType="1"/>
            </p:cNvSpPr>
            <p:nvPr/>
          </p:nvSpPr>
          <p:spPr bwMode="auto">
            <a:xfrm>
              <a:off x="2652" y="2064"/>
              <a:ext cx="420" cy="0"/>
            </a:xfrm>
            <a:prstGeom prst="line">
              <a:avLst/>
            </a:prstGeom>
            <a:noFill/>
            <a:ln w="38100">
              <a:solidFill>
                <a:schemeClr val="tx1"/>
              </a:solidFill>
              <a:round/>
              <a:headEnd/>
              <a:tailEnd type="arrow" w="lg" len="sm"/>
            </a:ln>
          </p:spPr>
          <p:txBody>
            <a:bodyPr/>
            <a:lstStyle/>
            <a:p>
              <a:endParaRPr lang="id-ID"/>
            </a:p>
          </p:txBody>
        </p:sp>
      </p:grpSp>
      <p:sp>
        <p:nvSpPr>
          <p:cNvPr id="24580" name="Text Box 14"/>
          <p:cNvSpPr txBox="1">
            <a:spLocks noChangeArrowheads="1"/>
          </p:cNvSpPr>
          <p:nvPr/>
        </p:nvSpPr>
        <p:spPr bwMode="auto">
          <a:xfrm>
            <a:off x="474785" y="1470026"/>
            <a:ext cx="8036169" cy="1015663"/>
          </a:xfrm>
          <a:prstGeom prst="rect">
            <a:avLst/>
          </a:prstGeom>
          <a:noFill/>
          <a:ln w="9525">
            <a:noFill/>
            <a:miter lim="800000"/>
            <a:headEnd/>
            <a:tailEnd/>
          </a:ln>
        </p:spPr>
        <p:txBody>
          <a:bodyPr>
            <a:spAutoFit/>
          </a:bodyPr>
          <a:lstStyle/>
          <a:p>
            <a:pPr algn="just">
              <a:tabLst>
                <a:tab pos="623888" algn="l"/>
                <a:tab pos="2684463" algn="l"/>
                <a:tab pos="4687888" algn="l"/>
                <a:tab pos="7024688" algn="l"/>
              </a:tabLst>
            </a:pPr>
            <a:r>
              <a:rPr lang="en-US" sz="2000" b="1">
                <a:latin typeface="Arial Narrow" pitchFamily="34" charset="0"/>
              </a:rPr>
              <a:t>	DRIVE	SYSTEM	  MEASURES	OUTCOMES</a:t>
            </a:r>
          </a:p>
          <a:p>
            <a:pPr algn="just">
              <a:tabLst>
                <a:tab pos="623888" algn="l"/>
                <a:tab pos="2684463" algn="l"/>
                <a:tab pos="4687888" algn="l"/>
                <a:tab pos="7024688" algn="l"/>
              </a:tabLst>
            </a:pPr>
            <a:r>
              <a:rPr lang="en-US" sz="2000" b="1">
                <a:latin typeface="Arial Narrow" pitchFamily="34" charset="0"/>
              </a:rPr>
              <a:t>			OF PROGRES</a:t>
            </a:r>
          </a:p>
        </p:txBody>
      </p:sp>
      <p:sp>
        <p:nvSpPr>
          <p:cNvPr id="24581" name="Text Box 15"/>
          <p:cNvSpPr txBox="1">
            <a:spLocks noChangeArrowheads="1"/>
          </p:cNvSpPr>
          <p:nvPr/>
        </p:nvSpPr>
        <p:spPr bwMode="auto">
          <a:xfrm>
            <a:off x="351693" y="5943600"/>
            <a:ext cx="8449408" cy="369332"/>
          </a:xfrm>
          <a:prstGeom prst="rect">
            <a:avLst/>
          </a:prstGeom>
          <a:noFill/>
          <a:ln w="9525">
            <a:noFill/>
            <a:miter lim="800000"/>
            <a:headEnd/>
            <a:tailEnd/>
          </a:ln>
        </p:spPr>
        <p:txBody>
          <a:bodyPr>
            <a:spAutoFit/>
          </a:bodyPr>
          <a:lstStyle/>
          <a:p>
            <a:pPr marL="357188" indent="-357188" algn="ctr"/>
            <a:r>
              <a:rPr lang="en-US" dirty="0" err="1">
                <a:solidFill>
                  <a:schemeClr val="accent1">
                    <a:lumMod val="75000"/>
                  </a:schemeClr>
                </a:solidFill>
                <a:latin typeface="Arial Narrow" pitchFamily="34" charset="0"/>
              </a:rPr>
              <a:t>Diinisiasi</a:t>
            </a:r>
            <a:r>
              <a:rPr lang="en-US" dirty="0">
                <a:solidFill>
                  <a:schemeClr val="accent1">
                    <a:lumMod val="75000"/>
                  </a:schemeClr>
                </a:solidFill>
                <a:latin typeface="Arial Narrow" pitchFamily="34" charset="0"/>
              </a:rPr>
              <a:t> </a:t>
            </a:r>
            <a:r>
              <a:rPr lang="en-US" b="1" dirty="0">
                <a:solidFill>
                  <a:schemeClr val="accent1">
                    <a:lumMod val="75000"/>
                  </a:schemeClr>
                </a:solidFill>
                <a:latin typeface="Arial Narrow" pitchFamily="34" charset="0"/>
              </a:rPr>
              <a:t>The National Institute of Standards Technology (NIST)</a:t>
            </a:r>
            <a:r>
              <a:rPr lang="en-US" dirty="0">
                <a:solidFill>
                  <a:schemeClr val="accent1">
                    <a:lumMod val="75000"/>
                  </a:schemeClr>
                </a:solidFill>
                <a:latin typeface="Arial Narrow" pitchFamily="34" charset="0"/>
              </a:rPr>
              <a:t>, USA 1987</a:t>
            </a:r>
          </a:p>
        </p:txBody>
      </p:sp>
      <p:sp>
        <p:nvSpPr>
          <p:cNvPr id="25606" name="Text Box 16"/>
          <p:cNvSpPr txBox="1">
            <a:spLocks noChangeArrowheads="1"/>
          </p:cNvSpPr>
          <p:nvPr/>
        </p:nvSpPr>
        <p:spPr bwMode="auto">
          <a:xfrm>
            <a:off x="6330461" y="914400"/>
            <a:ext cx="2391508" cy="369888"/>
          </a:xfrm>
          <a:prstGeom prst="rect">
            <a:avLst/>
          </a:prstGeom>
          <a:noFill/>
          <a:ln w="9525">
            <a:noFill/>
            <a:miter lim="800000"/>
            <a:headEnd/>
            <a:tailEnd/>
          </a:ln>
        </p:spPr>
        <p:txBody>
          <a:bodyPr>
            <a:spAutoFit/>
          </a:bodyPr>
          <a:lstStyle/>
          <a:p>
            <a:pPr marL="398463" indent="-398463" algn="r">
              <a:spcBef>
                <a:spcPct val="30000"/>
              </a:spcBef>
              <a:defRPr/>
            </a:pPr>
            <a:r>
              <a:rPr lang="en-GB" sz="1800" dirty="0">
                <a:latin typeface="+mn-lt"/>
              </a:rPr>
              <a:t>www.balridge.nist.gov</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97878" y="457200"/>
            <a:ext cx="8009792" cy="762000"/>
          </a:xfrm>
          <a:prstGeom prst="rect">
            <a:avLst/>
          </a:prstGeom>
          <a:noFill/>
          <a:ln w="9525">
            <a:noFill/>
            <a:miter lim="800000"/>
            <a:headEnd/>
            <a:tailEnd/>
          </a:ln>
        </p:spPr>
        <p:txBody>
          <a:bodyPr>
            <a:spAutoFit/>
          </a:bodyPr>
          <a:lstStyle/>
          <a:p>
            <a:pPr marL="357188" indent="-357188" algn="r"/>
            <a:r>
              <a:rPr lang="en-US" sz="4400" dirty="0">
                <a:solidFill>
                  <a:schemeClr val="accent1">
                    <a:lumMod val="75000"/>
                  </a:schemeClr>
                </a:solidFill>
                <a:latin typeface="Arial" charset="0"/>
              </a:rPr>
              <a:t>model </a:t>
            </a:r>
            <a:r>
              <a:rPr lang="en-US" sz="4400" dirty="0" err="1">
                <a:solidFill>
                  <a:schemeClr val="accent1">
                    <a:lumMod val="75000"/>
                  </a:schemeClr>
                </a:solidFill>
                <a:latin typeface="Arial" charset="0"/>
              </a:rPr>
              <a:t>dasar</a:t>
            </a:r>
            <a:r>
              <a:rPr lang="en-US" sz="4400" dirty="0">
                <a:solidFill>
                  <a:schemeClr val="accent1">
                    <a:lumMod val="75000"/>
                  </a:schemeClr>
                </a:solidFill>
                <a:latin typeface="Arial" charset="0"/>
              </a:rPr>
              <a:t> </a:t>
            </a:r>
            <a:r>
              <a:rPr lang="en-US" sz="4400" b="1" dirty="0">
                <a:solidFill>
                  <a:schemeClr val="accent1">
                    <a:lumMod val="75000"/>
                  </a:schemeClr>
                </a:solidFill>
                <a:latin typeface="Arial" charset="0"/>
              </a:rPr>
              <a:t>EFQM</a:t>
            </a:r>
          </a:p>
        </p:txBody>
      </p:sp>
      <p:sp>
        <p:nvSpPr>
          <p:cNvPr id="25603" name="Rectangle 3"/>
          <p:cNvSpPr>
            <a:spLocks noChangeArrowheads="1"/>
          </p:cNvSpPr>
          <p:nvPr/>
        </p:nvSpPr>
        <p:spPr bwMode="auto">
          <a:xfrm>
            <a:off x="747346" y="1339850"/>
            <a:ext cx="1195754" cy="3581400"/>
          </a:xfrm>
          <a:prstGeom prst="rect">
            <a:avLst/>
          </a:prstGeom>
          <a:noFill/>
          <a:ln w="28575">
            <a:solidFill>
              <a:schemeClr val="tx1"/>
            </a:solidFill>
            <a:miter lim="800000"/>
            <a:headEnd/>
            <a:tailEnd/>
          </a:ln>
        </p:spPr>
        <p:txBody>
          <a:bodyPr wrap="none" anchor="ctr"/>
          <a:lstStyle/>
          <a:p>
            <a:pPr algn="ctr"/>
            <a:r>
              <a:rPr lang="en-US" sz="2000" b="1">
                <a:latin typeface="Arial Narrow" pitchFamily="34" charset="0"/>
              </a:rPr>
              <a:t>1</a:t>
            </a:r>
          </a:p>
          <a:p>
            <a:pPr algn="ctr"/>
            <a:r>
              <a:rPr lang="en-US" sz="2000" b="1">
                <a:latin typeface="Arial Narrow" pitchFamily="34" charset="0"/>
              </a:rPr>
              <a:t>LEADER -</a:t>
            </a:r>
          </a:p>
          <a:p>
            <a:pPr algn="ctr"/>
            <a:r>
              <a:rPr lang="en-US" sz="2000" b="1">
                <a:latin typeface="Arial Narrow" pitchFamily="34" charset="0"/>
              </a:rPr>
              <a:t>SHIP</a:t>
            </a:r>
          </a:p>
        </p:txBody>
      </p:sp>
      <p:sp>
        <p:nvSpPr>
          <p:cNvPr id="25604" name="Rectangle 4"/>
          <p:cNvSpPr>
            <a:spLocks noChangeArrowheads="1"/>
          </p:cNvSpPr>
          <p:nvPr/>
        </p:nvSpPr>
        <p:spPr bwMode="auto">
          <a:xfrm>
            <a:off x="7288823" y="1339850"/>
            <a:ext cx="1195754" cy="3581400"/>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9</a:t>
            </a:r>
          </a:p>
          <a:p>
            <a:pPr algn="ctr"/>
            <a:r>
              <a:rPr lang="en-US" sz="1800" b="1">
                <a:latin typeface="Arial Narrow" pitchFamily="34" charset="0"/>
              </a:rPr>
              <a:t>BUSINESS</a:t>
            </a:r>
          </a:p>
          <a:p>
            <a:pPr algn="ctr"/>
            <a:r>
              <a:rPr lang="en-US" sz="1800" b="1">
                <a:latin typeface="Arial Narrow" pitchFamily="34" charset="0"/>
              </a:rPr>
              <a:t>RESULTS</a:t>
            </a:r>
          </a:p>
        </p:txBody>
      </p:sp>
      <p:sp>
        <p:nvSpPr>
          <p:cNvPr id="25605" name="Rectangle 5"/>
          <p:cNvSpPr>
            <a:spLocks noChangeArrowheads="1"/>
          </p:cNvSpPr>
          <p:nvPr/>
        </p:nvSpPr>
        <p:spPr bwMode="auto">
          <a:xfrm>
            <a:off x="4079631" y="1339850"/>
            <a:ext cx="1195754" cy="3581400"/>
          </a:xfrm>
          <a:prstGeom prst="rect">
            <a:avLst/>
          </a:prstGeom>
          <a:noFill/>
          <a:ln w="28575">
            <a:solidFill>
              <a:schemeClr val="tx1"/>
            </a:solidFill>
            <a:miter lim="800000"/>
            <a:headEnd/>
            <a:tailEnd/>
          </a:ln>
        </p:spPr>
        <p:txBody>
          <a:bodyPr wrap="none" anchor="ctr"/>
          <a:lstStyle/>
          <a:p>
            <a:pPr algn="ctr"/>
            <a:r>
              <a:rPr lang="en-US" sz="1800" b="1">
                <a:latin typeface="Arial Narrow" pitchFamily="34" charset="0"/>
              </a:rPr>
              <a:t>5</a:t>
            </a:r>
          </a:p>
          <a:p>
            <a:pPr algn="ctr"/>
            <a:r>
              <a:rPr lang="en-US" sz="1800" b="1">
                <a:latin typeface="Arial Narrow" pitchFamily="34" charset="0"/>
              </a:rPr>
              <a:t>PROCESS</a:t>
            </a:r>
          </a:p>
          <a:p>
            <a:pPr algn="ctr"/>
            <a:r>
              <a:rPr lang="en-US" sz="1800" b="1">
                <a:latin typeface="Arial Narrow" pitchFamily="34" charset="0"/>
              </a:rPr>
              <a:t>MANAGE –</a:t>
            </a:r>
          </a:p>
          <a:p>
            <a:pPr algn="ctr"/>
            <a:r>
              <a:rPr lang="en-US" sz="1800" b="1">
                <a:latin typeface="Arial Narrow" pitchFamily="34" charset="0"/>
              </a:rPr>
              <a:t>MENT</a:t>
            </a:r>
          </a:p>
        </p:txBody>
      </p:sp>
      <p:sp>
        <p:nvSpPr>
          <p:cNvPr id="25606" name="Rectangle 6"/>
          <p:cNvSpPr>
            <a:spLocks noChangeArrowheads="1"/>
          </p:cNvSpPr>
          <p:nvPr/>
        </p:nvSpPr>
        <p:spPr bwMode="auto">
          <a:xfrm>
            <a:off x="2417885" y="2635250"/>
            <a:ext cx="1213338" cy="990600"/>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2</a:t>
            </a:r>
          </a:p>
          <a:p>
            <a:pPr algn="ctr"/>
            <a:r>
              <a:rPr lang="en-US" sz="1600" b="1">
                <a:latin typeface="Arial Narrow" pitchFamily="34" charset="0"/>
              </a:rPr>
              <a:t>POLICY</a:t>
            </a:r>
          </a:p>
          <a:p>
            <a:pPr algn="ctr"/>
            <a:r>
              <a:rPr lang="en-US" sz="1600" b="1">
                <a:latin typeface="Arial Narrow" pitchFamily="34" charset="0"/>
              </a:rPr>
              <a:t>&amp;</a:t>
            </a:r>
          </a:p>
          <a:p>
            <a:pPr algn="ctr"/>
            <a:r>
              <a:rPr lang="en-US" sz="1600" b="1">
                <a:latin typeface="Arial Narrow" pitchFamily="34" charset="0"/>
              </a:rPr>
              <a:t>STRATEGY</a:t>
            </a:r>
          </a:p>
        </p:txBody>
      </p:sp>
      <p:sp>
        <p:nvSpPr>
          <p:cNvPr id="25607" name="Rectangle 7"/>
          <p:cNvSpPr>
            <a:spLocks noChangeArrowheads="1"/>
          </p:cNvSpPr>
          <p:nvPr/>
        </p:nvSpPr>
        <p:spPr bwMode="auto">
          <a:xfrm>
            <a:off x="5653454" y="2635250"/>
            <a:ext cx="1213338" cy="990600"/>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6</a:t>
            </a:r>
          </a:p>
          <a:p>
            <a:pPr algn="ctr"/>
            <a:r>
              <a:rPr lang="en-US" sz="1600" b="1">
                <a:latin typeface="Arial Narrow" pitchFamily="34" charset="0"/>
              </a:rPr>
              <a:t>CUSTOMER</a:t>
            </a:r>
          </a:p>
          <a:p>
            <a:pPr algn="ctr"/>
            <a:r>
              <a:rPr lang="en-US" sz="1600" b="1">
                <a:latin typeface="Arial Narrow" pitchFamily="34" charset="0"/>
              </a:rPr>
              <a:t>SATIS –</a:t>
            </a:r>
          </a:p>
          <a:p>
            <a:pPr algn="ctr"/>
            <a:r>
              <a:rPr lang="en-US" sz="1600" b="1">
                <a:latin typeface="Arial Narrow" pitchFamily="34" charset="0"/>
              </a:rPr>
              <a:t>FACTION</a:t>
            </a:r>
          </a:p>
        </p:txBody>
      </p:sp>
      <p:sp>
        <p:nvSpPr>
          <p:cNvPr id="25608" name="Rectangle 8"/>
          <p:cNvSpPr>
            <a:spLocks noChangeArrowheads="1"/>
          </p:cNvSpPr>
          <p:nvPr/>
        </p:nvSpPr>
        <p:spPr bwMode="auto">
          <a:xfrm>
            <a:off x="2422281" y="1341438"/>
            <a:ext cx="1213338" cy="990600"/>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3</a:t>
            </a:r>
          </a:p>
          <a:p>
            <a:pPr algn="ctr"/>
            <a:r>
              <a:rPr lang="en-US" sz="1600" b="1">
                <a:latin typeface="Arial Narrow" pitchFamily="34" charset="0"/>
              </a:rPr>
              <a:t>PEOPLE</a:t>
            </a:r>
          </a:p>
          <a:p>
            <a:pPr algn="ctr"/>
            <a:r>
              <a:rPr lang="en-US" sz="1600" b="1">
                <a:latin typeface="Arial Narrow" pitchFamily="34" charset="0"/>
              </a:rPr>
              <a:t>MANAGE –</a:t>
            </a:r>
          </a:p>
          <a:p>
            <a:pPr algn="ctr"/>
            <a:r>
              <a:rPr lang="en-US" sz="1600" b="1">
                <a:latin typeface="Arial Narrow" pitchFamily="34" charset="0"/>
              </a:rPr>
              <a:t>MENT</a:t>
            </a:r>
          </a:p>
        </p:txBody>
      </p:sp>
      <p:sp>
        <p:nvSpPr>
          <p:cNvPr id="25609" name="Rectangle 9"/>
          <p:cNvSpPr>
            <a:spLocks noChangeArrowheads="1"/>
          </p:cNvSpPr>
          <p:nvPr/>
        </p:nvSpPr>
        <p:spPr bwMode="auto">
          <a:xfrm>
            <a:off x="2422281" y="3916363"/>
            <a:ext cx="1213338" cy="1009650"/>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4</a:t>
            </a:r>
          </a:p>
          <a:p>
            <a:pPr algn="ctr"/>
            <a:r>
              <a:rPr lang="en-US" sz="1600" b="1">
                <a:latin typeface="Arial Narrow" pitchFamily="34" charset="0"/>
              </a:rPr>
              <a:t>RESOURCES</a:t>
            </a:r>
          </a:p>
        </p:txBody>
      </p:sp>
      <p:sp>
        <p:nvSpPr>
          <p:cNvPr id="25610" name="Rectangle 10"/>
          <p:cNvSpPr>
            <a:spLocks noChangeArrowheads="1"/>
          </p:cNvSpPr>
          <p:nvPr/>
        </p:nvSpPr>
        <p:spPr bwMode="auto">
          <a:xfrm>
            <a:off x="5657851" y="1339850"/>
            <a:ext cx="1213338" cy="990600"/>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7</a:t>
            </a:r>
          </a:p>
          <a:p>
            <a:pPr algn="ctr"/>
            <a:r>
              <a:rPr lang="en-US" sz="1600" b="1">
                <a:latin typeface="Arial Narrow" pitchFamily="34" charset="0"/>
              </a:rPr>
              <a:t>PEOPLE</a:t>
            </a:r>
          </a:p>
          <a:p>
            <a:pPr algn="ctr"/>
            <a:r>
              <a:rPr lang="en-US" sz="1600" b="1">
                <a:latin typeface="Arial Narrow" pitchFamily="34" charset="0"/>
              </a:rPr>
              <a:t>SATIS –</a:t>
            </a:r>
          </a:p>
          <a:p>
            <a:pPr algn="ctr"/>
            <a:r>
              <a:rPr lang="en-US" sz="1600" b="1">
                <a:latin typeface="Arial Narrow" pitchFamily="34" charset="0"/>
              </a:rPr>
              <a:t>FACTION</a:t>
            </a:r>
          </a:p>
        </p:txBody>
      </p:sp>
      <p:sp>
        <p:nvSpPr>
          <p:cNvPr id="25611" name="Rectangle 11"/>
          <p:cNvSpPr>
            <a:spLocks noChangeArrowheads="1"/>
          </p:cNvSpPr>
          <p:nvPr/>
        </p:nvSpPr>
        <p:spPr bwMode="auto">
          <a:xfrm>
            <a:off x="5657851" y="3854450"/>
            <a:ext cx="1213338" cy="1062038"/>
          </a:xfrm>
          <a:prstGeom prst="rect">
            <a:avLst/>
          </a:prstGeom>
          <a:noFill/>
          <a:ln w="28575">
            <a:solidFill>
              <a:schemeClr val="tx1"/>
            </a:solidFill>
            <a:miter lim="800000"/>
            <a:headEnd/>
            <a:tailEnd/>
          </a:ln>
        </p:spPr>
        <p:txBody>
          <a:bodyPr wrap="none" anchor="ctr"/>
          <a:lstStyle/>
          <a:p>
            <a:pPr algn="ctr"/>
            <a:r>
              <a:rPr lang="en-US" sz="1600" b="1">
                <a:latin typeface="Arial Narrow" pitchFamily="34" charset="0"/>
              </a:rPr>
              <a:t>8</a:t>
            </a:r>
          </a:p>
          <a:p>
            <a:pPr algn="ctr"/>
            <a:r>
              <a:rPr lang="en-US" sz="1600" b="1">
                <a:latin typeface="Arial Narrow" pitchFamily="34" charset="0"/>
              </a:rPr>
              <a:t>IMPACT</a:t>
            </a:r>
          </a:p>
          <a:p>
            <a:pPr algn="ctr"/>
            <a:r>
              <a:rPr lang="en-US" sz="1600" b="1">
                <a:latin typeface="Arial Narrow" pitchFamily="34" charset="0"/>
              </a:rPr>
              <a:t>on</a:t>
            </a:r>
          </a:p>
          <a:p>
            <a:pPr algn="ctr"/>
            <a:r>
              <a:rPr lang="en-US" sz="1600" b="1">
                <a:latin typeface="Arial Narrow" pitchFamily="34" charset="0"/>
              </a:rPr>
              <a:t>SOCIETY</a:t>
            </a:r>
          </a:p>
        </p:txBody>
      </p:sp>
      <p:cxnSp>
        <p:nvCxnSpPr>
          <p:cNvPr id="25612" name="AutoShape 12"/>
          <p:cNvCxnSpPr>
            <a:cxnSpLocks noChangeShapeType="1"/>
            <a:stCxn id="25603" idx="3"/>
            <a:endCxn id="25606" idx="1"/>
          </p:cNvCxnSpPr>
          <p:nvPr/>
        </p:nvCxnSpPr>
        <p:spPr bwMode="auto">
          <a:xfrm>
            <a:off x="1956289" y="3130550"/>
            <a:ext cx="448408" cy="0"/>
          </a:xfrm>
          <a:prstGeom prst="straightConnector1">
            <a:avLst/>
          </a:prstGeom>
          <a:noFill/>
          <a:ln w="38100">
            <a:solidFill>
              <a:schemeClr val="tx1"/>
            </a:solidFill>
            <a:round/>
            <a:headEnd/>
            <a:tailEnd type="arrow" w="lg" len="sm"/>
          </a:ln>
        </p:spPr>
      </p:cxnSp>
      <p:cxnSp>
        <p:nvCxnSpPr>
          <p:cNvPr id="25613" name="AutoShape 13"/>
          <p:cNvCxnSpPr>
            <a:cxnSpLocks noChangeShapeType="1"/>
            <a:stCxn id="25606" idx="3"/>
            <a:endCxn id="25605" idx="1"/>
          </p:cNvCxnSpPr>
          <p:nvPr/>
        </p:nvCxnSpPr>
        <p:spPr bwMode="auto">
          <a:xfrm>
            <a:off x="3644412" y="3130550"/>
            <a:ext cx="422031" cy="0"/>
          </a:xfrm>
          <a:prstGeom prst="straightConnector1">
            <a:avLst/>
          </a:prstGeom>
          <a:noFill/>
          <a:ln w="38100">
            <a:solidFill>
              <a:schemeClr val="tx1"/>
            </a:solidFill>
            <a:round/>
            <a:headEnd/>
            <a:tailEnd type="arrow" w="lg" len="sm"/>
          </a:ln>
        </p:spPr>
      </p:cxnSp>
      <p:cxnSp>
        <p:nvCxnSpPr>
          <p:cNvPr id="25614" name="AutoShape 14"/>
          <p:cNvCxnSpPr>
            <a:cxnSpLocks noChangeShapeType="1"/>
            <a:stCxn id="25605" idx="3"/>
            <a:endCxn id="25607" idx="1"/>
          </p:cNvCxnSpPr>
          <p:nvPr/>
        </p:nvCxnSpPr>
        <p:spPr bwMode="auto">
          <a:xfrm>
            <a:off x="5288574" y="3130550"/>
            <a:ext cx="351692" cy="0"/>
          </a:xfrm>
          <a:prstGeom prst="straightConnector1">
            <a:avLst/>
          </a:prstGeom>
          <a:noFill/>
          <a:ln w="38100">
            <a:solidFill>
              <a:schemeClr val="tx1"/>
            </a:solidFill>
            <a:round/>
            <a:headEnd/>
            <a:tailEnd type="arrow" w="lg" len="sm"/>
          </a:ln>
        </p:spPr>
      </p:cxnSp>
      <p:cxnSp>
        <p:nvCxnSpPr>
          <p:cNvPr id="25615" name="AutoShape 15"/>
          <p:cNvCxnSpPr>
            <a:cxnSpLocks noChangeShapeType="1"/>
            <a:stCxn id="25607" idx="3"/>
            <a:endCxn id="25604" idx="1"/>
          </p:cNvCxnSpPr>
          <p:nvPr/>
        </p:nvCxnSpPr>
        <p:spPr bwMode="auto">
          <a:xfrm>
            <a:off x="6879982" y="3130550"/>
            <a:ext cx="395654" cy="0"/>
          </a:xfrm>
          <a:prstGeom prst="straightConnector1">
            <a:avLst/>
          </a:prstGeom>
          <a:noFill/>
          <a:ln w="38100">
            <a:solidFill>
              <a:schemeClr val="tx1"/>
            </a:solidFill>
            <a:round/>
            <a:headEnd/>
            <a:tailEnd type="arrow" w="lg" len="sm"/>
          </a:ln>
        </p:spPr>
      </p:cxnSp>
      <p:cxnSp>
        <p:nvCxnSpPr>
          <p:cNvPr id="25616" name="AutoShape 16"/>
          <p:cNvCxnSpPr>
            <a:cxnSpLocks noChangeShapeType="1"/>
            <a:stCxn id="25608" idx="2"/>
            <a:endCxn id="25606" idx="0"/>
          </p:cNvCxnSpPr>
          <p:nvPr/>
        </p:nvCxnSpPr>
        <p:spPr bwMode="auto">
          <a:xfrm flipH="1">
            <a:off x="3024554" y="2346325"/>
            <a:ext cx="4397" cy="274638"/>
          </a:xfrm>
          <a:prstGeom prst="straightConnector1">
            <a:avLst/>
          </a:prstGeom>
          <a:noFill/>
          <a:ln w="38100">
            <a:solidFill>
              <a:schemeClr val="tx1"/>
            </a:solidFill>
            <a:round/>
            <a:headEnd/>
            <a:tailEnd type="arrow" w="lg" len="sm"/>
          </a:ln>
        </p:spPr>
      </p:cxnSp>
      <p:cxnSp>
        <p:nvCxnSpPr>
          <p:cNvPr id="25617" name="AutoShape 17"/>
          <p:cNvCxnSpPr>
            <a:cxnSpLocks noChangeShapeType="1"/>
            <a:stCxn id="25609" idx="0"/>
            <a:endCxn id="25606" idx="2"/>
          </p:cNvCxnSpPr>
          <p:nvPr/>
        </p:nvCxnSpPr>
        <p:spPr bwMode="auto">
          <a:xfrm flipH="1" flipV="1">
            <a:off x="3024554" y="3640139"/>
            <a:ext cx="4397" cy="261937"/>
          </a:xfrm>
          <a:prstGeom prst="straightConnector1">
            <a:avLst/>
          </a:prstGeom>
          <a:noFill/>
          <a:ln w="38100">
            <a:solidFill>
              <a:schemeClr val="tx1"/>
            </a:solidFill>
            <a:round/>
            <a:headEnd/>
            <a:tailEnd type="arrow" w="lg" len="sm"/>
          </a:ln>
        </p:spPr>
      </p:cxnSp>
      <p:cxnSp>
        <p:nvCxnSpPr>
          <p:cNvPr id="25618" name="AutoShape 18"/>
          <p:cNvCxnSpPr>
            <a:cxnSpLocks noChangeShapeType="1"/>
            <a:stCxn id="25610" idx="2"/>
            <a:endCxn id="25607" idx="0"/>
          </p:cNvCxnSpPr>
          <p:nvPr/>
        </p:nvCxnSpPr>
        <p:spPr bwMode="auto">
          <a:xfrm flipH="1">
            <a:off x="6260123" y="2344739"/>
            <a:ext cx="4397" cy="276225"/>
          </a:xfrm>
          <a:prstGeom prst="straightConnector1">
            <a:avLst/>
          </a:prstGeom>
          <a:noFill/>
          <a:ln w="38100">
            <a:solidFill>
              <a:schemeClr val="tx1"/>
            </a:solidFill>
            <a:round/>
            <a:headEnd/>
            <a:tailEnd type="arrow" w="lg" len="sm"/>
          </a:ln>
        </p:spPr>
      </p:cxnSp>
      <p:cxnSp>
        <p:nvCxnSpPr>
          <p:cNvPr id="25619" name="AutoShape 19"/>
          <p:cNvCxnSpPr>
            <a:cxnSpLocks noChangeShapeType="1"/>
            <a:stCxn id="25611" idx="0"/>
            <a:endCxn id="25607" idx="2"/>
          </p:cNvCxnSpPr>
          <p:nvPr/>
        </p:nvCxnSpPr>
        <p:spPr bwMode="auto">
          <a:xfrm flipH="1" flipV="1">
            <a:off x="6260123" y="3640139"/>
            <a:ext cx="4397" cy="200025"/>
          </a:xfrm>
          <a:prstGeom prst="straightConnector1">
            <a:avLst/>
          </a:prstGeom>
          <a:noFill/>
          <a:ln w="38100">
            <a:solidFill>
              <a:schemeClr val="tx1"/>
            </a:solidFill>
            <a:round/>
            <a:headEnd/>
            <a:tailEnd type="arrow" w="lg" len="sm"/>
          </a:ln>
        </p:spPr>
      </p:cxnSp>
      <p:grpSp>
        <p:nvGrpSpPr>
          <p:cNvPr id="2" name="Group 20"/>
          <p:cNvGrpSpPr>
            <a:grpSpLocks/>
          </p:cNvGrpSpPr>
          <p:nvPr/>
        </p:nvGrpSpPr>
        <p:grpSpPr bwMode="auto">
          <a:xfrm>
            <a:off x="747347" y="5149850"/>
            <a:ext cx="7746023" cy="400050"/>
            <a:chOff x="240" y="3666"/>
            <a:chExt cx="5286" cy="252"/>
          </a:xfrm>
        </p:grpSpPr>
        <p:sp>
          <p:nvSpPr>
            <p:cNvPr id="25624" name="Line 21"/>
            <p:cNvSpPr>
              <a:spLocks noChangeShapeType="1"/>
            </p:cNvSpPr>
            <p:nvPr/>
          </p:nvSpPr>
          <p:spPr bwMode="auto">
            <a:xfrm>
              <a:off x="240" y="3792"/>
              <a:ext cx="5280" cy="0"/>
            </a:xfrm>
            <a:prstGeom prst="line">
              <a:avLst/>
            </a:prstGeom>
            <a:noFill/>
            <a:ln w="38100">
              <a:solidFill>
                <a:schemeClr val="tx1"/>
              </a:solidFill>
              <a:round/>
              <a:headEnd/>
              <a:tailEnd/>
            </a:ln>
          </p:spPr>
          <p:txBody>
            <a:bodyPr/>
            <a:lstStyle/>
            <a:p>
              <a:endParaRPr lang="id-ID"/>
            </a:p>
          </p:txBody>
        </p:sp>
        <p:sp>
          <p:nvSpPr>
            <p:cNvPr id="25625" name="Line 22"/>
            <p:cNvSpPr>
              <a:spLocks noChangeShapeType="1"/>
            </p:cNvSpPr>
            <p:nvPr/>
          </p:nvSpPr>
          <p:spPr bwMode="auto">
            <a:xfrm>
              <a:off x="240" y="3666"/>
              <a:ext cx="0" cy="248"/>
            </a:xfrm>
            <a:prstGeom prst="line">
              <a:avLst/>
            </a:prstGeom>
            <a:noFill/>
            <a:ln w="28575">
              <a:solidFill>
                <a:schemeClr val="tx1"/>
              </a:solidFill>
              <a:round/>
              <a:headEnd/>
              <a:tailEnd/>
            </a:ln>
          </p:spPr>
          <p:txBody>
            <a:bodyPr/>
            <a:lstStyle/>
            <a:p>
              <a:endParaRPr lang="id-ID"/>
            </a:p>
          </p:txBody>
        </p:sp>
        <p:sp>
          <p:nvSpPr>
            <p:cNvPr id="25626" name="Line 23"/>
            <p:cNvSpPr>
              <a:spLocks noChangeShapeType="1"/>
            </p:cNvSpPr>
            <p:nvPr/>
          </p:nvSpPr>
          <p:spPr bwMode="auto">
            <a:xfrm>
              <a:off x="5526" y="3670"/>
              <a:ext cx="0" cy="248"/>
            </a:xfrm>
            <a:prstGeom prst="line">
              <a:avLst/>
            </a:prstGeom>
            <a:noFill/>
            <a:ln w="28575">
              <a:solidFill>
                <a:schemeClr val="tx1"/>
              </a:solidFill>
              <a:round/>
              <a:headEnd/>
              <a:tailEnd/>
            </a:ln>
          </p:spPr>
          <p:txBody>
            <a:bodyPr/>
            <a:lstStyle/>
            <a:p>
              <a:endParaRPr lang="id-ID"/>
            </a:p>
          </p:txBody>
        </p:sp>
        <p:sp>
          <p:nvSpPr>
            <p:cNvPr id="25627" name="Line 24"/>
            <p:cNvSpPr>
              <a:spLocks noChangeShapeType="1"/>
            </p:cNvSpPr>
            <p:nvPr/>
          </p:nvSpPr>
          <p:spPr bwMode="auto">
            <a:xfrm>
              <a:off x="3339" y="3666"/>
              <a:ext cx="0" cy="248"/>
            </a:xfrm>
            <a:prstGeom prst="line">
              <a:avLst/>
            </a:prstGeom>
            <a:noFill/>
            <a:ln w="28575">
              <a:solidFill>
                <a:schemeClr val="tx1"/>
              </a:solidFill>
              <a:round/>
              <a:headEnd/>
              <a:tailEnd/>
            </a:ln>
          </p:spPr>
          <p:txBody>
            <a:bodyPr/>
            <a:lstStyle/>
            <a:p>
              <a:endParaRPr lang="id-ID"/>
            </a:p>
          </p:txBody>
        </p:sp>
      </p:grpSp>
      <p:sp>
        <p:nvSpPr>
          <p:cNvPr id="25621" name="Text Box 25"/>
          <p:cNvSpPr txBox="1">
            <a:spLocks noChangeArrowheads="1"/>
          </p:cNvSpPr>
          <p:nvPr/>
        </p:nvSpPr>
        <p:spPr bwMode="auto">
          <a:xfrm>
            <a:off x="703385" y="5394326"/>
            <a:ext cx="7807569" cy="396875"/>
          </a:xfrm>
          <a:prstGeom prst="rect">
            <a:avLst/>
          </a:prstGeom>
          <a:noFill/>
          <a:ln w="9525">
            <a:noFill/>
            <a:miter lim="800000"/>
            <a:headEnd/>
            <a:tailEnd/>
          </a:ln>
        </p:spPr>
        <p:txBody>
          <a:bodyPr>
            <a:spAutoFit/>
          </a:bodyPr>
          <a:lstStyle/>
          <a:p>
            <a:r>
              <a:rPr lang="en-US" sz="2000" b="1">
                <a:latin typeface="Arial" charset="0"/>
              </a:rPr>
              <a:t>	        ORGANISASI			            HASIL</a:t>
            </a:r>
          </a:p>
        </p:txBody>
      </p:sp>
      <p:sp>
        <p:nvSpPr>
          <p:cNvPr id="25622" name="Text Box 26"/>
          <p:cNvSpPr txBox="1">
            <a:spLocks noChangeArrowheads="1"/>
          </p:cNvSpPr>
          <p:nvPr/>
        </p:nvSpPr>
        <p:spPr bwMode="auto">
          <a:xfrm>
            <a:off x="351693" y="5937250"/>
            <a:ext cx="8440615" cy="677108"/>
          </a:xfrm>
          <a:prstGeom prst="rect">
            <a:avLst/>
          </a:prstGeom>
          <a:noFill/>
          <a:ln w="9525">
            <a:noFill/>
            <a:miter lim="800000"/>
            <a:headEnd/>
            <a:tailEnd/>
          </a:ln>
        </p:spPr>
        <p:txBody>
          <a:bodyPr>
            <a:spAutoFit/>
          </a:bodyPr>
          <a:lstStyle/>
          <a:p>
            <a:pPr marL="357188" indent="-357188" algn="ctr"/>
            <a:r>
              <a:rPr lang="en-US" sz="2000" b="1" dirty="0">
                <a:solidFill>
                  <a:schemeClr val="accent1">
                    <a:lumMod val="75000"/>
                  </a:schemeClr>
                </a:solidFill>
                <a:latin typeface="Arial Narrow" pitchFamily="34" charset="0"/>
              </a:rPr>
              <a:t>EUROPEAN FOUNDATION for QUALITY MANAGEMENT</a:t>
            </a:r>
          </a:p>
          <a:p>
            <a:pPr marL="357188" indent="-357188" algn="ctr"/>
            <a:r>
              <a:rPr lang="en-US" dirty="0">
                <a:solidFill>
                  <a:schemeClr val="accent1">
                    <a:lumMod val="75000"/>
                  </a:schemeClr>
                </a:solidFill>
                <a:latin typeface="Arial Narrow" pitchFamily="34" charset="0"/>
              </a:rPr>
              <a:t>http://www.efqm.org/EFQM</a:t>
            </a:r>
            <a:endParaRPr lang="en-US" b="1" dirty="0">
              <a:solidFill>
                <a:schemeClr val="accent1">
                  <a:lumMod val="75000"/>
                </a:schemeClr>
              </a:solidFill>
              <a:latin typeface="Arial Narrow" pitchFamily="34" charset="0"/>
            </a:endParaRPr>
          </a:p>
        </p:txBody>
      </p:sp>
      <p:sp>
        <p:nvSpPr>
          <p:cNvPr id="25623" name="Text Box 27"/>
          <p:cNvSpPr txBox="1">
            <a:spLocks noChangeArrowheads="1"/>
          </p:cNvSpPr>
          <p:nvPr/>
        </p:nvSpPr>
        <p:spPr bwMode="auto">
          <a:xfrm>
            <a:off x="7408985" y="5576888"/>
            <a:ext cx="1195754" cy="519112"/>
          </a:xfrm>
          <a:prstGeom prst="rect">
            <a:avLst/>
          </a:prstGeom>
          <a:noFill/>
          <a:ln w="9525">
            <a:noFill/>
            <a:miter lim="800000"/>
            <a:headEnd/>
            <a:tailEnd/>
          </a:ln>
        </p:spPr>
        <p:txBody>
          <a:bodyPr>
            <a:spAutoFit/>
          </a:bodyPr>
          <a:lstStyle/>
          <a:p>
            <a:pPr marL="357188" indent="-357188" algn="r"/>
            <a:r>
              <a:rPr lang="en-US" sz="2800" b="1">
                <a:solidFill>
                  <a:schemeClr val="bg1"/>
                </a:solidFill>
                <a:latin typeface="Arial Narrow" pitchFamily="34" charset="0"/>
              </a:rPr>
              <a:t>1992</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1015" y="381001"/>
            <a:ext cx="8651631" cy="823913"/>
          </a:xfrm>
          <a:prstGeom prst="rect">
            <a:avLst/>
          </a:prstGeom>
          <a:noFill/>
          <a:ln w="9525">
            <a:noFill/>
            <a:miter lim="800000"/>
            <a:headEnd/>
            <a:tailEnd/>
          </a:ln>
        </p:spPr>
        <p:txBody>
          <a:bodyPr>
            <a:spAutoFit/>
          </a:bodyPr>
          <a:lstStyle/>
          <a:p>
            <a:pPr algn="ctr">
              <a:spcBef>
                <a:spcPct val="50000"/>
              </a:spcBef>
            </a:pPr>
            <a:r>
              <a:rPr lang="en-GB" sz="4800" dirty="0">
                <a:solidFill>
                  <a:schemeClr val="accent1">
                    <a:lumMod val="75000"/>
                  </a:schemeClr>
                </a:solidFill>
                <a:latin typeface="Arial Black" pitchFamily="34" charset="0"/>
              </a:rPr>
              <a:t>six</a:t>
            </a:r>
            <a:r>
              <a:rPr lang="en-GB" sz="4800" b="1" dirty="0">
                <a:solidFill>
                  <a:schemeClr val="accent1">
                    <a:lumMod val="75000"/>
                  </a:schemeClr>
                </a:solidFill>
                <a:latin typeface="Arial" charset="0"/>
              </a:rPr>
              <a:t> </a:t>
            </a:r>
            <a:r>
              <a:rPr lang="en-GB" sz="4800" dirty="0">
                <a:solidFill>
                  <a:schemeClr val="accent1">
                    <a:lumMod val="75000"/>
                  </a:schemeClr>
                </a:solidFill>
                <a:latin typeface="Arial" charset="0"/>
              </a:rPr>
              <a:t>sigma</a:t>
            </a:r>
          </a:p>
        </p:txBody>
      </p:sp>
      <p:sp>
        <p:nvSpPr>
          <p:cNvPr id="27651" name="Text Box 4"/>
          <p:cNvSpPr txBox="1">
            <a:spLocks noChangeArrowheads="1"/>
          </p:cNvSpPr>
          <p:nvPr/>
        </p:nvSpPr>
        <p:spPr bwMode="auto">
          <a:xfrm>
            <a:off x="844062" y="1295400"/>
            <a:ext cx="7464669" cy="4391972"/>
          </a:xfrm>
          <a:prstGeom prst="rect">
            <a:avLst/>
          </a:prstGeom>
          <a:noFill/>
          <a:ln w="9525">
            <a:noFill/>
            <a:miter lim="800000"/>
            <a:headEnd/>
            <a:tailEnd/>
          </a:ln>
        </p:spPr>
        <p:txBody>
          <a:bodyPr>
            <a:spAutoFit/>
          </a:bodyPr>
          <a:lstStyle/>
          <a:p>
            <a:pPr marL="355600" indent="-355600">
              <a:lnSpc>
                <a:spcPct val="110000"/>
              </a:lnSpc>
              <a:buFont typeface="Symbol" pitchFamily="18" charset="2"/>
              <a:buChar char="·"/>
              <a:tabLst>
                <a:tab pos="682625" algn="l"/>
                <a:tab pos="4121150" algn="l"/>
                <a:tab pos="4521200" algn="l"/>
              </a:tabLst>
              <a:defRPr/>
            </a:pPr>
            <a:endParaRPr lang="id-ID" sz="2200" dirty="0">
              <a:solidFill>
                <a:schemeClr val="accent1">
                  <a:lumMod val="75000"/>
                </a:schemeClr>
              </a:solidFill>
              <a:latin typeface="Arial" charset="0"/>
            </a:endParaRPr>
          </a:p>
          <a:p>
            <a:pPr marL="355600" indent="-355600">
              <a:lnSpc>
                <a:spcPct val="110000"/>
              </a:lnSpc>
              <a:buFont typeface="Symbol" pitchFamily="18" charset="2"/>
              <a:buChar char="·"/>
              <a:tabLst>
                <a:tab pos="682625" algn="l"/>
                <a:tab pos="4121150" algn="l"/>
                <a:tab pos="4521200" algn="l"/>
              </a:tabLst>
              <a:defRPr/>
            </a:pPr>
            <a:r>
              <a:rPr lang="id-ID" dirty="0">
                <a:solidFill>
                  <a:schemeClr val="accent1">
                    <a:lumMod val="75000"/>
                  </a:schemeClr>
                </a:solidFill>
                <a:latin typeface="Arial" charset="0"/>
              </a:rPr>
              <a:t>Menerapkan proses berbasis statistik utk memperkuat kemampuan perusahaan memperbaiki proses</a:t>
            </a:r>
          </a:p>
          <a:p>
            <a:pPr marL="355600" indent="-355600">
              <a:lnSpc>
                <a:spcPct val="110000"/>
              </a:lnSpc>
              <a:tabLst>
                <a:tab pos="682625" algn="l"/>
                <a:tab pos="4121150" algn="l"/>
                <a:tab pos="4521200" algn="l"/>
              </a:tabLst>
              <a:defRPr/>
            </a:pPr>
            <a:endParaRPr lang="id-ID" sz="2200" dirty="0">
              <a:solidFill>
                <a:schemeClr val="accent1">
                  <a:lumMod val="75000"/>
                </a:schemeClr>
              </a:solidFill>
              <a:latin typeface="Arial" charset="0"/>
            </a:endParaRPr>
          </a:p>
          <a:p>
            <a:pPr marL="355600" indent="-355600">
              <a:lnSpc>
                <a:spcPct val="110000"/>
              </a:lnSpc>
              <a:buFont typeface="Symbol" pitchFamily="18" charset="2"/>
              <a:buChar char="·"/>
              <a:tabLst>
                <a:tab pos="682625" algn="l"/>
                <a:tab pos="4121150" algn="l"/>
                <a:tab pos="4521200" algn="l"/>
              </a:tabLst>
              <a:defRPr/>
            </a:pPr>
            <a:r>
              <a:rPr lang="en-US" dirty="0">
                <a:solidFill>
                  <a:schemeClr val="accent1">
                    <a:lumMod val="75000"/>
                  </a:schemeClr>
                </a:solidFill>
                <a:latin typeface="Arial" charset="0"/>
              </a:rPr>
              <a:t>3 S</a:t>
            </a:r>
            <a:r>
              <a:rPr lang="id-ID" dirty="0">
                <a:solidFill>
                  <a:schemeClr val="accent1">
                    <a:lumMod val="75000"/>
                  </a:schemeClr>
                </a:solidFill>
                <a:latin typeface="Arial" charset="0"/>
              </a:rPr>
              <a:t>trategi </a:t>
            </a:r>
            <a:r>
              <a:rPr lang="en-US" dirty="0">
                <a:solidFill>
                  <a:schemeClr val="accent1">
                    <a:lumMod val="75000"/>
                  </a:schemeClr>
                </a:solidFill>
                <a:latin typeface="Arial" charset="0"/>
              </a:rPr>
              <a:t>SIX SIGMA</a:t>
            </a:r>
          </a:p>
          <a:p>
            <a:pPr marL="812800" lvl="1" indent="-342900">
              <a:lnSpc>
                <a:spcPct val="110000"/>
              </a:lnSpc>
              <a:buFont typeface="Wingdings" pitchFamily="2" charset="2"/>
              <a:buChar char="ü"/>
              <a:tabLst>
                <a:tab pos="682625" algn="l"/>
                <a:tab pos="4121150" algn="l"/>
                <a:tab pos="4521200" algn="l"/>
              </a:tabLst>
              <a:defRPr/>
            </a:pPr>
            <a:r>
              <a:rPr lang="en-US" sz="2000" dirty="0" err="1">
                <a:solidFill>
                  <a:schemeClr val="accent1">
                    <a:lumMod val="75000"/>
                  </a:schemeClr>
                </a:solidFill>
                <a:latin typeface="Arial" charset="0"/>
              </a:rPr>
              <a:t>Perancangan</a:t>
            </a:r>
            <a:r>
              <a:rPr lang="en-US" sz="2000" dirty="0">
                <a:solidFill>
                  <a:schemeClr val="accent1">
                    <a:lumMod val="75000"/>
                  </a:schemeClr>
                </a:solidFill>
                <a:latin typeface="Arial" charset="0"/>
              </a:rPr>
              <a:t> / </a:t>
            </a:r>
            <a:r>
              <a:rPr lang="en-US" sz="2000" dirty="0" err="1">
                <a:solidFill>
                  <a:schemeClr val="accent1">
                    <a:lumMod val="75000"/>
                  </a:schemeClr>
                </a:solidFill>
                <a:latin typeface="Arial" charset="0"/>
              </a:rPr>
              <a:t>perancangan</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ulang</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proses</a:t>
            </a:r>
            <a:r>
              <a:rPr lang="en-US" sz="2000" dirty="0">
                <a:solidFill>
                  <a:schemeClr val="accent1">
                    <a:lumMod val="75000"/>
                  </a:schemeClr>
                </a:solidFill>
                <a:latin typeface="Arial" charset="0"/>
              </a:rPr>
              <a:t> </a:t>
            </a:r>
          </a:p>
          <a:p>
            <a:pPr marL="812800" lvl="1" indent="-342900">
              <a:lnSpc>
                <a:spcPct val="110000"/>
              </a:lnSpc>
              <a:buFont typeface="Wingdings" pitchFamily="2" charset="2"/>
              <a:buChar char="ü"/>
              <a:tabLst>
                <a:tab pos="682625" algn="l"/>
                <a:tab pos="4121150" algn="l"/>
                <a:tab pos="4521200" algn="l"/>
              </a:tabLst>
              <a:defRPr/>
            </a:pPr>
            <a:r>
              <a:rPr lang="en-US" sz="2000" dirty="0" err="1">
                <a:solidFill>
                  <a:schemeClr val="accent1">
                    <a:lumMod val="75000"/>
                  </a:schemeClr>
                </a:solidFill>
                <a:latin typeface="Arial" charset="0"/>
              </a:rPr>
              <a:t>Manajemen</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proses</a:t>
            </a:r>
            <a:r>
              <a:rPr lang="en-US" sz="2000" dirty="0">
                <a:solidFill>
                  <a:schemeClr val="accent1">
                    <a:lumMod val="75000"/>
                  </a:schemeClr>
                </a:solidFill>
                <a:latin typeface="Arial" charset="0"/>
              </a:rPr>
              <a:t> </a:t>
            </a:r>
          </a:p>
          <a:p>
            <a:pPr marL="812800" lvl="1" indent="-342900">
              <a:lnSpc>
                <a:spcPct val="110000"/>
              </a:lnSpc>
              <a:buFont typeface="Wingdings" pitchFamily="2" charset="2"/>
              <a:buChar char="ü"/>
              <a:tabLst>
                <a:tab pos="682625" algn="l"/>
                <a:tab pos="4121150" algn="l"/>
                <a:tab pos="4521200" algn="l"/>
              </a:tabLst>
              <a:defRPr/>
            </a:pPr>
            <a:r>
              <a:rPr lang="en-US" sz="2000" dirty="0" err="1">
                <a:solidFill>
                  <a:schemeClr val="accent1">
                    <a:lumMod val="75000"/>
                  </a:schemeClr>
                </a:solidFill>
                <a:latin typeface="Arial" charset="0"/>
              </a:rPr>
              <a:t>Perbaikan</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proses</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baik</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kontinyu</a:t>
            </a:r>
            <a:r>
              <a:rPr lang="en-US" sz="2000" dirty="0">
                <a:solidFill>
                  <a:schemeClr val="accent1">
                    <a:lumMod val="75000"/>
                  </a:schemeClr>
                </a:solidFill>
                <a:latin typeface="Arial" charset="0"/>
              </a:rPr>
              <a:t> </a:t>
            </a:r>
            <a:r>
              <a:rPr lang="en-US" sz="2000" dirty="0" err="1">
                <a:solidFill>
                  <a:schemeClr val="accent1">
                    <a:lumMod val="75000"/>
                  </a:schemeClr>
                </a:solidFill>
                <a:latin typeface="Arial" charset="0"/>
              </a:rPr>
              <a:t>maupun</a:t>
            </a:r>
            <a:r>
              <a:rPr lang="en-US" sz="2000" dirty="0">
                <a:solidFill>
                  <a:schemeClr val="accent1">
                    <a:lumMod val="75000"/>
                  </a:schemeClr>
                </a:solidFill>
                <a:latin typeface="Arial" charset="0"/>
              </a:rPr>
              <a:t> </a:t>
            </a:r>
            <a:endParaRPr lang="id-ID" sz="2000" dirty="0">
              <a:solidFill>
                <a:schemeClr val="accent1">
                  <a:lumMod val="75000"/>
                </a:schemeClr>
              </a:solidFill>
              <a:latin typeface="Arial" charset="0"/>
            </a:endParaRPr>
          </a:p>
          <a:p>
            <a:pPr marL="812800" lvl="1" indent="-342900">
              <a:lnSpc>
                <a:spcPct val="110000"/>
              </a:lnSpc>
              <a:tabLst>
                <a:tab pos="682625" algn="l"/>
                <a:tab pos="4121150" algn="l"/>
                <a:tab pos="4521200" algn="l"/>
              </a:tabLst>
              <a:defRPr/>
            </a:pPr>
            <a:endParaRPr lang="id-ID" sz="2000" dirty="0">
              <a:solidFill>
                <a:schemeClr val="accent1">
                  <a:lumMod val="75000"/>
                </a:schemeClr>
              </a:solidFill>
              <a:latin typeface="Arial" charset="0"/>
            </a:endParaRPr>
          </a:p>
          <a:p>
            <a:pPr marL="342900" lvl="1" indent="-342900">
              <a:lnSpc>
                <a:spcPct val="110000"/>
              </a:lnSpc>
              <a:buFont typeface="Arial" pitchFamily="34" charset="0"/>
              <a:buChar char="•"/>
              <a:tabLst>
                <a:tab pos="682625" algn="l"/>
                <a:tab pos="4121150" algn="l"/>
                <a:tab pos="4521200" algn="l"/>
              </a:tabLst>
              <a:defRPr/>
            </a:pPr>
            <a:r>
              <a:rPr lang="id-ID" dirty="0">
                <a:solidFill>
                  <a:schemeClr val="accent1">
                    <a:lumMod val="75000"/>
                  </a:schemeClr>
                </a:solidFill>
                <a:latin typeface="Arial" charset="0"/>
              </a:rPr>
              <a:t>Konsep perbaikan proses : Define-Measure-Analyze-Improve-Control (DMAIC)</a:t>
            </a:r>
          </a:p>
          <a:p>
            <a:pPr marL="812800" lvl="1" indent="-342900">
              <a:lnSpc>
                <a:spcPct val="110000"/>
              </a:lnSpc>
              <a:tabLst>
                <a:tab pos="682625" algn="l"/>
                <a:tab pos="4121150" algn="l"/>
                <a:tab pos="4521200" algn="l"/>
              </a:tabLst>
              <a:defRPr/>
            </a:pPr>
            <a:endParaRPr lang="en-US" sz="2000" dirty="0">
              <a:solidFill>
                <a:schemeClr val="accent1">
                  <a:lumMod val="75000"/>
                </a:schemeClr>
              </a:solidFill>
              <a:latin typeface="Arial" charset="0"/>
            </a:endParaRPr>
          </a:p>
          <a:p>
            <a:pPr marL="812800" lvl="1" indent="-342900">
              <a:lnSpc>
                <a:spcPct val="110000"/>
              </a:lnSpc>
              <a:buFont typeface="Symbol" pitchFamily="18" charset="2"/>
              <a:buNone/>
              <a:tabLst>
                <a:tab pos="682625" algn="l"/>
                <a:tab pos="4121150" algn="l"/>
                <a:tab pos="4521200" algn="l"/>
              </a:tabLst>
              <a:defRPr/>
            </a:pPr>
            <a:endParaRPr lang="en-US" sz="2000" dirty="0">
              <a:solidFill>
                <a:schemeClr val="accent1">
                  <a:lumMod val="75000"/>
                </a:schemeClr>
              </a:solidFill>
              <a:latin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36431" y="381001"/>
            <a:ext cx="6197112" cy="646113"/>
          </a:xfrm>
          <a:prstGeom prst="rect">
            <a:avLst/>
          </a:prstGeom>
          <a:noFill/>
          <a:ln w="9525">
            <a:noFill/>
            <a:miter lim="800000"/>
            <a:headEnd/>
            <a:tailEnd/>
          </a:ln>
        </p:spPr>
        <p:txBody>
          <a:bodyPr>
            <a:spAutoFit/>
          </a:bodyPr>
          <a:lstStyle/>
          <a:p>
            <a:pPr algn="ctr">
              <a:spcBef>
                <a:spcPct val="50000"/>
              </a:spcBef>
            </a:pPr>
            <a:r>
              <a:rPr lang="en-GB" sz="3600" b="1" dirty="0">
                <a:solidFill>
                  <a:schemeClr val="accent1">
                    <a:lumMod val="75000"/>
                  </a:schemeClr>
                </a:solidFill>
                <a:latin typeface="Dom Casual" pitchFamily="2" charset="0"/>
              </a:rPr>
              <a:t>TENNER DETORO (1992)</a:t>
            </a:r>
          </a:p>
        </p:txBody>
      </p:sp>
      <p:sp>
        <p:nvSpPr>
          <p:cNvPr id="27651" name="TextBox 3"/>
          <p:cNvSpPr txBox="1">
            <a:spLocks noChangeArrowheads="1"/>
          </p:cNvSpPr>
          <p:nvPr/>
        </p:nvSpPr>
        <p:spPr bwMode="auto">
          <a:xfrm>
            <a:off x="1266092" y="1143001"/>
            <a:ext cx="5838092" cy="646331"/>
          </a:xfrm>
          <a:prstGeom prst="rect">
            <a:avLst/>
          </a:prstGeom>
          <a:noFill/>
          <a:ln w="9525">
            <a:noFill/>
            <a:miter lim="800000"/>
            <a:headEnd/>
            <a:tailEnd/>
          </a:ln>
        </p:spPr>
        <p:txBody>
          <a:bodyPr>
            <a:spAutoFit/>
          </a:bodyPr>
          <a:lstStyle/>
          <a:p>
            <a:r>
              <a:rPr lang="en-US" dirty="0">
                <a:solidFill>
                  <a:schemeClr val="accent1">
                    <a:lumMod val="75000"/>
                  </a:schemeClr>
                </a:solidFill>
              </a:rPr>
              <a:t>TQM : 3 Steps to Continuous Improvement</a:t>
            </a:r>
          </a:p>
          <a:p>
            <a:endParaRPr lang="en-US" dirty="0">
              <a:solidFill>
                <a:schemeClr val="accent1">
                  <a:lumMod val="75000"/>
                </a:schemeClr>
              </a:solidFill>
            </a:endParaRPr>
          </a:p>
        </p:txBody>
      </p:sp>
      <p:graphicFrame>
        <p:nvGraphicFramePr>
          <p:cNvPr id="6" name="Table 5"/>
          <p:cNvGraphicFramePr>
            <a:graphicFrameLocks noGrp="1"/>
          </p:cNvGraphicFramePr>
          <p:nvPr/>
        </p:nvGraphicFramePr>
        <p:xfrm>
          <a:off x="1055077" y="1828800"/>
          <a:ext cx="6682154" cy="4221480"/>
        </p:xfrm>
        <a:graphic>
          <a:graphicData uri="http://schemas.openxmlformats.org/drawingml/2006/table">
            <a:tbl>
              <a:tblPr firstRow="1" bandRow="1">
                <a:tableStyleId>{2D5ABB26-0587-4C30-8999-92F81FD0307C}</a:tableStyleId>
              </a:tblPr>
              <a:tblGrid>
                <a:gridCol w="2672862"/>
                <a:gridCol w="4009292"/>
              </a:tblGrid>
              <a:tr h="381000">
                <a:tc>
                  <a:txBody>
                    <a:bodyPr/>
                    <a:lstStyle/>
                    <a:p>
                      <a:pPr algn="ctr"/>
                      <a:r>
                        <a:rPr lang="en-US" dirty="0" smtClean="0">
                          <a:solidFill>
                            <a:schemeClr val="accent1">
                              <a:lumMod val="75000"/>
                            </a:schemeClr>
                          </a:solidFill>
                        </a:rPr>
                        <a:t>Steps</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accent1">
                              <a:lumMod val="75000"/>
                            </a:schemeClr>
                          </a:solidFill>
                        </a:rPr>
                        <a:t>Key Activities</a:t>
                      </a:r>
                      <a:endParaRPr lang="en-US" dirty="0">
                        <a:solidFill>
                          <a:schemeClr val="accent1">
                            <a:lumMod val="75000"/>
                          </a:schemeClr>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a:r>
                        <a:rPr lang="en-US" dirty="0" smtClean="0">
                          <a:solidFill>
                            <a:schemeClr val="accent1">
                              <a:lumMod val="75000"/>
                            </a:schemeClr>
                          </a:solidFill>
                        </a:rPr>
                        <a:t>Customer Focus</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a:buFont typeface="Arial" pitchFamily="34" charset="0"/>
                        <a:buChar char="•"/>
                      </a:pPr>
                      <a:r>
                        <a:rPr lang="en-US" dirty="0" smtClean="0">
                          <a:solidFill>
                            <a:schemeClr val="accent1">
                              <a:lumMod val="75000"/>
                            </a:schemeClr>
                          </a:solidFill>
                        </a:rPr>
                        <a:t>Identifying Customer</a:t>
                      </a:r>
                    </a:p>
                    <a:p>
                      <a:pPr marL="173038" indent="-173038" algn="l">
                        <a:buFont typeface="Arial" pitchFamily="34" charset="0"/>
                        <a:buChar char="•"/>
                      </a:pPr>
                      <a:r>
                        <a:rPr lang="en-US" dirty="0" smtClean="0">
                          <a:solidFill>
                            <a:schemeClr val="accent1">
                              <a:lumMod val="75000"/>
                            </a:schemeClr>
                          </a:solidFill>
                        </a:rPr>
                        <a:t>Understanding Customer Expectations</a:t>
                      </a:r>
                      <a:endParaRPr lang="en-US" dirty="0">
                        <a:solidFill>
                          <a:schemeClr val="accent1">
                            <a:lumMod val="75000"/>
                          </a:schemeClr>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a:r>
                        <a:rPr lang="en-US" dirty="0" smtClean="0">
                          <a:solidFill>
                            <a:schemeClr val="accent1">
                              <a:lumMod val="75000"/>
                            </a:schemeClr>
                          </a:solidFill>
                        </a:rPr>
                        <a:t>Process Improvement</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a:buFont typeface="Arial" pitchFamily="34" charset="0"/>
                        <a:buChar char="•"/>
                      </a:pPr>
                      <a:r>
                        <a:rPr lang="en-US" dirty="0" smtClean="0">
                          <a:solidFill>
                            <a:schemeClr val="accent1">
                              <a:lumMod val="75000"/>
                            </a:schemeClr>
                          </a:solidFill>
                        </a:rPr>
                        <a:t>Define Problem</a:t>
                      </a:r>
                    </a:p>
                    <a:p>
                      <a:pPr marL="173038" indent="-173038" algn="l">
                        <a:buFont typeface="Arial" pitchFamily="34" charset="0"/>
                        <a:buChar char="•"/>
                      </a:pPr>
                      <a:r>
                        <a:rPr lang="en-US" dirty="0" smtClean="0">
                          <a:solidFill>
                            <a:schemeClr val="accent1">
                              <a:lumMod val="75000"/>
                            </a:schemeClr>
                          </a:solidFill>
                        </a:rPr>
                        <a:t>Identify and Document</a:t>
                      </a:r>
                      <a:r>
                        <a:rPr lang="en-US" baseline="0" dirty="0" smtClean="0">
                          <a:solidFill>
                            <a:schemeClr val="accent1">
                              <a:lumMod val="75000"/>
                            </a:schemeClr>
                          </a:solidFill>
                        </a:rPr>
                        <a:t> Process</a:t>
                      </a:r>
                    </a:p>
                    <a:p>
                      <a:pPr marL="173038" indent="-173038" algn="l">
                        <a:buFont typeface="Arial" pitchFamily="34" charset="0"/>
                        <a:buChar char="•"/>
                      </a:pPr>
                      <a:r>
                        <a:rPr lang="en-US" baseline="0" dirty="0" smtClean="0">
                          <a:solidFill>
                            <a:schemeClr val="accent1">
                              <a:lumMod val="75000"/>
                            </a:schemeClr>
                          </a:solidFill>
                        </a:rPr>
                        <a:t>Measure Performance</a:t>
                      </a:r>
                    </a:p>
                    <a:p>
                      <a:pPr marL="173038" indent="-173038" algn="l">
                        <a:buFont typeface="Arial" pitchFamily="34" charset="0"/>
                        <a:buChar char="•"/>
                      </a:pPr>
                      <a:r>
                        <a:rPr lang="en-US" baseline="0" dirty="0" smtClean="0">
                          <a:solidFill>
                            <a:schemeClr val="accent1">
                              <a:lumMod val="75000"/>
                            </a:schemeClr>
                          </a:solidFill>
                        </a:rPr>
                        <a:t>Understand why </a:t>
                      </a:r>
                    </a:p>
                    <a:p>
                      <a:pPr marL="173038" indent="-173038" algn="l">
                        <a:buFont typeface="Arial" pitchFamily="34" charset="0"/>
                        <a:buChar char="•"/>
                      </a:pPr>
                      <a:r>
                        <a:rPr lang="en-US" baseline="0" dirty="0" smtClean="0">
                          <a:solidFill>
                            <a:schemeClr val="accent1">
                              <a:lumMod val="75000"/>
                            </a:schemeClr>
                          </a:solidFill>
                        </a:rPr>
                        <a:t>Develop Test Idea</a:t>
                      </a:r>
                    </a:p>
                    <a:p>
                      <a:pPr marL="173038" indent="-173038" algn="l">
                        <a:buFont typeface="Arial" pitchFamily="34" charset="0"/>
                        <a:buChar char="•"/>
                      </a:pPr>
                      <a:r>
                        <a:rPr lang="en-US" baseline="0" dirty="0" smtClean="0">
                          <a:solidFill>
                            <a:schemeClr val="accent1">
                              <a:lumMod val="75000"/>
                            </a:schemeClr>
                          </a:solidFill>
                        </a:rPr>
                        <a:t>Implement solutions and evaluate</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a:r>
                        <a:rPr lang="en-US" dirty="0" smtClean="0">
                          <a:solidFill>
                            <a:schemeClr val="accent1">
                              <a:lumMod val="75000"/>
                            </a:schemeClr>
                          </a:solidFill>
                        </a:rPr>
                        <a:t>Total Involvement</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a:buFont typeface="Arial" pitchFamily="34" charset="0"/>
                        <a:buChar char="•"/>
                      </a:pPr>
                      <a:r>
                        <a:rPr lang="en-US" baseline="0" dirty="0" smtClean="0">
                          <a:solidFill>
                            <a:schemeClr val="accent1">
                              <a:lumMod val="75000"/>
                            </a:schemeClr>
                          </a:solidFill>
                        </a:rPr>
                        <a:t>Develop Leadership</a:t>
                      </a:r>
                    </a:p>
                    <a:p>
                      <a:pPr marL="173038" indent="-173038" algn="l">
                        <a:buFont typeface="Arial" pitchFamily="34" charset="0"/>
                        <a:buChar char="•"/>
                      </a:pPr>
                      <a:r>
                        <a:rPr lang="en-US" baseline="0" dirty="0" smtClean="0">
                          <a:solidFill>
                            <a:schemeClr val="accent1">
                              <a:lumMod val="75000"/>
                            </a:schemeClr>
                          </a:solidFill>
                        </a:rPr>
                        <a:t>Empowered Work Force</a:t>
                      </a:r>
                    </a:p>
                    <a:p>
                      <a:pPr marL="173038" indent="-173038" algn="l">
                        <a:buFont typeface="Arial" pitchFamily="34" charset="0"/>
                        <a:buChar char="•"/>
                      </a:pPr>
                      <a:r>
                        <a:rPr lang="en-US" baseline="0" dirty="0" smtClean="0">
                          <a:solidFill>
                            <a:schemeClr val="accent1">
                              <a:lumMod val="75000"/>
                            </a:schemeClr>
                          </a:solidFill>
                        </a:rPr>
                        <a:t>Develop Supplier Relation</a:t>
                      </a:r>
                    </a:p>
                    <a:p>
                      <a:pPr marL="173038" indent="-173038" algn="l">
                        <a:buFont typeface="Arial" pitchFamily="34" charset="0"/>
                        <a:buChar char="•"/>
                      </a:pPr>
                      <a:endParaRPr lang="en-US" baseline="0" dirty="0" smtClean="0">
                        <a:solidFill>
                          <a:schemeClr val="accent1">
                            <a:lumMod val="75000"/>
                          </a:schemeClr>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40323" y="225425"/>
            <a:ext cx="8663354" cy="6407150"/>
          </a:xfrm>
          <a:prstGeom prst="rect">
            <a:avLst/>
          </a:prstGeom>
          <a:noFill/>
          <a:ln w="38100">
            <a:solidFill>
              <a:srgbClr val="A1FFFF"/>
            </a:solidFill>
            <a:miter lim="800000"/>
            <a:headEnd/>
            <a:tailEnd/>
          </a:ln>
        </p:spPr>
        <p:txBody>
          <a:bodyPr wrap="none" anchor="ctr"/>
          <a:lstStyle/>
          <a:p>
            <a:endParaRPr lang="id-ID"/>
          </a:p>
        </p:txBody>
      </p:sp>
      <p:sp>
        <p:nvSpPr>
          <p:cNvPr id="28675" name="Text Box 3"/>
          <p:cNvSpPr txBox="1">
            <a:spLocks noChangeArrowheads="1"/>
          </p:cNvSpPr>
          <p:nvPr/>
        </p:nvSpPr>
        <p:spPr bwMode="auto">
          <a:xfrm>
            <a:off x="382466" y="1343025"/>
            <a:ext cx="8376138" cy="762000"/>
          </a:xfrm>
          <a:prstGeom prst="rect">
            <a:avLst/>
          </a:prstGeom>
          <a:noFill/>
          <a:ln w="9525">
            <a:noFill/>
            <a:miter lim="800000"/>
            <a:headEnd/>
            <a:tailEnd/>
          </a:ln>
        </p:spPr>
        <p:txBody>
          <a:bodyPr>
            <a:spAutoFit/>
          </a:bodyPr>
          <a:lstStyle/>
          <a:p>
            <a:pPr algn="ctr"/>
            <a:r>
              <a:rPr lang="en-US" sz="4400" dirty="0">
                <a:solidFill>
                  <a:schemeClr val="accent1">
                    <a:lumMod val="75000"/>
                  </a:schemeClr>
                </a:solidFill>
                <a:latin typeface="Impact" pitchFamily="34" charset="0"/>
              </a:rPr>
              <a:t>BALANCE  SCORECARD  ( BSC )</a:t>
            </a:r>
          </a:p>
        </p:txBody>
      </p:sp>
      <p:sp>
        <p:nvSpPr>
          <p:cNvPr id="28676" name="Text Box 4"/>
          <p:cNvSpPr txBox="1">
            <a:spLocks noChangeArrowheads="1"/>
          </p:cNvSpPr>
          <p:nvPr/>
        </p:nvSpPr>
        <p:spPr bwMode="auto">
          <a:xfrm>
            <a:off x="382466" y="2678114"/>
            <a:ext cx="8376138" cy="2277547"/>
          </a:xfrm>
          <a:prstGeom prst="rect">
            <a:avLst/>
          </a:prstGeom>
          <a:noFill/>
          <a:ln w="9525">
            <a:noFill/>
            <a:miter lim="800000"/>
            <a:headEnd/>
            <a:tailEnd/>
          </a:ln>
        </p:spPr>
        <p:txBody>
          <a:bodyPr>
            <a:spAutoFit/>
          </a:bodyPr>
          <a:lstStyle/>
          <a:p>
            <a:pPr marL="581025" indent="-342900">
              <a:buFont typeface="Times New Roman" pitchFamily="18" charset="0"/>
              <a:buChar char="●"/>
            </a:pPr>
            <a:r>
              <a:rPr lang="en-US">
                <a:latin typeface="Arial" charset="0"/>
              </a:rPr>
              <a:t>Merupakan bagian dari sistem manajemen strategis</a:t>
            </a:r>
          </a:p>
          <a:p>
            <a:pPr marL="581025" indent="-342900">
              <a:buFont typeface="Times New Roman" pitchFamily="18" charset="0"/>
              <a:buChar char="●"/>
            </a:pPr>
            <a:endParaRPr lang="en-US" sz="1000">
              <a:latin typeface="Arial" charset="0"/>
            </a:endParaRPr>
          </a:p>
          <a:p>
            <a:pPr marL="581025" indent="-342900">
              <a:buFont typeface="Times New Roman" pitchFamily="18" charset="0"/>
              <a:buChar char="●"/>
            </a:pPr>
            <a:r>
              <a:rPr lang="en-US">
                <a:latin typeface="Arial" charset="0"/>
              </a:rPr>
              <a:t>Tolok ukur kinerja organisasi terdiri dari 4 perspektif</a:t>
            </a:r>
          </a:p>
          <a:p>
            <a:pPr marL="581025" indent="-342900">
              <a:buFont typeface="Times New Roman" pitchFamily="18" charset="0"/>
              <a:buChar char="●"/>
            </a:pPr>
            <a:endParaRPr lang="en-US" sz="600">
              <a:latin typeface="Arial" charset="0"/>
            </a:endParaRPr>
          </a:p>
          <a:p>
            <a:pPr marL="1038225" lvl="1" indent="-342900">
              <a:buFont typeface="Times New Roman" pitchFamily="18" charset="0"/>
              <a:buAutoNum type="arabicPeriod"/>
            </a:pPr>
            <a:r>
              <a:rPr lang="en-US">
                <a:latin typeface="Arial" charset="0"/>
              </a:rPr>
              <a:t>Perspektif keuangan</a:t>
            </a:r>
          </a:p>
          <a:p>
            <a:pPr marL="1038225" lvl="1" indent="-342900">
              <a:buFont typeface="Times New Roman" pitchFamily="18" charset="0"/>
              <a:buAutoNum type="arabicPeriod"/>
            </a:pPr>
            <a:endParaRPr lang="en-US" sz="600">
              <a:latin typeface="Arial" charset="0"/>
            </a:endParaRPr>
          </a:p>
          <a:p>
            <a:pPr marL="1038225" lvl="1" indent="-342900">
              <a:buFont typeface="Times New Roman" pitchFamily="18" charset="0"/>
              <a:buAutoNum type="arabicPeriod"/>
            </a:pPr>
            <a:r>
              <a:rPr lang="en-US">
                <a:latin typeface="Arial" charset="0"/>
              </a:rPr>
              <a:t>Perspektif pelanggan</a:t>
            </a:r>
          </a:p>
          <a:p>
            <a:pPr marL="1038225" lvl="1" indent="-342900">
              <a:buFont typeface="Times New Roman" pitchFamily="18" charset="0"/>
              <a:buAutoNum type="arabicPeriod"/>
            </a:pPr>
            <a:endParaRPr lang="en-US" sz="600">
              <a:latin typeface="Arial" charset="0"/>
            </a:endParaRPr>
          </a:p>
          <a:p>
            <a:pPr marL="1038225" lvl="1" indent="-342900">
              <a:buFont typeface="Times New Roman" pitchFamily="18" charset="0"/>
              <a:buAutoNum type="arabicPeriod"/>
            </a:pPr>
            <a:r>
              <a:rPr lang="en-US">
                <a:latin typeface="Arial" charset="0"/>
              </a:rPr>
              <a:t>Perspektif proses usaha internal</a:t>
            </a:r>
          </a:p>
          <a:p>
            <a:pPr marL="1038225" lvl="1" indent="-342900">
              <a:buFont typeface="Times New Roman" pitchFamily="18" charset="0"/>
              <a:buAutoNum type="arabicPeriod"/>
            </a:pPr>
            <a:endParaRPr lang="en-US" sz="600">
              <a:latin typeface="Arial" charset="0"/>
            </a:endParaRPr>
          </a:p>
          <a:p>
            <a:pPr marL="1038225" lvl="1" indent="-342900">
              <a:buFont typeface="Times New Roman" pitchFamily="18" charset="0"/>
              <a:buAutoNum type="arabicPeriod"/>
            </a:pPr>
            <a:r>
              <a:rPr lang="en-US">
                <a:latin typeface="Arial" charset="0"/>
              </a:rPr>
              <a:t>Perspektif pembelajaran dan pertumbuhan</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69277" y="5970589"/>
            <a:ext cx="8376138" cy="549275"/>
          </a:xfrm>
          <a:prstGeom prst="rect">
            <a:avLst/>
          </a:prstGeom>
          <a:noFill/>
          <a:ln w="9525">
            <a:noFill/>
            <a:miter lim="800000"/>
            <a:headEnd/>
            <a:tailEnd/>
          </a:ln>
        </p:spPr>
        <p:txBody>
          <a:bodyPr>
            <a:spAutoFit/>
          </a:bodyPr>
          <a:lstStyle/>
          <a:p>
            <a:pPr algn="ctr"/>
            <a:r>
              <a:rPr lang="en-US" sz="3000" dirty="0">
                <a:solidFill>
                  <a:schemeClr val="accent1">
                    <a:lumMod val="75000"/>
                  </a:schemeClr>
                </a:solidFill>
                <a:latin typeface="Impact" pitchFamily="34" charset="0"/>
              </a:rPr>
              <a:t>KERANGKA  PENGUKURAN  KINERJA  SESUAI  B S C</a:t>
            </a:r>
          </a:p>
        </p:txBody>
      </p:sp>
      <p:sp>
        <p:nvSpPr>
          <p:cNvPr id="29699" name="Text Box 4"/>
          <p:cNvSpPr txBox="1">
            <a:spLocks noChangeArrowheads="1"/>
          </p:cNvSpPr>
          <p:nvPr/>
        </p:nvSpPr>
        <p:spPr bwMode="auto">
          <a:xfrm>
            <a:off x="383931" y="406400"/>
            <a:ext cx="8376138" cy="488950"/>
          </a:xfrm>
          <a:prstGeom prst="rect">
            <a:avLst/>
          </a:prstGeom>
          <a:noFill/>
          <a:ln w="9525">
            <a:noFill/>
            <a:miter lim="800000"/>
            <a:headEnd/>
            <a:tailEnd/>
          </a:ln>
        </p:spPr>
        <p:txBody>
          <a:bodyPr>
            <a:spAutoFit/>
          </a:bodyPr>
          <a:lstStyle/>
          <a:p>
            <a:pPr algn="ctr"/>
            <a:r>
              <a:rPr lang="en-US" sz="2600" dirty="0">
                <a:solidFill>
                  <a:schemeClr val="accent1">
                    <a:lumMod val="75000"/>
                  </a:schemeClr>
                </a:solidFill>
                <a:latin typeface="Impact" pitchFamily="34" charset="0"/>
              </a:rPr>
              <a:t>                            PENGUKURAN  KINERJA			 INDIKATOR</a:t>
            </a:r>
          </a:p>
        </p:txBody>
      </p:sp>
      <p:grpSp>
        <p:nvGrpSpPr>
          <p:cNvPr id="2" name="Group 5"/>
          <p:cNvGrpSpPr>
            <a:grpSpLocks/>
          </p:cNvGrpSpPr>
          <p:nvPr/>
        </p:nvGrpSpPr>
        <p:grpSpPr bwMode="auto">
          <a:xfrm>
            <a:off x="1112228" y="1000126"/>
            <a:ext cx="7029450" cy="4678363"/>
            <a:chOff x="296" y="630"/>
            <a:chExt cx="4428" cy="2947"/>
          </a:xfrm>
        </p:grpSpPr>
        <p:grpSp>
          <p:nvGrpSpPr>
            <p:cNvPr id="3" name="Group 6"/>
            <p:cNvGrpSpPr>
              <a:grpSpLocks/>
            </p:cNvGrpSpPr>
            <p:nvPr/>
          </p:nvGrpSpPr>
          <p:grpSpPr bwMode="auto">
            <a:xfrm>
              <a:off x="296" y="630"/>
              <a:ext cx="3188" cy="2947"/>
              <a:chOff x="296" y="630"/>
              <a:chExt cx="3188" cy="2947"/>
            </a:xfrm>
          </p:grpSpPr>
          <p:sp>
            <p:nvSpPr>
              <p:cNvPr id="29707" name="Text Box 7"/>
              <p:cNvSpPr txBox="1">
                <a:spLocks noChangeArrowheads="1"/>
              </p:cNvSpPr>
              <p:nvPr/>
            </p:nvSpPr>
            <p:spPr bwMode="auto">
              <a:xfrm>
                <a:off x="296" y="630"/>
                <a:ext cx="3188" cy="416"/>
              </a:xfrm>
              <a:prstGeom prst="rect">
                <a:avLst/>
              </a:prstGeom>
              <a:noFill/>
              <a:ln w="19050">
                <a:solidFill>
                  <a:schemeClr val="tx1"/>
                </a:solidFill>
                <a:miter lim="800000"/>
                <a:headEnd/>
                <a:tailEnd/>
              </a:ln>
            </p:spPr>
            <p:txBody>
              <a:bodyPr>
                <a:spAutoFit/>
              </a:bodyPr>
              <a:lstStyle/>
              <a:p>
                <a:pPr marL="285750" indent="-285750" algn="ctr">
                  <a:buFont typeface="Wingdings" pitchFamily="2" charset="2"/>
                  <a:buNone/>
                </a:pPr>
                <a:r>
                  <a:rPr lang="en-US" sz="1800" b="1">
                    <a:latin typeface="Arial" charset="0"/>
                  </a:rPr>
                  <a:t>K E U A N G A N</a:t>
                </a:r>
              </a:p>
              <a:p>
                <a:pPr marL="285750" indent="-285750" algn="ctr">
                  <a:buFont typeface="Wingdings" pitchFamily="2" charset="2"/>
                  <a:buNone/>
                </a:pPr>
                <a:r>
                  <a:rPr lang="en-US" sz="1800">
                    <a:latin typeface="Arial" charset="0"/>
                  </a:rPr>
                  <a:t>Apakah kinerja keuangan meningkat ?</a:t>
                </a:r>
              </a:p>
            </p:txBody>
          </p:sp>
          <p:sp>
            <p:nvSpPr>
              <p:cNvPr id="29708" name="Text Box 8"/>
              <p:cNvSpPr txBox="1">
                <a:spLocks noChangeArrowheads="1"/>
              </p:cNvSpPr>
              <p:nvPr/>
            </p:nvSpPr>
            <p:spPr bwMode="auto">
              <a:xfrm>
                <a:off x="296" y="1296"/>
                <a:ext cx="3188" cy="589"/>
              </a:xfrm>
              <a:prstGeom prst="rect">
                <a:avLst/>
              </a:prstGeom>
              <a:noFill/>
              <a:ln w="19050">
                <a:solidFill>
                  <a:schemeClr val="tx1"/>
                </a:solidFill>
                <a:miter lim="800000"/>
                <a:headEnd/>
                <a:tailEnd/>
              </a:ln>
            </p:spPr>
            <p:txBody>
              <a:bodyPr>
                <a:spAutoFit/>
              </a:bodyPr>
              <a:lstStyle/>
              <a:p>
                <a:pPr marL="342900" indent="-342900" algn="ctr">
                  <a:buFont typeface="Wingdings" pitchFamily="2" charset="2"/>
                  <a:buNone/>
                </a:pPr>
                <a:r>
                  <a:rPr lang="en-US" sz="1800" b="1">
                    <a:latin typeface="Arial" charset="0"/>
                  </a:rPr>
                  <a:t>P E L A N G G A N</a:t>
                </a:r>
              </a:p>
              <a:p>
                <a:pPr marL="342900" indent="-342900" algn="ctr">
                  <a:buFont typeface="Wingdings" pitchFamily="2" charset="2"/>
                  <a:buNone/>
                </a:pPr>
                <a:r>
                  <a:rPr lang="en-US" sz="1800">
                    <a:latin typeface="Arial" charset="0"/>
                  </a:rPr>
                  <a:t>Apakah pelanggan merasakan nilai (mutu) yang dihasilkan lebih baik ?</a:t>
                </a:r>
              </a:p>
            </p:txBody>
          </p:sp>
          <p:sp>
            <p:nvSpPr>
              <p:cNvPr id="29709" name="Text Box 9"/>
              <p:cNvSpPr txBox="1">
                <a:spLocks noChangeArrowheads="1"/>
              </p:cNvSpPr>
              <p:nvPr/>
            </p:nvSpPr>
            <p:spPr bwMode="auto">
              <a:xfrm>
                <a:off x="296" y="2151"/>
                <a:ext cx="3188" cy="589"/>
              </a:xfrm>
              <a:prstGeom prst="rect">
                <a:avLst/>
              </a:prstGeom>
              <a:noFill/>
              <a:ln w="19050">
                <a:solidFill>
                  <a:schemeClr val="tx1"/>
                </a:solidFill>
                <a:miter lim="800000"/>
                <a:headEnd/>
                <a:tailEnd/>
              </a:ln>
            </p:spPr>
            <p:txBody>
              <a:bodyPr>
                <a:spAutoFit/>
              </a:bodyPr>
              <a:lstStyle/>
              <a:p>
                <a:pPr marL="285750" indent="-285750" algn="ctr">
                  <a:buFont typeface="Wingdings" pitchFamily="2" charset="2"/>
                  <a:buNone/>
                  <a:tabLst>
                    <a:tab pos="1308100" algn="l"/>
                  </a:tabLst>
                </a:pPr>
                <a:r>
                  <a:rPr lang="en-US" sz="1800" b="1">
                    <a:latin typeface="Arial" charset="0"/>
                  </a:rPr>
                  <a:t>Proses Usaha Internal</a:t>
                </a:r>
              </a:p>
              <a:p>
                <a:pPr marL="285750" indent="-285750" algn="ctr">
                  <a:buFont typeface="Wingdings" pitchFamily="2" charset="2"/>
                  <a:buNone/>
                  <a:tabLst>
                    <a:tab pos="1308100" algn="l"/>
                  </a:tabLst>
                </a:pPr>
                <a:r>
                  <a:rPr lang="en-US" sz="1800">
                    <a:latin typeface="Arial" charset="0"/>
                  </a:rPr>
                  <a:t>Sudahkah diperbaiki proses kunci usaha yang dapat memberi nilai (mutu) lebih baik ?</a:t>
                </a:r>
              </a:p>
            </p:txBody>
          </p:sp>
          <p:sp>
            <p:nvSpPr>
              <p:cNvPr id="29710" name="Text Box 10"/>
              <p:cNvSpPr txBox="1">
                <a:spLocks noChangeArrowheads="1"/>
              </p:cNvSpPr>
              <p:nvPr/>
            </p:nvSpPr>
            <p:spPr bwMode="auto">
              <a:xfrm>
                <a:off x="296" y="2988"/>
                <a:ext cx="3188" cy="589"/>
              </a:xfrm>
              <a:prstGeom prst="rect">
                <a:avLst/>
              </a:prstGeom>
              <a:noFill/>
              <a:ln w="19050">
                <a:solidFill>
                  <a:schemeClr val="tx1"/>
                </a:solidFill>
                <a:miter lim="800000"/>
                <a:headEnd/>
                <a:tailEnd/>
              </a:ln>
            </p:spPr>
            <p:txBody>
              <a:bodyPr>
                <a:spAutoFit/>
              </a:bodyPr>
              <a:lstStyle/>
              <a:p>
                <a:pPr marL="285750" indent="-285750" algn="ctr">
                  <a:buFont typeface="Wingdings" pitchFamily="2" charset="2"/>
                  <a:buNone/>
                  <a:tabLst>
                    <a:tab pos="1308100" algn="l"/>
                  </a:tabLst>
                </a:pPr>
                <a:r>
                  <a:rPr lang="en-US" sz="1800" b="1">
                    <a:latin typeface="Arial" charset="0"/>
                  </a:rPr>
                  <a:t>Pembelajaran dan Pertumbuhan</a:t>
                </a:r>
                <a:endParaRPr lang="en-US" sz="1800">
                  <a:latin typeface="Arial" charset="0"/>
                </a:endParaRPr>
              </a:p>
              <a:p>
                <a:pPr marL="285750" indent="-285750" algn="ctr">
                  <a:buFont typeface="Wingdings" pitchFamily="2" charset="2"/>
                  <a:buNone/>
                  <a:tabLst>
                    <a:tab pos="1308100" algn="l"/>
                  </a:tabLst>
                </a:pPr>
                <a:r>
                  <a:rPr lang="en-US" sz="1800">
                    <a:latin typeface="Arial" charset="0"/>
                  </a:rPr>
                  <a:t>Apakah kita mempertahankan kemampuan, berubah dan peningkatan perbaikan ?</a:t>
                </a:r>
                <a:endParaRPr lang="en-US" sz="1800" b="1">
                  <a:latin typeface="Arial" charset="0"/>
                </a:endParaRPr>
              </a:p>
            </p:txBody>
          </p:sp>
          <p:cxnSp>
            <p:nvCxnSpPr>
              <p:cNvPr id="29711" name="AutoShape 11"/>
              <p:cNvCxnSpPr>
                <a:cxnSpLocks noChangeShapeType="1"/>
                <a:stCxn id="29708" idx="0"/>
                <a:endCxn id="29707" idx="2"/>
              </p:cNvCxnSpPr>
              <p:nvPr/>
            </p:nvCxnSpPr>
            <p:spPr bwMode="auto">
              <a:xfrm flipV="1">
                <a:off x="1890" y="1052"/>
                <a:ext cx="0" cy="238"/>
              </a:xfrm>
              <a:prstGeom prst="straightConnector1">
                <a:avLst/>
              </a:prstGeom>
              <a:noFill/>
              <a:ln w="38100">
                <a:solidFill>
                  <a:schemeClr val="tx1"/>
                </a:solidFill>
                <a:round/>
                <a:headEnd/>
                <a:tailEnd type="arrow" w="lg" len="sm"/>
              </a:ln>
            </p:spPr>
          </p:cxnSp>
          <p:cxnSp>
            <p:nvCxnSpPr>
              <p:cNvPr id="29712" name="AutoShape 12"/>
              <p:cNvCxnSpPr>
                <a:cxnSpLocks noChangeShapeType="1"/>
                <a:stCxn id="29709" idx="0"/>
                <a:endCxn id="29708" idx="2"/>
              </p:cNvCxnSpPr>
              <p:nvPr/>
            </p:nvCxnSpPr>
            <p:spPr bwMode="auto">
              <a:xfrm flipV="1">
                <a:off x="1890" y="1891"/>
                <a:ext cx="0" cy="254"/>
              </a:xfrm>
              <a:prstGeom prst="straightConnector1">
                <a:avLst/>
              </a:prstGeom>
              <a:noFill/>
              <a:ln w="38100">
                <a:solidFill>
                  <a:schemeClr val="tx1"/>
                </a:solidFill>
                <a:round/>
                <a:headEnd/>
                <a:tailEnd type="arrow" w="lg" len="sm"/>
              </a:ln>
            </p:spPr>
          </p:cxnSp>
          <p:cxnSp>
            <p:nvCxnSpPr>
              <p:cNvPr id="29713" name="AutoShape 13"/>
              <p:cNvCxnSpPr>
                <a:cxnSpLocks noChangeShapeType="1"/>
                <a:stCxn id="29710" idx="0"/>
                <a:endCxn id="29709" idx="2"/>
              </p:cNvCxnSpPr>
              <p:nvPr/>
            </p:nvCxnSpPr>
            <p:spPr bwMode="auto">
              <a:xfrm flipV="1">
                <a:off x="1890" y="2746"/>
                <a:ext cx="0" cy="236"/>
              </a:xfrm>
              <a:prstGeom prst="straightConnector1">
                <a:avLst/>
              </a:prstGeom>
              <a:noFill/>
              <a:ln w="38100">
                <a:solidFill>
                  <a:schemeClr val="tx1"/>
                </a:solidFill>
                <a:round/>
                <a:headEnd/>
                <a:tailEnd type="arrow" w="lg" len="sm"/>
              </a:ln>
            </p:spPr>
          </p:cxnSp>
        </p:grpSp>
        <p:sp>
          <p:nvSpPr>
            <p:cNvPr id="29702" name="Line 14"/>
            <p:cNvSpPr>
              <a:spLocks noChangeShapeType="1"/>
            </p:cNvSpPr>
            <p:nvPr/>
          </p:nvSpPr>
          <p:spPr bwMode="auto">
            <a:xfrm>
              <a:off x="3483" y="842"/>
              <a:ext cx="864" cy="0"/>
            </a:xfrm>
            <a:prstGeom prst="line">
              <a:avLst/>
            </a:prstGeom>
            <a:noFill/>
            <a:ln w="57150">
              <a:solidFill>
                <a:schemeClr val="tx1"/>
              </a:solidFill>
              <a:round/>
              <a:headEnd/>
              <a:tailEnd type="arrow" w="lg" len="sm"/>
            </a:ln>
          </p:spPr>
          <p:txBody>
            <a:bodyPr/>
            <a:lstStyle/>
            <a:p>
              <a:endParaRPr lang="id-ID"/>
            </a:p>
          </p:txBody>
        </p:sp>
        <p:sp>
          <p:nvSpPr>
            <p:cNvPr id="29703" name="Text Box 15"/>
            <p:cNvSpPr txBox="1">
              <a:spLocks noChangeArrowheads="1"/>
            </p:cNvSpPr>
            <p:nvPr/>
          </p:nvSpPr>
          <p:spPr bwMode="auto">
            <a:xfrm>
              <a:off x="4460" y="641"/>
              <a:ext cx="264" cy="2559"/>
            </a:xfrm>
            <a:prstGeom prst="rect">
              <a:avLst/>
            </a:prstGeom>
            <a:noFill/>
            <a:ln w="19050">
              <a:noFill/>
              <a:miter lim="800000"/>
              <a:headEnd/>
              <a:tailEnd/>
            </a:ln>
          </p:spPr>
          <p:txBody>
            <a:bodyPr>
              <a:spAutoFit/>
            </a:bodyPr>
            <a:lstStyle/>
            <a:p>
              <a:pPr marL="285750" indent="-285750" algn="ctr">
                <a:buFont typeface="Wingdings" pitchFamily="2" charset="2"/>
                <a:buNone/>
              </a:pPr>
              <a:r>
                <a:rPr lang="en-US" sz="3000" b="1">
                  <a:latin typeface="Arial" charset="0"/>
                </a:rPr>
                <a:t>?</a:t>
              </a:r>
            </a:p>
            <a:p>
              <a:pPr marL="285750" indent="-285750" algn="ctr">
                <a:buFont typeface="Wingdings" pitchFamily="2" charset="2"/>
                <a:buNone/>
              </a:pPr>
              <a:endParaRPr lang="en-US" b="1">
                <a:latin typeface="Arial" charset="0"/>
              </a:endParaRPr>
            </a:p>
            <a:p>
              <a:pPr marL="285750" indent="-285750" algn="ctr">
                <a:buFont typeface="Wingdings" pitchFamily="2" charset="2"/>
                <a:buNone/>
              </a:pPr>
              <a:endParaRPr lang="en-US" sz="2600" b="1">
                <a:latin typeface="Arial" charset="0"/>
              </a:endParaRPr>
            </a:p>
            <a:p>
              <a:pPr marL="285750" indent="-285750" algn="ctr">
                <a:buFont typeface="Wingdings" pitchFamily="2" charset="2"/>
                <a:buNone/>
              </a:pPr>
              <a:r>
                <a:rPr lang="en-US" sz="3000" b="1">
                  <a:latin typeface="Arial" charset="0"/>
                </a:rPr>
                <a:t>?</a:t>
              </a:r>
            </a:p>
            <a:p>
              <a:pPr marL="285750" indent="-285750" algn="ctr">
                <a:buFont typeface="Wingdings" pitchFamily="2" charset="2"/>
                <a:buNone/>
              </a:pPr>
              <a:endParaRPr lang="en-US" b="1">
                <a:latin typeface="Arial" charset="0"/>
              </a:endParaRPr>
            </a:p>
            <a:p>
              <a:pPr marL="285750" indent="-285750" algn="ctr">
                <a:buFont typeface="Wingdings" pitchFamily="2" charset="2"/>
                <a:buNone/>
              </a:pPr>
              <a:endParaRPr lang="en-US" sz="1000" b="1">
                <a:latin typeface="Arial" charset="0"/>
              </a:endParaRPr>
            </a:p>
            <a:p>
              <a:pPr marL="285750" indent="-285750" algn="ctr">
                <a:buFont typeface="Wingdings" pitchFamily="2" charset="2"/>
                <a:buNone/>
              </a:pPr>
              <a:endParaRPr lang="en-US" b="1">
                <a:latin typeface="Arial" charset="0"/>
              </a:endParaRPr>
            </a:p>
            <a:p>
              <a:pPr marL="285750" indent="-285750" algn="ctr">
                <a:buFont typeface="Wingdings" pitchFamily="2" charset="2"/>
                <a:buNone/>
              </a:pPr>
              <a:r>
                <a:rPr lang="en-US" sz="3000" b="1">
                  <a:latin typeface="Arial" charset="0"/>
                </a:rPr>
                <a:t>?</a:t>
              </a:r>
            </a:p>
            <a:p>
              <a:pPr marL="285750" indent="-285750" algn="ctr">
                <a:buFont typeface="Wingdings" pitchFamily="2" charset="2"/>
                <a:buNone/>
              </a:pPr>
              <a:endParaRPr lang="en-US" b="1">
                <a:latin typeface="Arial" charset="0"/>
              </a:endParaRPr>
            </a:p>
            <a:p>
              <a:pPr marL="285750" indent="-285750" algn="ctr">
                <a:buFont typeface="Wingdings" pitchFamily="2" charset="2"/>
                <a:buNone/>
              </a:pPr>
              <a:endParaRPr lang="en-US" sz="1200" b="1">
                <a:latin typeface="Arial" charset="0"/>
              </a:endParaRPr>
            </a:p>
            <a:p>
              <a:pPr marL="285750" indent="-285750" algn="ctr">
                <a:buFont typeface="Wingdings" pitchFamily="2" charset="2"/>
                <a:buNone/>
              </a:pPr>
              <a:endParaRPr lang="en-US">
                <a:latin typeface="Arial" charset="0"/>
              </a:endParaRPr>
            </a:p>
            <a:p>
              <a:pPr marL="285750" indent="-285750" algn="ctr">
                <a:buFont typeface="Wingdings" pitchFamily="2" charset="2"/>
                <a:buNone/>
              </a:pPr>
              <a:r>
                <a:rPr lang="en-US" sz="3000" b="1">
                  <a:latin typeface="Arial" charset="0"/>
                </a:rPr>
                <a:t>?</a:t>
              </a:r>
            </a:p>
          </p:txBody>
        </p:sp>
        <p:sp>
          <p:nvSpPr>
            <p:cNvPr id="29704" name="Line 16"/>
            <p:cNvSpPr>
              <a:spLocks noChangeShapeType="1"/>
            </p:cNvSpPr>
            <p:nvPr/>
          </p:nvSpPr>
          <p:spPr bwMode="auto">
            <a:xfrm>
              <a:off x="3492" y="3281"/>
              <a:ext cx="864" cy="0"/>
            </a:xfrm>
            <a:prstGeom prst="line">
              <a:avLst/>
            </a:prstGeom>
            <a:noFill/>
            <a:ln w="57150">
              <a:solidFill>
                <a:schemeClr val="tx1"/>
              </a:solidFill>
              <a:round/>
              <a:headEnd/>
              <a:tailEnd type="arrow" w="lg" len="sm"/>
            </a:ln>
          </p:spPr>
          <p:txBody>
            <a:bodyPr/>
            <a:lstStyle/>
            <a:p>
              <a:endParaRPr lang="id-ID"/>
            </a:p>
          </p:txBody>
        </p:sp>
        <p:sp>
          <p:nvSpPr>
            <p:cNvPr id="29705" name="Line 17"/>
            <p:cNvSpPr>
              <a:spLocks noChangeShapeType="1"/>
            </p:cNvSpPr>
            <p:nvPr/>
          </p:nvSpPr>
          <p:spPr bwMode="auto">
            <a:xfrm>
              <a:off x="3483" y="2444"/>
              <a:ext cx="864" cy="0"/>
            </a:xfrm>
            <a:prstGeom prst="line">
              <a:avLst/>
            </a:prstGeom>
            <a:noFill/>
            <a:ln w="57150">
              <a:solidFill>
                <a:schemeClr val="tx1"/>
              </a:solidFill>
              <a:round/>
              <a:headEnd/>
              <a:tailEnd type="arrow" w="lg" len="sm"/>
            </a:ln>
          </p:spPr>
          <p:txBody>
            <a:bodyPr/>
            <a:lstStyle/>
            <a:p>
              <a:endParaRPr lang="id-ID"/>
            </a:p>
          </p:txBody>
        </p:sp>
        <p:sp>
          <p:nvSpPr>
            <p:cNvPr id="29706" name="Line 18"/>
            <p:cNvSpPr>
              <a:spLocks noChangeShapeType="1"/>
            </p:cNvSpPr>
            <p:nvPr/>
          </p:nvSpPr>
          <p:spPr bwMode="auto">
            <a:xfrm>
              <a:off x="3483" y="1598"/>
              <a:ext cx="864" cy="0"/>
            </a:xfrm>
            <a:prstGeom prst="line">
              <a:avLst/>
            </a:prstGeom>
            <a:noFill/>
            <a:ln w="57150">
              <a:solidFill>
                <a:schemeClr val="tx1"/>
              </a:solidFill>
              <a:round/>
              <a:headEnd/>
              <a:tailEnd type="arrow" w="lg" len="sm"/>
            </a:ln>
          </p:spPr>
          <p:txBody>
            <a:bodyPr/>
            <a:lstStyle/>
            <a:p>
              <a:endParaRPr lang="id-ID"/>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Standar Mutu Kinerja PT</a:t>
            </a:r>
          </a:p>
        </p:txBody>
      </p:sp>
      <p:sp>
        <p:nvSpPr>
          <p:cNvPr id="6" name="Slide Number Placeholder 5"/>
          <p:cNvSpPr>
            <a:spLocks noGrp="1"/>
          </p:cNvSpPr>
          <p:nvPr>
            <p:ph type="sldNum" sz="quarter" idx="12"/>
          </p:nvPr>
        </p:nvSpPr>
        <p:spPr/>
        <p:txBody>
          <a:bodyPr/>
          <a:lstStyle/>
          <a:p>
            <a:pPr>
              <a:defRPr/>
            </a:pPr>
            <a:fld id="{D1D54E49-8EF5-47EB-828E-A8BE64ED0791}" type="slidenum">
              <a:rPr lang="en-US"/>
              <a:pPr>
                <a:defRPr/>
              </a:pPr>
              <a:t>7</a:t>
            </a:fld>
            <a:endParaRPr lang="en-US"/>
          </a:p>
        </p:txBody>
      </p:sp>
      <p:sp>
        <p:nvSpPr>
          <p:cNvPr id="50178" name="Rectangle 2"/>
          <p:cNvSpPr>
            <a:spLocks noGrp="1" noChangeArrowheads="1"/>
          </p:cNvSpPr>
          <p:nvPr>
            <p:ph type="title"/>
          </p:nvPr>
        </p:nvSpPr>
        <p:spPr>
          <a:xfrm>
            <a:off x="457200" y="260350"/>
            <a:ext cx="8229600" cy="703263"/>
          </a:xfrm>
        </p:spPr>
        <p:txBody>
          <a:bodyPr/>
          <a:lstStyle/>
          <a:p>
            <a:pPr eaLnBrk="1" hangingPunct="1">
              <a:defRPr/>
            </a:pPr>
            <a:r>
              <a:rPr lang="en-US" sz="3600" b="1" smtClean="0"/>
              <a:t>PENDAHULUAN [4]</a:t>
            </a:r>
          </a:p>
        </p:txBody>
      </p:sp>
      <p:sp>
        <p:nvSpPr>
          <p:cNvPr id="50179" name="Rectangle 3"/>
          <p:cNvSpPr>
            <a:spLocks noGrp="1" noChangeArrowheads="1"/>
          </p:cNvSpPr>
          <p:nvPr>
            <p:ph type="body" idx="1"/>
          </p:nvPr>
        </p:nvSpPr>
        <p:spPr>
          <a:xfrm>
            <a:off x="396875" y="981075"/>
            <a:ext cx="8496300" cy="5256213"/>
          </a:xfrm>
        </p:spPr>
        <p:txBody>
          <a:bodyPr/>
          <a:lstStyle/>
          <a:p>
            <a:pPr eaLnBrk="1" hangingPunct="1">
              <a:buFont typeface="Wingdings" pitchFamily="2" charset="2"/>
              <a:buBlip>
                <a:blip r:embed="rId3"/>
              </a:buBlip>
              <a:defRPr/>
            </a:pPr>
            <a:r>
              <a:rPr lang="id-ID" dirty="0" smtClean="0">
                <a:latin typeface="Arial Narrow" pitchFamily="34" charset="0"/>
              </a:rPr>
              <a:t> </a:t>
            </a:r>
            <a:r>
              <a:rPr lang="id-ID" dirty="0" smtClean="0">
                <a:latin typeface="Arial Narrow" pitchFamily="34" charset="0"/>
                <a:sym typeface="Wingdings 2" pitchFamily="18" charset="2"/>
              </a:rPr>
              <a:t>Sering kali suatu pekerjaan merupakan prasyarat untuk pekerjaan berikutnya yang menjadi prasyarat untuk pekerjaan berikutnya lagi, dan seterusnya.</a:t>
            </a:r>
          </a:p>
          <a:p>
            <a:pPr eaLnBrk="1" hangingPunct="1">
              <a:buFont typeface="Wingdings" pitchFamily="2" charset="2"/>
              <a:buBlip>
                <a:blip r:embed="rId3"/>
              </a:buBlip>
              <a:defRPr/>
            </a:pPr>
            <a:endParaRPr lang="id-ID" sz="800" dirty="0" smtClean="0">
              <a:latin typeface="Arial Narrow" pitchFamily="34" charset="0"/>
              <a:sym typeface="Wingdings 2" pitchFamily="18" charset="2"/>
            </a:endParaRPr>
          </a:p>
          <a:p>
            <a:pPr eaLnBrk="1" hangingPunct="1">
              <a:buFont typeface="Wingdings" pitchFamily="2" charset="2"/>
              <a:buBlip>
                <a:blip r:embed="rId3"/>
              </a:buBlip>
              <a:defRPr/>
            </a:pPr>
            <a:r>
              <a:rPr lang="id-ID" dirty="0" smtClean="0">
                <a:latin typeface="Arial Narrow" pitchFamily="34" charset="0"/>
                <a:sym typeface="Wingdings 2" pitchFamily="18" charset="2"/>
              </a:rPr>
              <a:t> Dengan demikian </a:t>
            </a:r>
            <a:r>
              <a:rPr lang="id-ID" b="1" i="1" dirty="0" smtClean="0">
                <a:latin typeface="Arial Narrow" pitchFamily="34" charset="0"/>
                <a:sym typeface="Wingdings 2" pitchFamily="18" charset="2"/>
              </a:rPr>
              <a:t>output</a:t>
            </a:r>
            <a:r>
              <a:rPr lang="id-ID" dirty="0" smtClean="0">
                <a:latin typeface="Arial Narrow" pitchFamily="34" charset="0"/>
                <a:sym typeface="Wingdings 2" pitchFamily="18" charset="2"/>
              </a:rPr>
              <a:t> dari suatu pekerjaan menjadi </a:t>
            </a:r>
            <a:r>
              <a:rPr lang="id-ID" b="1" i="1" dirty="0" smtClean="0">
                <a:latin typeface="Arial Narrow" pitchFamily="34" charset="0"/>
                <a:sym typeface="Wingdings 2" pitchFamily="18" charset="2"/>
              </a:rPr>
              <a:t>input</a:t>
            </a:r>
            <a:r>
              <a:rPr lang="id-ID" dirty="0" smtClean="0">
                <a:latin typeface="Arial Narrow" pitchFamily="34" charset="0"/>
                <a:sym typeface="Wingdings 2" pitchFamily="18" charset="2"/>
              </a:rPr>
              <a:t> untuk pekerjaan berikutnya.</a:t>
            </a:r>
          </a:p>
          <a:p>
            <a:pPr eaLnBrk="1" hangingPunct="1">
              <a:buFont typeface="Wingdings" pitchFamily="2" charset="2"/>
              <a:buBlip>
                <a:blip r:embed="rId3"/>
              </a:buBlip>
              <a:defRPr/>
            </a:pPr>
            <a:endParaRPr lang="id-ID" sz="800" dirty="0" smtClean="0">
              <a:latin typeface="Arial Narrow" pitchFamily="34" charset="0"/>
              <a:sym typeface="Wingdings 2" pitchFamily="18" charset="2"/>
            </a:endParaRPr>
          </a:p>
          <a:p>
            <a:pPr eaLnBrk="1" hangingPunct="1">
              <a:buClr>
                <a:schemeClr val="tx1"/>
              </a:buClr>
              <a:buSzTx/>
              <a:buFont typeface="Wingdings 2" pitchFamily="18" charset="2"/>
              <a:buBlip>
                <a:blip r:embed="rId3"/>
              </a:buBlip>
              <a:defRPr/>
            </a:pPr>
            <a:r>
              <a:rPr lang="id-ID" dirty="0" smtClean="0">
                <a:latin typeface="Arial Narrow" pitchFamily="34" charset="0"/>
                <a:sym typeface="Wingdings 2" pitchFamily="18" charset="2"/>
              </a:rPr>
              <a:t> Persinggungan antara pekerjaan yang menyerahkan hasil kerja dengan pekerjaan berikutnya yang menerima hasil kerja itu disebut ‘</a:t>
            </a:r>
            <a:r>
              <a:rPr lang="id-ID" b="1" i="1" dirty="0" smtClean="0">
                <a:latin typeface="Arial Narrow" pitchFamily="34" charset="0"/>
                <a:sym typeface="Wingdings 2" pitchFamily="18" charset="2"/>
              </a:rPr>
              <a:t>interface</a:t>
            </a:r>
            <a:r>
              <a:rPr lang="id-ID" i="1" dirty="0" smtClean="0">
                <a:latin typeface="Arial Narrow" pitchFamily="34" charset="0"/>
                <a:sym typeface="Wingdings 2" pitchFamily="18" charset="2"/>
              </a:rPr>
              <a:t>’</a:t>
            </a:r>
            <a:r>
              <a:rPr lang="id-ID" dirty="0" smtClean="0">
                <a:latin typeface="Arial Narrow" pitchFamily="34" charset="0"/>
                <a:sym typeface="Wingdings 2" pitchFamily="18" charset="2"/>
              </a:rPr>
              <a:t>.  </a:t>
            </a:r>
            <a:r>
              <a:rPr lang="id-ID" i="1" dirty="0" smtClean="0">
                <a:latin typeface="Arial Narrow" pitchFamily="34" charset="0"/>
                <a:sym typeface="Wingdings 2" pitchFamily="18" charset="2"/>
              </a:rPr>
              <a:t>Interface </a:t>
            </a:r>
            <a:r>
              <a:rPr lang="id-ID" dirty="0" smtClean="0">
                <a:latin typeface="Arial Narrow" pitchFamily="34" charset="0"/>
                <a:sym typeface="Wingdings 2" pitchFamily="18" charset="2"/>
              </a:rPr>
              <a:t>ini merupakan titik kritis dalam penjaminan mutu.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2000" fill="hold"/>
                                        <p:tgtEl>
                                          <p:spTgt spid="50178"/>
                                        </p:tgtEl>
                                        <p:attrNameLst>
                                          <p:attrName>ppt_x</p:attrName>
                                        </p:attrNameLst>
                                      </p:cBhvr>
                                      <p:tavLst>
                                        <p:tav tm="0">
                                          <p:val>
                                            <p:strVal val="0-#ppt_w/2"/>
                                          </p:val>
                                        </p:tav>
                                        <p:tav tm="100000">
                                          <p:val>
                                            <p:strVal val="#ppt_x"/>
                                          </p:val>
                                        </p:tav>
                                      </p:tavLst>
                                    </p:anim>
                                    <p:anim calcmode="lin" valueType="num">
                                      <p:cBhvr additive="base">
                                        <p:cTn id="8" dur="2000" fill="hold"/>
                                        <p:tgtEl>
                                          <p:spTgt spid="501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wedge">
                                      <p:cBhvr>
                                        <p:cTn id="13" dur="1000"/>
                                        <p:tgtEl>
                                          <p:spTgt spid="5017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0179">
                                            <p:txEl>
                                              <p:pRg st="2" end="2"/>
                                            </p:txEl>
                                          </p:spTgt>
                                        </p:tgtEl>
                                        <p:attrNameLst>
                                          <p:attrName>style.visibility</p:attrName>
                                        </p:attrNameLst>
                                      </p:cBhvr>
                                      <p:to>
                                        <p:strVal val="visible"/>
                                      </p:to>
                                    </p:set>
                                    <p:animEffect transition="in" filter="wedge">
                                      <p:cBhvr>
                                        <p:cTn id="18" dur="1000"/>
                                        <p:tgtEl>
                                          <p:spTgt spid="50179">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Effect transition="in" filter="wedge">
                                      <p:cBhvr>
                                        <p:cTn id="23" dur="1000"/>
                                        <p:tgtEl>
                                          <p:spTgt spid="5017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627077" y="5988050"/>
            <a:ext cx="3376246" cy="641350"/>
          </a:xfrm>
          <a:prstGeom prst="rect">
            <a:avLst/>
          </a:prstGeom>
          <a:noFill/>
          <a:ln w="9525">
            <a:noFill/>
            <a:miter lim="800000"/>
            <a:headEnd/>
            <a:tailEnd/>
          </a:ln>
        </p:spPr>
        <p:txBody>
          <a:bodyPr>
            <a:spAutoFit/>
          </a:bodyPr>
          <a:lstStyle/>
          <a:p>
            <a:pPr algn="r"/>
            <a:r>
              <a:rPr lang="en-US" sz="1800">
                <a:latin typeface="Tahoma" pitchFamily="34" charset="0"/>
              </a:rPr>
              <a:t>Sumber :</a:t>
            </a:r>
          </a:p>
          <a:p>
            <a:pPr algn="r"/>
            <a:r>
              <a:rPr lang="en-US" sz="1800">
                <a:latin typeface="Tahoma" pitchFamily="34" charset="0"/>
              </a:rPr>
              <a:t>Kaplan dan Norton (1996)</a:t>
            </a:r>
          </a:p>
        </p:txBody>
      </p:sp>
      <p:graphicFrame>
        <p:nvGraphicFramePr>
          <p:cNvPr id="66764" name="Group 204"/>
          <p:cNvGraphicFramePr>
            <a:graphicFrameLocks noGrp="1"/>
          </p:cNvGraphicFramePr>
          <p:nvPr>
            <p:ph/>
          </p:nvPr>
        </p:nvGraphicFramePr>
        <p:xfrm>
          <a:off x="1286608" y="3308350"/>
          <a:ext cx="1617784" cy="954532"/>
        </p:xfrm>
        <a:graphic>
          <a:graphicData uri="http://schemas.openxmlformats.org/drawingml/2006/table">
            <a:tbl>
              <a:tblPr/>
              <a:tblGrid>
                <a:gridCol w="404446"/>
                <a:gridCol w="404446"/>
                <a:gridCol w="404446"/>
                <a:gridCol w="404446"/>
              </a:tblGrid>
              <a:tr h="24130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0" name="Text Box 57"/>
          <p:cNvSpPr txBox="1">
            <a:spLocks noChangeArrowheads="1"/>
          </p:cNvSpPr>
          <p:nvPr/>
        </p:nvSpPr>
        <p:spPr bwMode="auto">
          <a:xfrm>
            <a:off x="231531" y="3016250"/>
            <a:ext cx="1266092" cy="1015663"/>
          </a:xfrm>
          <a:prstGeom prst="rect">
            <a:avLst/>
          </a:prstGeom>
          <a:noFill/>
          <a:ln w="9525">
            <a:noFill/>
            <a:miter lim="800000"/>
            <a:headEnd/>
            <a:tailEnd/>
          </a:ln>
        </p:spPr>
        <p:txBody>
          <a:bodyPr>
            <a:spAutoFit/>
          </a:bodyPr>
          <a:lstStyle/>
          <a:p>
            <a:r>
              <a:rPr lang="en-US" sz="1200" dirty="0">
                <a:solidFill>
                  <a:schemeClr val="accent1">
                    <a:lumMod val="75000"/>
                  </a:schemeClr>
                </a:solidFill>
                <a:latin typeface="Arial" charset="0"/>
              </a:rPr>
              <a:t>“To achieve our vision, how should we appear to our customers ?”</a:t>
            </a:r>
          </a:p>
        </p:txBody>
      </p:sp>
      <p:sp>
        <p:nvSpPr>
          <p:cNvPr id="30751" name="Text Box 59"/>
          <p:cNvSpPr txBox="1">
            <a:spLocks noChangeArrowheads="1"/>
          </p:cNvSpPr>
          <p:nvPr/>
        </p:nvSpPr>
        <p:spPr bwMode="auto">
          <a:xfrm rot="-3408146">
            <a:off x="1163515" y="25829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Objectives</a:t>
            </a:r>
          </a:p>
        </p:txBody>
      </p:sp>
      <p:sp>
        <p:nvSpPr>
          <p:cNvPr id="30752" name="Freeform 60"/>
          <p:cNvSpPr>
            <a:spLocks/>
          </p:cNvSpPr>
          <p:nvPr/>
        </p:nvSpPr>
        <p:spPr bwMode="auto">
          <a:xfrm>
            <a:off x="1286608" y="2384426"/>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53" name="Freeform 64"/>
          <p:cNvSpPr>
            <a:spLocks/>
          </p:cNvSpPr>
          <p:nvPr/>
        </p:nvSpPr>
        <p:spPr bwMode="auto">
          <a:xfrm>
            <a:off x="1685193" y="23812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54" name="Freeform 65"/>
          <p:cNvSpPr>
            <a:spLocks/>
          </p:cNvSpPr>
          <p:nvPr/>
        </p:nvSpPr>
        <p:spPr bwMode="auto">
          <a:xfrm>
            <a:off x="2083778" y="23812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55" name="Freeform 66"/>
          <p:cNvSpPr>
            <a:spLocks/>
          </p:cNvSpPr>
          <p:nvPr/>
        </p:nvSpPr>
        <p:spPr bwMode="auto">
          <a:xfrm>
            <a:off x="2494085" y="23812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56" name="Freeform 67"/>
          <p:cNvSpPr>
            <a:spLocks/>
          </p:cNvSpPr>
          <p:nvPr/>
        </p:nvSpPr>
        <p:spPr bwMode="auto">
          <a:xfrm>
            <a:off x="2892670" y="23812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57" name="Text Box 69"/>
          <p:cNvSpPr txBox="1">
            <a:spLocks noChangeArrowheads="1"/>
          </p:cNvSpPr>
          <p:nvPr/>
        </p:nvSpPr>
        <p:spPr bwMode="auto">
          <a:xfrm rot="-3408146">
            <a:off x="1585546" y="25575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Measures</a:t>
            </a:r>
          </a:p>
        </p:txBody>
      </p:sp>
      <p:sp>
        <p:nvSpPr>
          <p:cNvPr id="30758" name="Text Box 70"/>
          <p:cNvSpPr txBox="1">
            <a:spLocks noChangeArrowheads="1"/>
          </p:cNvSpPr>
          <p:nvPr/>
        </p:nvSpPr>
        <p:spPr bwMode="auto">
          <a:xfrm rot="-3408146">
            <a:off x="1984131" y="25575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Targets</a:t>
            </a:r>
          </a:p>
        </p:txBody>
      </p:sp>
      <p:sp>
        <p:nvSpPr>
          <p:cNvPr id="30759" name="Text Box 71"/>
          <p:cNvSpPr txBox="1">
            <a:spLocks noChangeArrowheads="1"/>
          </p:cNvSpPr>
          <p:nvPr/>
        </p:nvSpPr>
        <p:spPr bwMode="auto">
          <a:xfrm rot="-3408146">
            <a:off x="2417885" y="25448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Initiatives</a:t>
            </a:r>
          </a:p>
        </p:txBody>
      </p:sp>
      <p:graphicFrame>
        <p:nvGraphicFramePr>
          <p:cNvPr id="66766" name="Group 206"/>
          <p:cNvGraphicFramePr>
            <a:graphicFrameLocks noGrp="1"/>
          </p:cNvGraphicFramePr>
          <p:nvPr/>
        </p:nvGraphicFramePr>
        <p:xfrm>
          <a:off x="6913684" y="3321050"/>
          <a:ext cx="1617784" cy="950976"/>
        </p:xfrm>
        <a:graphic>
          <a:graphicData uri="http://schemas.openxmlformats.org/drawingml/2006/table">
            <a:tbl>
              <a:tblPr/>
              <a:tblGrid>
                <a:gridCol w="404446"/>
                <a:gridCol w="404446"/>
                <a:gridCol w="404446"/>
                <a:gridCol w="404446"/>
              </a:tblGrid>
              <a:tr h="22860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87" name="Text Box 99"/>
          <p:cNvSpPr txBox="1">
            <a:spLocks noChangeArrowheads="1"/>
          </p:cNvSpPr>
          <p:nvPr/>
        </p:nvSpPr>
        <p:spPr bwMode="auto">
          <a:xfrm>
            <a:off x="5788269" y="3028950"/>
            <a:ext cx="1266092" cy="1200329"/>
          </a:xfrm>
          <a:prstGeom prst="rect">
            <a:avLst/>
          </a:prstGeom>
          <a:noFill/>
          <a:ln w="9525">
            <a:noFill/>
            <a:miter lim="800000"/>
            <a:headEnd/>
            <a:tailEnd/>
          </a:ln>
        </p:spPr>
        <p:txBody>
          <a:bodyPr>
            <a:spAutoFit/>
          </a:bodyPr>
          <a:lstStyle/>
          <a:p>
            <a:r>
              <a:rPr lang="en-US" sz="1200" dirty="0">
                <a:solidFill>
                  <a:schemeClr val="accent1">
                    <a:lumMod val="75000"/>
                  </a:schemeClr>
                </a:solidFill>
                <a:latin typeface="Arial" charset="0"/>
              </a:rPr>
              <a:t>“To satisfy  our share holders and customers, what business processes must we excel at ?”</a:t>
            </a:r>
          </a:p>
        </p:txBody>
      </p:sp>
      <p:sp>
        <p:nvSpPr>
          <p:cNvPr id="30788" name="Text Box 100"/>
          <p:cNvSpPr txBox="1">
            <a:spLocks noChangeArrowheads="1"/>
          </p:cNvSpPr>
          <p:nvPr/>
        </p:nvSpPr>
        <p:spPr bwMode="auto">
          <a:xfrm rot="-3408146">
            <a:off x="6790592" y="25956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Objectives</a:t>
            </a:r>
          </a:p>
        </p:txBody>
      </p:sp>
      <p:sp>
        <p:nvSpPr>
          <p:cNvPr id="30789" name="Freeform 101"/>
          <p:cNvSpPr>
            <a:spLocks/>
          </p:cNvSpPr>
          <p:nvPr/>
        </p:nvSpPr>
        <p:spPr bwMode="auto">
          <a:xfrm>
            <a:off x="6913685" y="2397126"/>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90" name="Freeform 102"/>
          <p:cNvSpPr>
            <a:spLocks/>
          </p:cNvSpPr>
          <p:nvPr/>
        </p:nvSpPr>
        <p:spPr bwMode="auto">
          <a:xfrm>
            <a:off x="7312270" y="23939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91" name="Freeform 103"/>
          <p:cNvSpPr>
            <a:spLocks/>
          </p:cNvSpPr>
          <p:nvPr/>
        </p:nvSpPr>
        <p:spPr bwMode="auto">
          <a:xfrm>
            <a:off x="7710855" y="23939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92" name="Freeform 104"/>
          <p:cNvSpPr>
            <a:spLocks/>
          </p:cNvSpPr>
          <p:nvPr/>
        </p:nvSpPr>
        <p:spPr bwMode="auto">
          <a:xfrm>
            <a:off x="8121162" y="23939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93" name="Freeform 105"/>
          <p:cNvSpPr>
            <a:spLocks/>
          </p:cNvSpPr>
          <p:nvPr/>
        </p:nvSpPr>
        <p:spPr bwMode="auto">
          <a:xfrm>
            <a:off x="8519747" y="239395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794" name="Text Box 106"/>
          <p:cNvSpPr txBox="1">
            <a:spLocks noChangeArrowheads="1"/>
          </p:cNvSpPr>
          <p:nvPr/>
        </p:nvSpPr>
        <p:spPr bwMode="auto">
          <a:xfrm rot="-3408146">
            <a:off x="7212623" y="25702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Measures</a:t>
            </a:r>
          </a:p>
        </p:txBody>
      </p:sp>
      <p:sp>
        <p:nvSpPr>
          <p:cNvPr id="30795" name="Text Box 107"/>
          <p:cNvSpPr txBox="1">
            <a:spLocks noChangeArrowheads="1"/>
          </p:cNvSpPr>
          <p:nvPr/>
        </p:nvSpPr>
        <p:spPr bwMode="auto">
          <a:xfrm rot="-3408146">
            <a:off x="7611208" y="25702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Targets</a:t>
            </a:r>
          </a:p>
        </p:txBody>
      </p:sp>
      <p:sp>
        <p:nvSpPr>
          <p:cNvPr id="30796" name="Text Box 108"/>
          <p:cNvSpPr txBox="1">
            <a:spLocks noChangeArrowheads="1"/>
          </p:cNvSpPr>
          <p:nvPr/>
        </p:nvSpPr>
        <p:spPr bwMode="auto">
          <a:xfrm rot="-3408146">
            <a:off x="8044962" y="255756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Initiatives</a:t>
            </a:r>
          </a:p>
        </p:txBody>
      </p:sp>
      <p:sp>
        <p:nvSpPr>
          <p:cNvPr id="30797" name="Text Box 109"/>
          <p:cNvSpPr txBox="1">
            <a:spLocks noChangeArrowheads="1"/>
          </p:cNvSpPr>
          <p:nvPr/>
        </p:nvSpPr>
        <p:spPr bwMode="auto">
          <a:xfrm>
            <a:off x="1899138" y="2133600"/>
            <a:ext cx="1477108" cy="336550"/>
          </a:xfrm>
          <a:prstGeom prst="rect">
            <a:avLst/>
          </a:prstGeom>
          <a:noFill/>
          <a:ln w="9525">
            <a:noFill/>
            <a:miter lim="800000"/>
            <a:headEnd/>
            <a:tailEnd/>
          </a:ln>
        </p:spPr>
        <p:txBody>
          <a:bodyPr>
            <a:spAutoFit/>
          </a:bodyPr>
          <a:lstStyle/>
          <a:p>
            <a:pPr algn="ctr"/>
            <a:r>
              <a:rPr lang="en-US" sz="1600" b="1" dirty="0">
                <a:solidFill>
                  <a:schemeClr val="accent1">
                    <a:lumMod val="75000"/>
                  </a:schemeClr>
                </a:solidFill>
                <a:latin typeface="Arial" charset="0"/>
              </a:rPr>
              <a:t>Customer</a:t>
            </a:r>
          </a:p>
        </p:txBody>
      </p:sp>
      <p:sp>
        <p:nvSpPr>
          <p:cNvPr id="30798" name="Text Box 111"/>
          <p:cNvSpPr txBox="1">
            <a:spLocks noChangeArrowheads="1"/>
          </p:cNvSpPr>
          <p:nvPr/>
        </p:nvSpPr>
        <p:spPr bwMode="auto">
          <a:xfrm>
            <a:off x="6260123" y="2178050"/>
            <a:ext cx="2743200" cy="336550"/>
          </a:xfrm>
          <a:prstGeom prst="rect">
            <a:avLst/>
          </a:prstGeom>
          <a:noFill/>
          <a:ln w="9525">
            <a:noFill/>
            <a:miter lim="800000"/>
            <a:headEnd/>
            <a:tailEnd/>
          </a:ln>
        </p:spPr>
        <p:txBody>
          <a:bodyPr>
            <a:spAutoFit/>
          </a:bodyPr>
          <a:lstStyle/>
          <a:p>
            <a:pPr algn="ctr"/>
            <a:r>
              <a:rPr lang="en-US" sz="1600" b="1" dirty="0">
                <a:solidFill>
                  <a:schemeClr val="accent1">
                    <a:lumMod val="75000"/>
                  </a:schemeClr>
                </a:solidFill>
                <a:latin typeface="Arial" charset="0"/>
              </a:rPr>
              <a:t>Internal Business Process</a:t>
            </a:r>
          </a:p>
        </p:txBody>
      </p:sp>
      <p:graphicFrame>
        <p:nvGraphicFramePr>
          <p:cNvPr id="66767" name="Group 207"/>
          <p:cNvGraphicFramePr>
            <a:graphicFrameLocks noGrp="1"/>
          </p:cNvGraphicFramePr>
          <p:nvPr/>
        </p:nvGraphicFramePr>
        <p:xfrm>
          <a:off x="3868615" y="5638800"/>
          <a:ext cx="1617784" cy="950976"/>
        </p:xfrm>
        <a:graphic>
          <a:graphicData uri="http://schemas.openxmlformats.org/drawingml/2006/table">
            <a:tbl>
              <a:tblPr/>
              <a:tblGrid>
                <a:gridCol w="404446"/>
                <a:gridCol w="404446"/>
                <a:gridCol w="404446"/>
                <a:gridCol w="404446"/>
              </a:tblGrid>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26" name="Text Box 139"/>
          <p:cNvSpPr txBox="1">
            <a:spLocks noChangeArrowheads="1"/>
          </p:cNvSpPr>
          <p:nvPr/>
        </p:nvSpPr>
        <p:spPr bwMode="auto">
          <a:xfrm>
            <a:off x="2743200" y="5346700"/>
            <a:ext cx="1266092" cy="1200329"/>
          </a:xfrm>
          <a:prstGeom prst="rect">
            <a:avLst/>
          </a:prstGeom>
          <a:noFill/>
          <a:ln w="9525">
            <a:noFill/>
            <a:miter lim="800000"/>
            <a:headEnd/>
            <a:tailEnd/>
          </a:ln>
        </p:spPr>
        <p:txBody>
          <a:bodyPr>
            <a:spAutoFit/>
          </a:bodyPr>
          <a:lstStyle/>
          <a:p>
            <a:r>
              <a:rPr lang="en-US" sz="1200" dirty="0">
                <a:solidFill>
                  <a:schemeClr val="accent1">
                    <a:lumMod val="75000"/>
                  </a:schemeClr>
                </a:solidFill>
                <a:latin typeface="Arial" charset="0"/>
              </a:rPr>
              <a:t>“To achieve our vision, how will we sustain our ability to change and improve ?”</a:t>
            </a:r>
          </a:p>
        </p:txBody>
      </p:sp>
      <p:sp>
        <p:nvSpPr>
          <p:cNvPr id="30827" name="Text Box 140"/>
          <p:cNvSpPr txBox="1">
            <a:spLocks noChangeArrowheads="1"/>
          </p:cNvSpPr>
          <p:nvPr/>
        </p:nvSpPr>
        <p:spPr bwMode="auto">
          <a:xfrm rot="-3408146">
            <a:off x="3745523" y="49134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Objectives</a:t>
            </a:r>
          </a:p>
        </p:txBody>
      </p:sp>
      <p:sp>
        <p:nvSpPr>
          <p:cNvPr id="30828" name="Freeform 141"/>
          <p:cNvSpPr>
            <a:spLocks/>
          </p:cNvSpPr>
          <p:nvPr/>
        </p:nvSpPr>
        <p:spPr bwMode="auto">
          <a:xfrm>
            <a:off x="3868616" y="4714876"/>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29" name="Freeform 142"/>
          <p:cNvSpPr>
            <a:spLocks/>
          </p:cNvSpPr>
          <p:nvPr/>
        </p:nvSpPr>
        <p:spPr bwMode="auto">
          <a:xfrm>
            <a:off x="4267201" y="47117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30" name="Freeform 143"/>
          <p:cNvSpPr>
            <a:spLocks/>
          </p:cNvSpPr>
          <p:nvPr/>
        </p:nvSpPr>
        <p:spPr bwMode="auto">
          <a:xfrm>
            <a:off x="4665785" y="47117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31" name="Freeform 144"/>
          <p:cNvSpPr>
            <a:spLocks/>
          </p:cNvSpPr>
          <p:nvPr/>
        </p:nvSpPr>
        <p:spPr bwMode="auto">
          <a:xfrm>
            <a:off x="5076093" y="47117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32" name="Freeform 145"/>
          <p:cNvSpPr>
            <a:spLocks/>
          </p:cNvSpPr>
          <p:nvPr/>
        </p:nvSpPr>
        <p:spPr bwMode="auto">
          <a:xfrm>
            <a:off x="5474678" y="47117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33" name="Text Box 146"/>
          <p:cNvSpPr txBox="1">
            <a:spLocks noChangeArrowheads="1"/>
          </p:cNvSpPr>
          <p:nvPr/>
        </p:nvSpPr>
        <p:spPr bwMode="auto">
          <a:xfrm rot="-3408146">
            <a:off x="4167554" y="48880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Measures</a:t>
            </a:r>
          </a:p>
        </p:txBody>
      </p:sp>
      <p:sp>
        <p:nvSpPr>
          <p:cNvPr id="30834" name="Text Box 147"/>
          <p:cNvSpPr txBox="1">
            <a:spLocks noChangeArrowheads="1"/>
          </p:cNvSpPr>
          <p:nvPr/>
        </p:nvSpPr>
        <p:spPr bwMode="auto">
          <a:xfrm rot="-3408146">
            <a:off x="4566138" y="48880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Targets</a:t>
            </a:r>
          </a:p>
        </p:txBody>
      </p:sp>
      <p:sp>
        <p:nvSpPr>
          <p:cNvPr id="30835" name="Text Box 148"/>
          <p:cNvSpPr txBox="1">
            <a:spLocks noChangeArrowheads="1"/>
          </p:cNvSpPr>
          <p:nvPr/>
        </p:nvSpPr>
        <p:spPr bwMode="auto">
          <a:xfrm rot="-3408146">
            <a:off x="4999892" y="48753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Initiatives</a:t>
            </a:r>
          </a:p>
        </p:txBody>
      </p:sp>
      <p:sp>
        <p:nvSpPr>
          <p:cNvPr id="30836" name="Text Box 149"/>
          <p:cNvSpPr txBox="1">
            <a:spLocks noChangeArrowheads="1"/>
          </p:cNvSpPr>
          <p:nvPr/>
        </p:nvSpPr>
        <p:spPr bwMode="auto">
          <a:xfrm>
            <a:off x="3094892" y="4464050"/>
            <a:ext cx="2743200" cy="336550"/>
          </a:xfrm>
          <a:prstGeom prst="rect">
            <a:avLst/>
          </a:prstGeom>
          <a:noFill/>
          <a:ln w="9525">
            <a:noFill/>
            <a:miter lim="800000"/>
            <a:headEnd/>
            <a:tailEnd/>
          </a:ln>
        </p:spPr>
        <p:txBody>
          <a:bodyPr>
            <a:spAutoFit/>
          </a:bodyPr>
          <a:lstStyle/>
          <a:p>
            <a:pPr algn="ctr"/>
            <a:r>
              <a:rPr lang="en-US" sz="1600" b="1" dirty="0">
                <a:solidFill>
                  <a:schemeClr val="accent1">
                    <a:lumMod val="75000"/>
                  </a:schemeClr>
                </a:solidFill>
                <a:latin typeface="Arial" charset="0"/>
              </a:rPr>
              <a:t>Learning and Growth</a:t>
            </a:r>
          </a:p>
        </p:txBody>
      </p:sp>
      <p:graphicFrame>
        <p:nvGraphicFramePr>
          <p:cNvPr id="66765" name="Group 205"/>
          <p:cNvGraphicFramePr>
            <a:graphicFrameLocks noGrp="1"/>
          </p:cNvGraphicFramePr>
          <p:nvPr/>
        </p:nvGraphicFramePr>
        <p:xfrm>
          <a:off x="4079631" y="1295400"/>
          <a:ext cx="1617784" cy="950976"/>
        </p:xfrm>
        <a:graphic>
          <a:graphicData uri="http://schemas.openxmlformats.org/drawingml/2006/table">
            <a:tbl>
              <a:tblPr/>
              <a:tblGrid>
                <a:gridCol w="404446"/>
                <a:gridCol w="404446"/>
                <a:gridCol w="404446"/>
                <a:gridCol w="404446"/>
              </a:tblGrid>
              <a:tr h="22860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40000"/>
                        </a:lnSpc>
                        <a:spcBef>
                          <a:spcPct val="0"/>
                        </a:spcBef>
                        <a:spcAft>
                          <a:spcPct val="0"/>
                        </a:spcAft>
                        <a:buClr>
                          <a:schemeClr val="hlink"/>
                        </a:buClr>
                        <a:buSzPct val="60000"/>
                        <a:buFont typeface="Wingdings" pitchFamily="2" charset="2"/>
                        <a:buNone/>
                        <a:tabLst/>
                      </a:pPr>
                      <a:endParaRPr kumimoji="0" lang="id-ID" sz="2400" b="0" i="0" u="none" strike="noStrike" cap="none" normalizeH="0" baseline="0" smtClean="0">
                        <a:ln>
                          <a:noFill/>
                        </a:ln>
                        <a:solidFill>
                          <a:schemeClr val="tx1"/>
                        </a:solidFill>
                        <a:effectLst/>
                        <a:latin typeface="Arial"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64" name="Text Box 177"/>
          <p:cNvSpPr txBox="1">
            <a:spLocks noChangeArrowheads="1"/>
          </p:cNvSpPr>
          <p:nvPr/>
        </p:nvSpPr>
        <p:spPr bwMode="auto">
          <a:xfrm>
            <a:off x="3024554" y="850900"/>
            <a:ext cx="1266092" cy="1015663"/>
          </a:xfrm>
          <a:prstGeom prst="rect">
            <a:avLst/>
          </a:prstGeom>
          <a:noFill/>
          <a:ln w="9525">
            <a:noFill/>
            <a:miter lim="800000"/>
            <a:headEnd/>
            <a:tailEnd/>
          </a:ln>
        </p:spPr>
        <p:txBody>
          <a:bodyPr>
            <a:spAutoFit/>
          </a:bodyPr>
          <a:lstStyle/>
          <a:p>
            <a:r>
              <a:rPr lang="en-US" sz="1200" dirty="0">
                <a:solidFill>
                  <a:schemeClr val="accent1">
                    <a:lumMod val="75000"/>
                  </a:schemeClr>
                </a:solidFill>
                <a:latin typeface="Arial" charset="0"/>
              </a:rPr>
              <a:t>“To succeed financially, how should we appear to our shareholders?”</a:t>
            </a:r>
          </a:p>
        </p:txBody>
      </p:sp>
      <p:sp>
        <p:nvSpPr>
          <p:cNvPr id="30865" name="Text Box 178"/>
          <p:cNvSpPr txBox="1">
            <a:spLocks noChangeArrowheads="1"/>
          </p:cNvSpPr>
          <p:nvPr/>
        </p:nvSpPr>
        <p:spPr bwMode="auto">
          <a:xfrm rot="-3408146">
            <a:off x="3956538" y="5700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Objectives</a:t>
            </a:r>
          </a:p>
        </p:txBody>
      </p:sp>
      <p:sp>
        <p:nvSpPr>
          <p:cNvPr id="30866" name="Freeform 179"/>
          <p:cNvSpPr>
            <a:spLocks/>
          </p:cNvSpPr>
          <p:nvPr/>
        </p:nvSpPr>
        <p:spPr bwMode="auto">
          <a:xfrm>
            <a:off x="4079631" y="371476"/>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67" name="Freeform 180"/>
          <p:cNvSpPr>
            <a:spLocks/>
          </p:cNvSpPr>
          <p:nvPr/>
        </p:nvSpPr>
        <p:spPr bwMode="auto">
          <a:xfrm>
            <a:off x="4478216" y="3683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68" name="Freeform 181"/>
          <p:cNvSpPr>
            <a:spLocks/>
          </p:cNvSpPr>
          <p:nvPr/>
        </p:nvSpPr>
        <p:spPr bwMode="auto">
          <a:xfrm>
            <a:off x="4876801" y="3683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69" name="Freeform 182"/>
          <p:cNvSpPr>
            <a:spLocks/>
          </p:cNvSpPr>
          <p:nvPr/>
        </p:nvSpPr>
        <p:spPr bwMode="auto">
          <a:xfrm>
            <a:off x="5287108" y="3683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70" name="Freeform 183"/>
          <p:cNvSpPr>
            <a:spLocks/>
          </p:cNvSpPr>
          <p:nvPr/>
        </p:nvSpPr>
        <p:spPr bwMode="auto">
          <a:xfrm>
            <a:off x="5685693" y="368301"/>
            <a:ext cx="553915" cy="923925"/>
          </a:xfrm>
          <a:custGeom>
            <a:avLst/>
            <a:gdLst>
              <a:gd name="T0" fmla="*/ 0 w 378"/>
              <a:gd name="T1" fmla="*/ 2147483647 h 582"/>
              <a:gd name="T2" fmla="*/ 2147483647 w 378"/>
              <a:gd name="T3" fmla="*/ 0 h 582"/>
              <a:gd name="T4" fmla="*/ 0 60000 65536"/>
              <a:gd name="T5" fmla="*/ 0 60000 65536"/>
              <a:gd name="T6" fmla="*/ 0 w 378"/>
              <a:gd name="T7" fmla="*/ 0 h 582"/>
              <a:gd name="T8" fmla="*/ 378 w 378"/>
              <a:gd name="T9" fmla="*/ 582 h 582"/>
            </a:gdLst>
            <a:ahLst/>
            <a:cxnLst>
              <a:cxn ang="T4">
                <a:pos x="T0" y="T1"/>
              </a:cxn>
              <a:cxn ang="T5">
                <a:pos x="T2" y="T3"/>
              </a:cxn>
            </a:cxnLst>
            <a:rect l="T6" t="T7" r="T8" b="T9"/>
            <a:pathLst>
              <a:path w="378" h="582">
                <a:moveTo>
                  <a:pt x="0" y="582"/>
                </a:moveTo>
                <a:lnTo>
                  <a:pt x="378" y="0"/>
                </a:lnTo>
              </a:path>
            </a:pathLst>
          </a:custGeom>
          <a:noFill/>
          <a:ln w="19050">
            <a:solidFill>
              <a:schemeClr val="tx1"/>
            </a:solidFill>
            <a:round/>
            <a:headEnd/>
            <a:tailEnd/>
          </a:ln>
        </p:spPr>
        <p:txBody>
          <a:bodyPr/>
          <a:lstStyle/>
          <a:p>
            <a:endParaRPr lang="id-ID"/>
          </a:p>
        </p:txBody>
      </p:sp>
      <p:sp>
        <p:nvSpPr>
          <p:cNvPr id="30871" name="Text Box 184"/>
          <p:cNvSpPr txBox="1">
            <a:spLocks noChangeArrowheads="1"/>
          </p:cNvSpPr>
          <p:nvPr/>
        </p:nvSpPr>
        <p:spPr bwMode="auto">
          <a:xfrm rot="-3408146">
            <a:off x="4378569" y="5446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Measures</a:t>
            </a:r>
          </a:p>
        </p:txBody>
      </p:sp>
      <p:sp>
        <p:nvSpPr>
          <p:cNvPr id="30872" name="Text Box 185"/>
          <p:cNvSpPr txBox="1">
            <a:spLocks noChangeArrowheads="1"/>
          </p:cNvSpPr>
          <p:nvPr/>
        </p:nvSpPr>
        <p:spPr bwMode="auto">
          <a:xfrm rot="-3408146">
            <a:off x="4777154" y="5446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Targets</a:t>
            </a:r>
          </a:p>
        </p:txBody>
      </p:sp>
      <p:sp>
        <p:nvSpPr>
          <p:cNvPr id="30873" name="Text Box 186"/>
          <p:cNvSpPr txBox="1">
            <a:spLocks noChangeArrowheads="1"/>
          </p:cNvSpPr>
          <p:nvPr/>
        </p:nvSpPr>
        <p:spPr bwMode="auto">
          <a:xfrm rot="-3408146">
            <a:off x="5210908" y="531912"/>
            <a:ext cx="1371600" cy="307777"/>
          </a:xfrm>
          <a:prstGeom prst="rect">
            <a:avLst/>
          </a:prstGeom>
          <a:noFill/>
          <a:ln w="9525">
            <a:noFill/>
            <a:miter lim="800000"/>
            <a:headEnd/>
            <a:tailEnd/>
          </a:ln>
        </p:spPr>
        <p:txBody>
          <a:bodyPr>
            <a:spAutoFit/>
          </a:bodyPr>
          <a:lstStyle/>
          <a:p>
            <a:r>
              <a:rPr lang="en-US" sz="1400">
                <a:solidFill>
                  <a:srgbClr val="FFCC00"/>
                </a:solidFill>
                <a:latin typeface="Arial" charset="0"/>
              </a:rPr>
              <a:t>Initiatives</a:t>
            </a:r>
          </a:p>
        </p:txBody>
      </p:sp>
      <p:sp>
        <p:nvSpPr>
          <p:cNvPr id="30874" name="Text Box 187"/>
          <p:cNvSpPr txBox="1">
            <a:spLocks noChangeArrowheads="1"/>
          </p:cNvSpPr>
          <p:nvPr/>
        </p:nvSpPr>
        <p:spPr bwMode="auto">
          <a:xfrm>
            <a:off x="4692161" y="120650"/>
            <a:ext cx="1477108" cy="336550"/>
          </a:xfrm>
          <a:prstGeom prst="rect">
            <a:avLst/>
          </a:prstGeom>
          <a:noFill/>
          <a:ln w="9525">
            <a:noFill/>
            <a:miter lim="800000"/>
            <a:headEnd/>
            <a:tailEnd/>
          </a:ln>
        </p:spPr>
        <p:txBody>
          <a:bodyPr>
            <a:spAutoFit/>
          </a:bodyPr>
          <a:lstStyle/>
          <a:p>
            <a:pPr algn="ctr"/>
            <a:r>
              <a:rPr lang="en-US" sz="1600" b="1" dirty="0">
                <a:solidFill>
                  <a:schemeClr val="accent1">
                    <a:lumMod val="75000"/>
                  </a:schemeClr>
                </a:solidFill>
                <a:latin typeface="Arial" charset="0"/>
              </a:rPr>
              <a:t>Financial</a:t>
            </a:r>
          </a:p>
        </p:txBody>
      </p:sp>
      <p:sp>
        <p:nvSpPr>
          <p:cNvPr id="30875" name="Text Box 208"/>
          <p:cNvSpPr txBox="1">
            <a:spLocks noChangeArrowheads="1"/>
          </p:cNvSpPr>
          <p:nvPr/>
        </p:nvSpPr>
        <p:spPr bwMode="auto">
          <a:xfrm>
            <a:off x="3868616" y="2965451"/>
            <a:ext cx="1266092" cy="925513"/>
          </a:xfrm>
          <a:prstGeom prst="rect">
            <a:avLst/>
          </a:prstGeom>
          <a:noFill/>
          <a:ln w="9525">
            <a:solidFill>
              <a:schemeClr val="tx1"/>
            </a:solidFill>
            <a:miter lim="800000"/>
            <a:headEnd/>
            <a:tailEnd/>
          </a:ln>
        </p:spPr>
        <p:txBody>
          <a:bodyPr>
            <a:spAutoFit/>
          </a:bodyPr>
          <a:lstStyle/>
          <a:p>
            <a:pPr algn="ctr"/>
            <a:r>
              <a:rPr lang="en-US" sz="1800" b="1" dirty="0">
                <a:solidFill>
                  <a:schemeClr val="accent1">
                    <a:lumMod val="75000"/>
                  </a:schemeClr>
                </a:solidFill>
                <a:latin typeface="Arial" charset="0"/>
              </a:rPr>
              <a:t>Vision</a:t>
            </a:r>
          </a:p>
          <a:p>
            <a:pPr algn="ctr"/>
            <a:r>
              <a:rPr lang="en-US" sz="1800" b="1" dirty="0">
                <a:solidFill>
                  <a:schemeClr val="accent1">
                    <a:lumMod val="75000"/>
                  </a:schemeClr>
                </a:solidFill>
                <a:latin typeface="Arial" charset="0"/>
              </a:rPr>
              <a:t>and</a:t>
            </a:r>
          </a:p>
          <a:p>
            <a:pPr algn="ctr"/>
            <a:r>
              <a:rPr lang="en-US" sz="1800" b="1" dirty="0">
                <a:solidFill>
                  <a:schemeClr val="accent1">
                    <a:lumMod val="75000"/>
                  </a:schemeClr>
                </a:solidFill>
                <a:latin typeface="Arial" charset="0"/>
              </a:rPr>
              <a:t>Strategy</a:t>
            </a:r>
          </a:p>
        </p:txBody>
      </p:sp>
      <p:sp>
        <p:nvSpPr>
          <p:cNvPr id="30876" name="Freeform 210"/>
          <p:cNvSpPr>
            <a:spLocks/>
          </p:cNvSpPr>
          <p:nvPr/>
        </p:nvSpPr>
        <p:spPr bwMode="auto">
          <a:xfrm>
            <a:off x="1688123" y="990600"/>
            <a:ext cx="1318846" cy="1036638"/>
          </a:xfrm>
          <a:custGeom>
            <a:avLst/>
            <a:gdLst>
              <a:gd name="T0" fmla="*/ 0 w 900"/>
              <a:gd name="T1" fmla="*/ 2147483647 h 653"/>
              <a:gd name="T2" fmla="*/ 2147483647 w 900"/>
              <a:gd name="T3" fmla="*/ 2147483647 h 653"/>
              <a:gd name="T4" fmla="*/ 2147483647 w 900"/>
              <a:gd name="T5" fmla="*/ 2147483647 h 653"/>
              <a:gd name="T6" fmla="*/ 2147483647 w 900"/>
              <a:gd name="T7" fmla="*/ 2147483647 h 653"/>
              <a:gd name="T8" fmla="*/ 2147483647 w 900"/>
              <a:gd name="T9" fmla="*/ 2147483647 h 653"/>
              <a:gd name="T10" fmla="*/ 2147483647 w 900"/>
              <a:gd name="T11" fmla="*/ 2147483647 h 653"/>
              <a:gd name="T12" fmla="*/ 2147483647 w 900"/>
              <a:gd name="T13" fmla="*/ 2147483647 h 653"/>
              <a:gd name="T14" fmla="*/ 0 60000 65536"/>
              <a:gd name="T15" fmla="*/ 0 60000 65536"/>
              <a:gd name="T16" fmla="*/ 0 60000 65536"/>
              <a:gd name="T17" fmla="*/ 0 60000 65536"/>
              <a:gd name="T18" fmla="*/ 0 60000 65536"/>
              <a:gd name="T19" fmla="*/ 0 60000 65536"/>
              <a:gd name="T20" fmla="*/ 0 60000 65536"/>
              <a:gd name="T21" fmla="*/ 0 w 900"/>
              <a:gd name="T22" fmla="*/ 0 h 653"/>
              <a:gd name="T23" fmla="*/ 900 w 900"/>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653">
                <a:moveTo>
                  <a:pt x="0" y="653"/>
                </a:moveTo>
                <a:cubicBezTo>
                  <a:pt x="29" y="567"/>
                  <a:pt x="55" y="463"/>
                  <a:pt x="113" y="394"/>
                </a:cubicBezTo>
                <a:cubicBezTo>
                  <a:pt x="147" y="344"/>
                  <a:pt x="237" y="248"/>
                  <a:pt x="276" y="215"/>
                </a:cubicBezTo>
                <a:cubicBezTo>
                  <a:pt x="334" y="167"/>
                  <a:pt x="329" y="160"/>
                  <a:pt x="397" y="126"/>
                </a:cubicBezTo>
                <a:cubicBezTo>
                  <a:pt x="430" y="105"/>
                  <a:pt x="473" y="85"/>
                  <a:pt x="519" y="69"/>
                </a:cubicBezTo>
                <a:cubicBezTo>
                  <a:pt x="565" y="53"/>
                  <a:pt x="610" y="38"/>
                  <a:pt x="673" y="29"/>
                </a:cubicBezTo>
                <a:cubicBezTo>
                  <a:pt x="762" y="0"/>
                  <a:pt x="808" y="12"/>
                  <a:pt x="900" y="12"/>
                </a:cubicBezTo>
              </a:path>
            </a:pathLst>
          </a:custGeom>
          <a:noFill/>
          <a:ln w="57150">
            <a:solidFill>
              <a:schemeClr val="tx1"/>
            </a:solidFill>
            <a:round/>
            <a:headEnd type="triangle" w="lg" len="med"/>
            <a:tailEnd type="triangle" w="lg" len="med"/>
          </a:ln>
        </p:spPr>
        <p:txBody>
          <a:bodyPr/>
          <a:lstStyle/>
          <a:p>
            <a:endParaRPr lang="id-ID"/>
          </a:p>
        </p:txBody>
      </p:sp>
      <p:sp>
        <p:nvSpPr>
          <p:cNvPr id="30877" name="Freeform 211"/>
          <p:cNvSpPr>
            <a:spLocks/>
          </p:cNvSpPr>
          <p:nvPr/>
        </p:nvSpPr>
        <p:spPr bwMode="auto">
          <a:xfrm flipH="1">
            <a:off x="6330462" y="1066800"/>
            <a:ext cx="1318846" cy="1036638"/>
          </a:xfrm>
          <a:custGeom>
            <a:avLst/>
            <a:gdLst>
              <a:gd name="T0" fmla="*/ 0 w 900"/>
              <a:gd name="T1" fmla="*/ 2147483647 h 653"/>
              <a:gd name="T2" fmla="*/ 2147483647 w 900"/>
              <a:gd name="T3" fmla="*/ 2147483647 h 653"/>
              <a:gd name="T4" fmla="*/ 2147483647 w 900"/>
              <a:gd name="T5" fmla="*/ 2147483647 h 653"/>
              <a:gd name="T6" fmla="*/ 2147483647 w 900"/>
              <a:gd name="T7" fmla="*/ 2147483647 h 653"/>
              <a:gd name="T8" fmla="*/ 2147483647 w 900"/>
              <a:gd name="T9" fmla="*/ 2147483647 h 653"/>
              <a:gd name="T10" fmla="*/ 2147483647 w 900"/>
              <a:gd name="T11" fmla="*/ 2147483647 h 653"/>
              <a:gd name="T12" fmla="*/ 2147483647 w 900"/>
              <a:gd name="T13" fmla="*/ 2147483647 h 653"/>
              <a:gd name="T14" fmla="*/ 0 60000 65536"/>
              <a:gd name="T15" fmla="*/ 0 60000 65536"/>
              <a:gd name="T16" fmla="*/ 0 60000 65536"/>
              <a:gd name="T17" fmla="*/ 0 60000 65536"/>
              <a:gd name="T18" fmla="*/ 0 60000 65536"/>
              <a:gd name="T19" fmla="*/ 0 60000 65536"/>
              <a:gd name="T20" fmla="*/ 0 60000 65536"/>
              <a:gd name="T21" fmla="*/ 0 w 900"/>
              <a:gd name="T22" fmla="*/ 0 h 653"/>
              <a:gd name="T23" fmla="*/ 900 w 900"/>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653">
                <a:moveTo>
                  <a:pt x="0" y="653"/>
                </a:moveTo>
                <a:cubicBezTo>
                  <a:pt x="29" y="567"/>
                  <a:pt x="55" y="463"/>
                  <a:pt x="113" y="394"/>
                </a:cubicBezTo>
                <a:cubicBezTo>
                  <a:pt x="147" y="344"/>
                  <a:pt x="237" y="248"/>
                  <a:pt x="276" y="215"/>
                </a:cubicBezTo>
                <a:cubicBezTo>
                  <a:pt x="334" y="167"/>
                  <a:pt x="329" y="160"/>
                  <a:pt x="397" y="126"/>
                </a:cubicBezTo>
                <a:cubicBezTo>
                  <a:pt x="430" y="105"/>
                  <a:pt x="473" y="85"/>
                  <a:pt x="519" y="69"/>
                </a:cubicBezTo>
                <a:cubicBezTo>
                  <a:pt x="565" y="53"/>
                  <a:pt x="610" y="38"/>
                  <a:pt x="673" y="29"/>
                </a:cubicBezTo>
                <a:cubicBezTo>
                  <a:pt x="762" y="0"/>
                  <a:pt x="808" y="12"/>
                  <a:pt x="900" y="12"/>
                </a:cubicBezTo>
              </a:path>
            </a:pathLst>
          </a:custGeom>
          <a:noFill/>
          <a:ln w="57150">
            <a:solidFill>
              <a:schemeClr val="tx1"/>
            </a:solidFill>
            <a:round/>
            <a:headEnd type="triangle" w="lg" len="med"/>
            <a:tailEnd type="triangle" w="lg" len="med"/>
          </a:ln>
        </p:spPr>
        <p:txBody>
          <a:bodyPr/>
          <a:lstStyle/>
          <a:p>
            <a:endParaRPr lang="id-ID"/>
          </a:p>
        </p:txBody>
      </p:sp>
      <p:sp>
        <p:nvSpPr>
          <p:cNvPr id="30878" name="Freeform 212"/>
          <p:cNvSpPr>
            <a:spLocks/>
          </p:cNvSpPr>
          <p:nvPr/>
        </p:nvSpPr>
        <p:spPr bwMode="auto">
          <a:xfrm flipV="1">
            <a:off x="1406769" y="4800600"/>
            <a:ext cx="1318846" cy="1036638"/>
          </a:xfrm>
          <a:custGeom>
            <a:avLst/>
            <a:gdLst>
              <a:gd name="T0" fmla="*/ 0 w 900"/>
              <a:gd name="T1" fmla="*/ 2147483647 h 653"/>
              <a:gd name="T2" fmla="*/ 2147483647 w 900"/>
              <a:gd name="T3" fmla="*/ 2147483647 h 653"/>
              <a:gd name="T4" fmla="*/ 2147483647 w 900"/>
              <a:gd name="T5" fmla="*/ 2147483647 h 653"/>
              <a:gd name="T6" fmla="*/ 2147483647 w 900"/>
              <a:gd name="T7" fmla="*/ 2147483647 h 653"/>
              <a:gd name="T8" fmla="*/ 2147483647 w 900"/>
              <a:gd name="T9" fmla="*/ 2147483647 h 653"/>
              <a:gd name="T10" fmla="*/ 2147483647 w 900"/>
              <a:gd name="T11" fmla="*/ 2147483647 h 653"/>
              <a:gd name="T12" fmla="*/ 2147483647 w 900"/>
              <a:gd name="T13" fmla="*/ 2147483647 h 653"/>
              <a:gd name="T14" fmla="*/ 0 60000 65536"/>
              <a:gd name="T15" fmla="*/ 0 60000 65536"/>
              <a:gd name="T16" fmla="*/ 0 60000 65536"/>
              <a:gd name="T17" fmla="*/ 0 60000 65536"/>
              <a:gd name="T18" fmla="*/ 0 60000 65536"/>
              <a:gd name="T19" fmla="*/ 0 60000 65536"/>
              <a:gd name="T20" fmla="*/ 0 60000 65536"/>
              <a:gd name="T21" fmla="*/ 0 w 900"/>
              <a:gd name="T22" fmla="*/ 0 h 653"/>
              <a:gd name="T23" fmla="*/ 900 w 900"/>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653">
                <a:moveTo>
                  <a:pt x="0" y="653"/>
                </a:moveTo>
                <a:cubicBezTo>
                  <a:pt x="29" y="567"/>
                  <a:pt x="55" y="463"/>
                  <a:pt x="113" y="394"/>
                </a:cubicBezTo>
                <a:cubicBezTo>
                  <a:pt x="147" y="344"/>
                  <a:pt x="237" y="248"/>
                  <a:pt x="276" y="215"/>
                </a:cubicBezTo>
                <a:cubicBezTo>
                  <a:pt x="334" y="167"/>
                  <a:pt x="329" y="160"/>
                  <a:pt x="397" y="126"/>
                </a:cubicBezTo>
                <a:cubicBezTo>
                  <a:pt x="430" y="105"/>
                  <a:pt x="473" y="85"/>
                  <a:pt x="519" y="69"/>
                </a:cubicBezTo>
                <a:cubicBezTo>
                  <a:pt x="565" y="53"/>
                  <a:pt x="610" y="38"/>
                  <a:pt x="673" y="29"/>
                </a:cubicBezTo>
                <a:cubicBezTo>
                  <a:pt x="762" y="0"/>
                  <a:pt x="808" y="12"/>
                  <a:pt x="900" y="12"/>
                </a:cubicBezTo>
              </a:path>
            </a:pathLst>
          </a:custGeom>
          <a:noFill/>
          <a:ln w="57150">
            <a:solidFill>
              <a:schemeClr val="tx1"/>
            </a:solidFill>
            <a:round/>
            <a:headEnd type="triangle" w="lg" len="med"/>
            <a:tailEnd type="triangle" w="lg" len="med"/>
          </a:ln>
        </p:spPr>
        <p:txBody>
          <a:bodyPr/>
          <a:lstStyle/>
          <a:p>
            <a:endParaRPr lang="id-ID"/>
          </a:p>
        </p:txBody>
      </p:sp>
      <p:sp>
        <p:nvSpPr>
          <p:cNvPr id="30879" name="Freeform 213"/>
          <p:cNvSpPr>
            <a:spLocks/>
          </p:cNvSpPr>
          <p:nvPr/>
        </p:nvSpPr>
        <p:spPr bwMode="auto">
          <a:xfrm flipH="1" flipV="1">
            <a:off x="6119446" y="4724400"/>
            <a:ext cx="1318846" cy="1036638"/>
          </a:xfrm>
          <a:custGeom>
            <a:avLst/>
            <a:gdLst>
              <a:gd name="T0" fmla="*/ 0 w 900"/>
              <a:gd name="T1" fmla="*/ 2147483647 h 653"/>
              <a:gd name="T2" fmla="*/ 2147483647 w 900"/>
              <a:gd name="T3" fmla="*/ 2147483647 h 653"/>
              <a:gd name="T4" fmla="*/ 2147483647 w 900"/>
              <a:gd name="T5" fmla="*/ 2147483647 h 653"/>
              <a:gd name="T6" fmla="*/ 2147483647 w 900"/>
              <a:gd name="T7" fmla="*/ 2147483647 h 653"/>
              <a:gd name="T8" fmla="*/ 2147483647 w 900"/>
              <a:gd name="T9" fmla="*/ 2147483647 h 653"/>
              <a:gd name="T10" fmla="*/ 2147483647 w 900"/>
              <a:gd name="T11" fmla="*/ 2147483647 h 653"/>
              <a:gd name="T12" fmla="*/ 2147483647 w 900"/>
              <a:gd name="T13" fmla="*/ 2147483647 h 653"/>
              <a:gd name="T14" fmla="*/ 0 60000 65536"/>
              <a:gd name="T15" fmla="*/ 0 60000 65536"/>
              <a:gd name="T16" fmla="*/ 0 60000 65536"/>
              <a:gd name="T17" fmla="*/ 0 60000 65536"/>
              <a:gd name="T18" fmla="*/ 0 60000 65536"/>
              <a:gd name="T19" fmla="*/ 0 60000 65536"/>
              <a:gd name="T20" fmla="*/ 0 60000 65536"/>
              <a:gd name="T21" fmla="*/ 0 w 900"/>
              <a:gd name="T22" fmla="*/ 0 h 653"/>
              <a:gd name="T23" fmla="*/ 900 w 900"/>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653">
                <a:moveTo>
                  <a:pt x="0" y="653"/>
                </a:moveTo>
                <a:cubicBezTo>
                  <a:pt x="29" y="567"/>
                  <a:pt x="55" y="463"/>
                  <a:pt x="113" y="394"/>
                </a:cubicBezTo>
                <a:cubicBezTo>
                  <a:pt x="147" y="344"/>
                  <a:pt x="237" y="248"/>
                  <a:pt x="276" y="215"/>
                </a:cubicBezTo>
                <a:cubicBezTo>
                  <a:pt x="334" y="167"/>
                  <a:pt x="329" y="160"/>
                  <a:pt x="397" y="126"/>
                </a:cubicBezTo>
                <a:cubicBezTo>
                  <a:pt x="430" y="105"/>
                  <a:pt x="473" y="85"/>
                  <a:pt x="519" y="69"/>
                </a:cubicBezTo>
                <a:cubicBezTo>
                  <a:pt x="565" y="53"/>
                  <a:pt x="610" y="38"/>
                  <a:pt x="673" y="29"/>
                </a:cubicBezTo>
                <a:cubicBezTo>
                  <a:pt x="762" y="0"/>
                  <a:pt x="808" y="12"/>
                  <a:pt x="900" y="12"/>
                </a:cubicBezTo>
              </a:path>
            </a:pathLst>
          </a:custGeom>
          <a:noFill/>
          <a:ln w="57150">
            <a:solidFill>
              <a:schemeClr val="tx1"/>
            </a:solidFill>
            <a:round/>
            <a:headEnd type="triangle" w="lg" len="med"/>
            <a:tailEnd type="triangle" w="lg" len="med"/>
          </a:ln>
        </p:spPr>
        <p:txBody>
          <a:bodyPr/>
          <a:lstStyle/>
          <a:p>
            <a:endParaRPr lang="id-ID"/>
          </a:p>
        </p:txBody>
      </p:sp>
      <p:sp>
        <p:nvSpPr>
          <p:cNvPr id="30880" name="Line 214"/>
          <p:cNvSpPr>
            <a:spLocks noChangeShapeType="1"/>
          </p:cNvSpPr>
          <p:nvPr/>
        </p:nvSpPr>
        <p:spPr bwMode="auto">
          <a:xfrm>
            <a:off x="5134708" y="3454400"/>
            <a:ext cx="492369" cy="0"/>
          </a:xfrm>
          <a:prstGeom prst="line">
            <a:avLst/>
          </a:prstGeom>
          <a:noFill/>
          <a:ln w="57150">
            <a:solidFill>
              <a:schemeClr val="tx1"/>
            </a:solidFill>
            <a:round/>
            <a:headEnd/>
            <a:tailEnd type="triangle" w="lg" len="med"/>
          </a:ln>
        </p:spPr>
        <p:txBody>
          <a:bodyPr/>
          <a:lstStyle/>
          <a:p>
            <a:endParaRPr lang="id-ID"/>
          </a:p>
        </p:txBody>
      </p:sp>
      <p:sp>
        <p:nvSpPr>
          <p:cNvPr id="30881" name="Line 216"/>
          <p:cNvSpPr>
            <a:spLocks noChangeShapeType="1"/>
          </p:cNvSpPr>
          <p:nvPr/>
        </p:nvSpPr>
        <p:spPr bwMode="auto">
          <a:xfrm>
            <a:off x="4501662" y="3886201"/>
            <a:ext cx="0" cy="474663"/>
          </a:xfrm>
          <a:prstGeom prst="line">
            <a:avLst/>
          </a:prstGeom>
          <a:noFill/>
          <a:ln w="57150">
            <a:solidFill>
              <a:schemeClr val="tx1"/>
            </a:solidFill>
            <a:round/>
            <a:headEnd/>
            <a:tailEnd type="triangle" w="lg" len="med"/>
          </a:ln>
        </p:spPr>
        <p:txBody>
          <a:bodyPr/>
          <a:lstStyle/>
          <a:p>
            <a:endParaRPr lang="id-ID"/>
          </a:p>
        </p:txBody>
      </p:sp>
      <p:sp>
        <p:nvSpPr>
          <p:cNvPr id="30882" name="Line 217"/>
          <p:cNvSpPr>
            <a:spLocks noChangeShapeType="1"/>
          </p:cNvSpPr>
          <p:nvPr/>
        </p:nvSpPr>
        <p:spPr bwMode="auto">
          <a:xfrm flipV="1">
            <a:off x="4501662" y="2489201"/>
            <a:ext cx="0" cy="474663"/>
          </a:xfrm>
          <a:prstGeom prst="line">
            <a:avLst/>
          </a:prstGeom>
          <a:noFill/>
          <a:ln w="57150">
            <a:solidFill>
              <a:schemeClr val="tx1"/>
            </a:solidFill>
            <a:round/>
            <a:headEnd/>
            <a:tailEnd type="triangle" w="lg" len="med"/>
          </a:ln>
        </p:spPr>
        <p:txBody>
          <a:bodyPr/>
          <a:lstStyle/>
          <a:p>
            <a:endParaRPr lang="id-ID"/>
          </a:p>
        </p:txBody>
      </p:sp>
      <p:sp>
        <p:nvSpPr>
          <p:cNvPr id="30883" name="Line 218"/>
          <p:cNvSpPr>
            <a:spLocks noChangeShapeType="1"/>
          </p:cNvSpPr>
          <p:nvPr/>
        </p:nvSpPr>
        <p:spPr bwMode="auto">
          <a:xfrm flipH="1">
            <a:off x="3376246" y="3454400"/>
            <a:ext cx="492369" cy="0"/>
          </a:xfrm>
          <a:prstGeom prst="line">
            <a:avLst/>
          </a:prstGeom>
          <a:noFill/>
          <a:ln w="57150">
            <a:solidFill>
              <a:schemeClr val="tx1"/>
            </a:solidFill>
            <a:round/>
            <a:headEnd/>
            <a:tailEnd type="triangle" w="lg" len="med"/>
          </a:ln>
        </p:spPr>
        <p:txBody>
          <a:bodyPr/>
          <a:lstStyle/>
          <a:p>
            <a:endParaRPr lang="id-ID"/>
          </a:p>
        </p:txBody>
      </p:sp>
      <p:sp>
        <p:nvSpPr>
          <p:cNvPr id="30884" name="Text Box 219"/>
          <p:cNvSpPr txBox="1">
            <a:spLocks noChangeArrowheads="1"/>
          </p:cNvSpPr>
          <p:nvPr/>
        </p:nvSpPr>
        <p:spPr bwMode="auto">
          <a:xfrm>
            <a:off x="140677" y="228600"/>
            <a:ext cx="3376246" cy="1077218"/>
          </a:xfrm>
          <a:prstGeom prst="rect">
            <a:avLst/>
          </a:prstGeom>
          <a:noFill/>
          <a:ln w="9525">
            <a:noFill/>
            <a:miter lim="800000"/>
            <a:headEnd/>
            <a:tailEnd/>
          </a:ln>
        </p:spPr>
        <p:txBody>
          <a:bodyPr>
            <a:spAutoFit/>
          </a:bodyPr>
          <a:lstStyle/>
          <a:p>
            <a:r>
              <a:rPr lang="en-US" sz="1600">
                <a:latin typeface="Tahoma" pitchFamily="34" charset="0"/>
              </a:rPr>
              <a:t>BSC memberikan suatu kerangka kerja untuk menjabarkan strategi ke</a:t>
            </a:r>
          </a:p>
          <a:p>
            <a:r>
              <a:rPr lang="en-US" sz="1600">
                <a:latin typeface="Tahoma" pitchFamily="34" charset="0"/>
              </a:rPr>
              <a:t>dalam istilah operasional</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576862" y="5357834"/>
            <a:ext cx="3643338" cy="1143000"/>
          </a:xfrm>
          <a:prstGeom prst="rect">
            <a:avLst/>
          </a:prstGeom>
        </p:spPr>
        <p:txBody>
          <a:bodyPr vert="horz" lIns="91440" tIns="45720" rIns="91440" bIns="45720" rtlCol="0" anchor="ctr">
            <a:noAutofit/>
          </a:bodyPr>
          <a:lstStyle/>
          <a:p>
            <a:pPr algn="ctr"/>
            <a:r>
              <a:rPr lang="id-ID" sz="2400" b="1" dirty="0" smtClean="0">
                <a:solidFill>
                  <a:srgbClr val="FF0000"/>
                </a:solidFill>
                <a:latin typeface="Arial" pitchFamily="34" charset="0"/>
                <a:cs typeface="Arial" pitchFamily="34" charset="0"/>
              </a:rPr>
              <a:t>STANDART OPERASI  PROSEDUR (SOP)</a:t>
            </a:r>
            <a:br>
              <a:rPr lang="id-ID" sz="2400" b="1" dirty="0" smtClean="0">
                <a:solidFill>
                  <a:srgbClr val="FF0000"/>
                </a:solidFill>
                <a:latin typeface="Arial" pitchFamily="34" charset="0"/>
                <a:cs typeface="Arial" pitchFamily="34" charset="0"/>
              </a:rPr>
            </a:br>
            <a:r>
              <a:rPr lang="id-ID" sz="2400" b="1" dirty="0" smtClean="0">
                <a:solidFill>
                  <a:srgbClr val="FF0000"/>
                </a:solidFill>
                <a:latin typeface="Arial" pitchFamily="34" charset="0"/>
                <a:cs typeface="Arial" pitchFamily="34" charset="0"/>
              </a:rPr>
              <a:t>PELAYANAN PUBLIK</a:t>
            </a:r>
            <a:endParaRPr lang="en-US" sz="2400" b="1" i="0" u="none" dirty="0">
              <a:solidFill>
                <a:srgbClr val="FF0000"/>
              </a:solidFill>
              <a:latin typeface="Aharoni" pitchFamily="2" charset="-79"/>
              <a:cs typeface="Aharoni" pitchFamily="2" charset="-79"/>
            </a:endParaRPr>
          </a:p>
        </p:txBody>
      </p:sp>
      <p:sp>
        <p:nvSpPr>
          <p:cNvPr id="4" name="Footer Placeholder 4"/>
          <p:cNvSpPr>
            <a:spLocks noGrp="1"/>
          </p:cNvSpPr>
          <p:nvPr>
            <p:ph type="ftr" sz="quarter" idx="10"/>
          </p:nvPr>
        </p:nvSpPr>
        <p:spPr>
          <a:xfrm>
            <a:off x="214282" y="6356373"/>
            <a:ext cx="2202474" cy="358775"/>
          </a:xfrm>
        </p:spPr>
        <p:txBody>
          <a:bodyPr/>
          <a:lstStyle/>
          <a:p>
            <a:r>
              <a:rPr lang="en-US" dirty="0" err="1"/>
              <a:t>halaman</a:t>
            </a:r>
            <a:r>
              <a:rPr lang="en-US" dirty="0"/>
              <a:t> </a:t>
            </a:r>
            <a:fld id="{B8C1293C-AD6A-4D26-A11E-3CA46B86E4F6}" type="slidenum">
              <a:rPr lang="en-US"/>
              <a:pPr/>
              <a:t>71</a:t>
            </a:fld>
            <a:r>
              <a:rPr lang="en-US" dirty="0"/>
              <a:t>  </a:t>
            </a:r>
            <a:r>
              <a:rPr lang="en-US" dirty="0" err="1"/>
              <a:t>dari</a:t>
            </a:r>
            <a:r>
              <a:rPr lang="en-US" dirty="0"/>
              <a:t> 50 </a:t>
            </a:r>
            <a:r>
              <a:rPr lang="en-US" dirty="0" err="1"/>
              <a:t>halaman</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38400" y="228600"/>
            <a:ext cx="6400800" cy="1089025"/>
          </a:xfrm>
        </p:spPr>
        <p:txBody>
          <a:bodyPr/>
          <a:lstStyle/>
          <a:p>
            <a:pPr eaLnBrk="1" fontAlgn="auto" hangingPunct="1">
              <a:spcAft>
                <a:spcPts val="0"/>
              </a:spcAft>
              <a:defRPr/>
            </a:pPr>
            <a:r>
              <a:rPr lang="en-US">
                <a:solidFill>
                  <a:schemeClr val="accent1">
                    <a:satMod val="150000"/>
                  </a:schemeClr>
                </a:solidFill>
              </a:rPr>
              <a:t>LATAR BELAKANG :</a:t>
            </a:r>
          </a:p>
        </p:txBody>
      </p:sp>
      <p:sp>
        <p:nvSpPr>
          <p:cNvPr id="13315" name="Rectangle 3"/>
          <p:cNvSpPr>
            <a:spLocks noGrp="1" noChangeArrowheads="1"/>
          </p:cNvSpPr>
          <p:nvPr>
            <p:ph idx="1"/>
          </p:nvPr>
        </p:nvSpPr>
        <p:spPr>
          <a:xfrm>
            <a:off x="228600" y="1371600"/>
            <a:ext cx="8763000" cy="5486400"/>
          </a:xfrm>
        </p:spPr>
        <p:txBody>
          <a:bodyPr/>
          <a:lstStyle/>
          <a:p>
            <a:pPr eaLnBrk="1" hangingPunct="1">
              <a:lnSpc>
                <a:spcPct val="90000"/>
              </a:lnSpc>
            </a:pPr>
            <a:r>
              <a:rPr lang="sv-SE" sz="2400" smtClean="0">
                <a:solidFill>
                  <a:srgbClr val="003300"/>
                </a:solidFill>
              </a:rPr>
              <a:t>Setiap pekerjaan yang dapat menimbulkan resiko harus dilakukan dengan prosedur yang ketat dan tetap untuk meniadakan atau mengurangi resiko/kesalahan</a:t>
            </a:r>
            <a:r>
              <a:rPr lang="en-US" sz="2400" smtClean="0">
                <a:solidFill>
                  <a:srgbClr val="003300"/>
                </a:solidFill>
              </a:rPr>
              <a:t> </a:t>
            </a:r>
          </a:p>
          <a:p>
            <a:pPr eaLnBrk="1" hangingPunct="1">
              <a:lnSpc>
                <a:spcPct val="90000"/>
              </a:lnSpc>
            </a:pPr>
            <a:r>
              <a:rPr lang="id-ID" sz="2400" smtClean="0">
                <a:solidFill>
                  <a:srgbClr val="003300"/>
                </a:solidFill>
              </a:rPr>
              <a:t>Apabila pilot tidak melaksanakan pekerjaan sesuai dengan aturan, maka pesawat akan jatuh dan banyak penumpang menjadi korban. </a:t>
            </a:r>
            <a:endParaRPr lang="en-US" sz="2400" smtClean="0">
              <a:solidFill>
                <a:srgbClr val="003300"/>
              </a:solidFill>
            </a:endParaRPr>
          </a:p>
          <a:p>
            <a:pPr eaLnBrk="1" hangingPunct="1">
              <a:lnSpc>
                <a:spcPct val="90000"/>
              </a:lnSpc>
            </a:pPr>
            <a:r>
              <a:rPr lang="sv-SE" sz="2400" smtClean="0">
                <a:solidFill>
                  <a:srgbClr val="003300"/>
                </a:solidFill>
              </a:rPr>
              <a:t>Bila dokter tidak melaksanakan tugas sesuai dengan prosedur, maka pasien dapat meninggal atau cacat.   </a:t>
            </a:r>
          </a:p>
          <a:p>
            <a:pPr eaLnBrk="1" hangingPunct="1">
              <a:lnSpc>
                <a:spcPct val="90000"/>
              </a:lnSpc>
            </a:pPr>
            <a:r>
              <a:rPr lang="sv-SE" sz="2400" smtClean="0">
                <a:solidFill>
                  <a:srgbClr val="003300"/>
                </a:solidFill>
              </a:rPr>
              <a:t>Bila pemadam kebakaran tidak menjalankan tugasnya sesuai dengan prosedur, maka dapat menimbulkan banyak korban jiwa dan materi. </a:t>
            </a:r>
          </a:p>
          <a:p>
            <a:pPr eaLnBrk="1" hangingPunct="1">
              <a:lnSpc>
                <a:spcPct val="90000"/>
              </a:lnSpc>
            </a:pPr>
            <a:r>
              <a:rPr lang="en-US" sz="2400" smtClean="0">
                <a:solidFill>
                  <a:srgbClr val="003300"/>
                </a:solidFill>
              </a:rPr>
              <a:t>Pelayanan juga mengandung resiko (mendapat komplain dari masyarakat)  jadi harus memiliki prosedur yang jelas.</a:t>
            </a:r>
            <a:endParaRPr lang="sv-SE" sz="2400" smtClean="0">
              <a:solidFill>
                <a:srgbClr val="003300"/>
              </a:solidFill>
            </a:endParaRPr>
          </a:p>
          <a:p>
            <a:pPr eaLnBrk="1" hangingPunct="1">
              <a:lnSpc>
                <a:spcPct val="90000"/>
              </a:lnSpc>
            </a:pPr>
            <a:endParaRPr lang="en-US" sz="2400" smtClean="0">
              <a:solidFill>
                <a:srgbClr val="00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p:cTn id="13"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p:cTn id="31"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p:cTn id="37"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331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533400" y="304800"/>
            <a:ext cx="8229600" cy="5416550"/>
          </a:xfrm>
          <a:prstGeom prst="rect">
            <a:avLst/>
          </a:prstGeom>
          <a:noFill/>
          <a:ln w="9525">
            <a:noFill/>
            <a:miter lim="800000"/>
            <a:headEnd/>
            <a:tailEnd/>
          </a:ln>
        </p:spPr>
        <p:txBody>
          <a:bodyPr>
            <a:spAutoFit/>
          </a:bodyPr>
          <a:lstStyle/>
          <a:p>
            <a:r>
              <a:rPr lang="en-US" sz="5400" b="1">
                <a:latin typeface="Calibri" pitchFamily="34" charset="0"/>
              </a:rPr>
              <a:t>Istilah SOP: </a:t>
            </a:r>
          </a:p>
          <a:p>
            <a:pPr>
              <a:buFont typeface="Calibri" pitchFamily="34" charset="0"/>
              <a:buAutoNum type="arabicPeriod"/>
            </a:pPr>
            <a:r>
              <a:rPr lang="en-US" sz="3200">
                <a:latin typeface="Calibri" pitchFamily="34" charset="0"/>
              </a:rPr>
              <a:t>Standard  operating  procedure (SOP) </a:t>
            </a:r>
          </a:p>
          <a:p>
            <a:pPr>
              <a:buFont typeface="Calibri" pitchFamily="34" charset="0"/>
              <a:buAutoNum type="arabicPeriod"/>
            </a:pPr>
            <a:r>
              <a:rPr lang="id-ID" sz="3200">
                <a:latin typeface="Calibri" pitchFamily="34" charset="0"/>
              </a:rPr>
              <a:t>Standar Prosedur Operasional (SPO)</a:t>
            </a:r>
            <a:endParaRPr lang="en-US" sz="3200">
              <a:latin typeface="Calibri" pitchFamily="34" charset="0"/>
            </a:endParaRPr>
          </a:p>
          <a:p>
            <a:pPr>
              <a:buFont typeface="Calibri" pitchFamily="34" charset="0"/>
              <a:buAutoNum type="arabicPeriod"/>
            </a:pPr>
            <a:r>
              <a:rPr lang="en-US" sz="3200">
                <a:latin typeface="Calibri" pitchFamily="34" charset="0"/>
              </a:rPr>
              <a:t>Prosedur tetap (Protap)</a:t>
            </a:r>
          </a:p>
          <a:p>
            <a:pPr>
              <a:buFont typeface="Calibri" pitchFamily="34" charset="0"/>
              <a:buAutoNum type="arabicPeriod"/>
            </a:pPr>
            <a:r>
              <a:rPr lang="en-US" sz="3200">
                <a:latin typeface="Calibri" pitchFamily="34" charset="0"/>
              </a:rPr>
              <a:t>Prosedur kerja </a:t>
            </a:r>
          </a:p>
          <a:p>
            <a:pPr>
              <a:buFont typeface="Calibri" pitchFamily="34" charset="0"/>
              <a:buAutoNum type="arabicPeriod"/>
            </a:pPr>
            <a:r>
              <a:rPr lang="en-US" sz="3200">
                <a:latin typeface="Calibri" pitchFamily="34" charset="0"/>
              </a:rPr>
              <a:t>Prosedur tindakan </a:t>
            </a:r>
          </a:p>
          <a:p>
            <a:pPr>
              <a:buFont typeface="Calibri" pitchFamily="34" charset="0"/>
              <a:buAutoNum type="arabicPeriod"/>
            </a:pPr>
            <a:r>
              <a:rPr lang="en-US" sz="3200">
                <a:latin typeface="Calibri" pitchFamily="34" charset="0"/>
              </a:rPr>
              <a:t>Prosedur penatalaksanaan </a:t>
            </a:r>
          </a:p>
          <a:p>
            <a:pPr>
              <a:buFont typeface="Calibri" pitchFamily="34" charset="0"/>
              <a:buAutoNum type="arabicPeriod"/>
            </a:pPr>
            <a:r>
              <a:rPr lang="en-US" sz="3200">
                <a:latin typeface="Calibri" pitchFamily="34" charset="0"/>
              </a:rPr>
              <a:t>Petunjuk pelaksanaan</a:t>
            </a:r>
          </a:p>
          <a:p>
            <a:pPr>
              <a:buFont typeface="Calibri" pitchFamily="34" charset="0"/>
              <a:buAutoNum type="arabicPeriod"/>
            </a:pPr>
            <a:r>
              <a:rPr lang="en-US" sz="3200">
                <a:latin typeface="Calibri" pitchFamily="34" charset="0"/>
              </a:rPr>
              <a:t>Petunjuk teknis </a:t>
            </a:r>
          </a:p>
          <a:p>
            <a:endParaRPr lang="en-US" sz="3600">
              <a:latin typeface="Calibri" pitchFamily="34" charset="0"/>
            </a:endParaRPr>
          </a:p>
        </p:txBody>
      </p:sp>
      <p:sp>
        <p:nvSpPr>
          <p:cNvPr id="6149" name="Slide Number Placeholder 6"/>
          <p:cNvSpPr>
            <a:spLocks noGrp="1"/>
          </p:cNvSpPr>
          <p:nvPr>
            <p:ph type="sldNum" sz="quarter" idx="12"/>
          </p:nvPr>
        </p:nvSpPr>
        <p:spPr bwMode="auto">
          <a:noFill/>
          <a:ln>
            <a:miter lim="800000"/>
            <a:headEnd/>
            <a:tailEnd/>
          </a:ln>
        </p:spPr>
        <p:txBody>
          <a:bodyPr/>
          <a:lstStyle/>
          <a:p>
            <a:fld id="{55552CC7-17FA-45B9-9F1A-EEB77F3C1EF5}" type="slidenum">
              <a:rPr lang="en-US"/>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SOP</a:t>
            </a:r>
          </a:p>
        </p:txBody>
      </p:sp>
      <p:sp>
        <p:nvSpPr>
          <p:cNvPr id="3075" name="Rectangle 3"/>
          <p:cNvSpPr>
            <a:spLocks noGrp="1" noChangeArrowheads="1"/>
          </p:cNvSpPr>
          <p:nvPr>
            <p:ph idx="1"/>
          </p:nvPr>
        </p:nvSpPr>
        <p:spPr/>
        <p:txBody>
          <a:bodyPr/>
          <a:lstStyle/>
          <a:p>
            <a:pPr eaLnBrk="1" hangingPunct="1">
              <a:lnSpc>
                <a:spcPct val="90000"/>
              </a:lnSpc>
            </a:pPr>
            <a:r>
              <a:rPr lang="en-US" sz="2800" dirty="0" smtClean="0"/>
              <a:t>DIKENAL JUGA DENGAN NAMA PROTAP</a:t>
            </a:r>
          </a:p>
          <a:p>
            <a:pPr eaLnBrk="1" hangingPunct="1">
              <a:lnSpc>
                <a:spcPct val="90000"/>
              </a:lnSpc>
            </a:pPr>
            <a:r>
              <a:rPr lang="en-US" sz="2800" dirty="0" smtClean="0"/>
              <a:t>MERUPAKAN </a:t>
            </a:r>
            <a:r>
              <a:rPr lang="id-ID" sz="2800" dirty="0" smtClean="0"/>
              <a:t>SALAH SATU POIN PENTING DALAM PELAKSANAAN PELAYANAN PUBLIK</a:t>
            </a:r>
            <a:r>
              <a:rPr lang="en-US" sz="2800" dirty="0" smtClean="0"/>
              <a:t> </a:t>
            </a:r>
          </a:p>
          <a:p>
            <a:pPr eaLnBrk="1" hangingPunct="1">
              <a:lnSpc>
                <a:spcPct val="90000"/>
              </a:lnSpc>
            </a:pPr>
            <a:r>
              <a:rPr lang="id-ID" sz="2800" dirty="0" smtClean="0"/>
              <a:t>MERUPAKAN CERMIN KESUNGGUHAN DAN ITIKAD  BAIK SATUAN KERJA PERGURUAN TINGGI DALAM MELAYANI MAHASISWA &amp; MASYARAKAT. </a:t>
            </a:r>
            <a:endParaRPr lang="en-US" sz="2800"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898"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1000"/>
                                        <p:tgtEl>
                                          <p:spTgt spid="3075">
                                            <p:txEl>
                                              <p:pRg st="0" end="0"/>
                                            </p:txEl>
                                          </p:spTgt>
                                        </p:tgtEl>
                                      </p:cBhvr>
                                    </p:animEffect>
                                    <p:anim calcmode="lin" valueType="num">
                                      <p:cBhvr>
                                        <p:cTn id="1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Effect transition="in" filter="fade">
                                      <p:cBhvr>
                                        <p:cTn id="23" dur="1000"/>
                                        <p:tgtEl>
                                          <p:spTgt spid="3075">
                                            <p:txEl>
                                              <p:pRg st="1" end="1"/>
                                            </p:txEl>
                                          </p:spTgt>
                                        </p:tgtEl>
                                      </p:cBhvr>
                                    </p:animEffect>
                                    <p:anim calcmode="lin" valueType="num">
                                      <p:cBhvr>
                                        <p:cTn id="24"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0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Effect transition="in" filter="fade">
                                      <p:cBhvr>
                                        <p:cTn id="31" dur="1000"/>
                                        <p:tgtEl>
                                          <p:spTgt spid="3075">
                                            <p:txEl>
                                              <p:pRg st="2" end="2"/>
                                            </p:txEl>
                                          </p:spTgt>
                                        </p:tgtEl>
                                      </p:cBhvr>
                                    </p:animEffect>
                                    <p:anim calcmode="lin" valueType="num">
                                      <p:cBhvr>
                                        <p:cTn id="3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07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07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PENGERTIAN SOP :</a:t>
            </a:r>
          </a:p>
        </p:txBody>
      </p:sp>
      <p:sp>
        <p:nvSpPr>
          <p:cNvPr id="4099" name="Rectangle 3"/>
          <p:cNvSpPr>
            <a:spLocks noGrp="1" noChangeArrowheads="1"/>
          </p:cNvSpPr>
          <p:nvPr>
            <p:ph idx="1"/>
          </p:nvPr>
        </p:nvSpPr>
        <p:spPr/>
        <p:txBody>
          <a:bodyPr/>
          <a:lstStyle/>
          <a:p>
            <a:pPr eaLnBrk="1" hangingPunct="1">
              <a:lnSpc>
                <a:spcPct val="90000"/>
              </a:lnSpc>
            </a:pPr>
            <a:r>
              <a:rPr lang="en-US" sz="2400" smtClean="0"/>
              <a:t>P</a:t>
            </a:r>
            <a:r>
              <a:rPr lang="id-ID" sz="2400" smtClean="0"/>
              <a:t>ROSEDUR/TATA CARA KERJA/TATA URUTAN PELAKSANAAN  KERJA YANG SUDAH DITETAPKAN DENGAN STANDART TERTENTU</a:t>
            </a:r>
            <a:r>
              <a:rPr lang="en-US" sz="2400" smtClean="0"/>
              <a:t>.</a:t>
            </a:r>
          </a:p>
          <a:p>
            <a:pPr eaLnBrk="1" hangingPunct="1">
              <a:lnSpc>
                <a:spcPct val="90000"/>
              </a:lnSpc>
            </a:pPr>
            <a:r>
              <a:rPr lang="id-ID" sz="2400" smtClean="0"/>
              <a:t>DOKUMEN TERTULIS YANG MEMUAT PROSEDUR KERJA SECARA RINCI, TAHAP DEMI TAHAP DAN SISTEMATIS. </a:t>
            </a:r>
            <a:endParaRPr lang="en-US" sz="2400" smtClean="0"/>
          </a:p>
          <a:p>
            <a:pPr eaLnBrk="1" hangingPunct="1">
              <a:lnSpc>
                <a:spcPct val="90000"/>
              </a:lnSpc>
            </a:pPr>
            <a:r>
              <a:rPr lang="id-ID" sz="2400" smtClean="0"/>
              <a:t>TATACARA ATAU TAHAPAN YANG DIBAKUKAN DAN YANG HARUS DIALUI UNTUK MENYELESAIKAN SUATU PROSES KERJA TERTENTU</a:t>
            </a:r>
            <a:r>
              <a:rPr lang="en-US" sz="24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p:cTn id="19"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762000"/>
            <a:ext cx="8229600" cy="5364163"/>
          </a:xfrm>
        </p:spPr>
        <p:txBody>
          <a:bodyPr/>
          <a:lstStyle/>
          <a:p>
            <a:pPr algn="ctr" eaLnBrk="1" hangingPunct="1">
              <a:buFont typeface="Wingdings" pitchFamily="2" charset="2"/>
              <a:buNone/>
            </a:pPr>
            <a:endParaRPr lang="id-ID" smtClean="0"/>
          </a:p>
        </p:txBody>
      </p:sp>
      <p:sp>
        <p:nvSpPr>
          <p:cNvPr id="5124" name="AutoShape 4"/>
          <p:cNvSpPr>
            <a:spLocks noChangeArrowheads="1"/>
          </p:cNvSpPr>
          <p:nvPr/>
        </p:nvSpPr>
        <p:spPr bwMode="auto">
          <a:xfrm>
            <a:off x="2895600" y="1676400"/>
            <a:ext cx="914400" cy="533400"/>
          </a:xfrm>
          <a:custGeom>
            <a:avLst/>
            <a:gdLst>
              <a:gd name="T0" fmla="*/ 1229029355 w 21600"/>
              <a:gd name="T1" fmla="*/ 0 h 21600"/>
              <a:gd name="T2" fmla="*/ 0 w 21600"/>
              <a:gd name="T3" fmla="*/ 162637799 h 21600"/>
              <a:gd name="T4" fmla="*/ 1229029355 w 21600"/>
              <a:gd name="T5" fmla="*/ 325275598 h 21600"/>
              <a:gd name="T6" fmla="*/ 1638705130 w 21600"/>
              <a:gd name="T7" fmla="*/ 1626377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5125" name="Rectangle 5"/>
          <p:cNvSpPr>
            <a:spLocks noChangeArrowheads="1"/>
          </p:cNvSpPr>
          <p:nvPr/>
        </p:nvSpPr>
        <p:spPr bwMode="auto">
          <a:xfrm>
            <a:off x="762000" y="1752600"/>
            <a:ext cx="2057400" cy="457200"/>
          </a:xfrm>
          <a:prstGeom prst="rect">
            <a:avLst/>
          </a:prstGeom>
          <a:noFill/>
          <a:ln w="9525">
            <a:noFill/>
            <a:miter lim="800000"/>
            <a:headEnd/>
            <a:tailEnd/>
          </a:ln>
        </p:spPr>
        <p:txBody>
          <a:bodyPr>
            <a:spAutoFit/>
          </a:bodyPr>
          <a:lstStyle/>
          <a:p>
            <a:pPr eaLnBrk="1" hangingPunct="1"/>
            <a:r>
              <a:rPr lang="en-US" sz="2400"/>
              <a:t>KATA KUNCI</a:t>
            </a:r>
          </a:p>
        </p:txBody>
      </p:sp>
      <p:sp>
        <p:nvSpPr>
          <p:cNvPr id="12293" name="Text Box 6"/>
          <p:cNvSpPr txBox="1">
            <a:spLocks noChangeArrowheads="1"/>
          </p:cNvSpPr>
          <p:nvPr/>
        </p:nvSpPr>
        <p:spPr bwMode="auto">
          <a:xfrm>
            <a:off x="6172200" y="2971800"/>
            <a:ext cx="2133600" cy="366713"/>
          </a:xfrm>
          <a:prstGeom prst="rect">
            <a:avLst/>
          </a:prstGeom>
          <a:noFill/>
          <a:ln w="9525">
            <a:noFill/>
            <a:miter lim="800000"/>
            <a:headEnd/>
            <a:tailEnd/>
          </a:ln>
        </p:spPr>
        <p:txBody>
          <a:bodyPr>
            <a:spAutoFit/>
          </a:bodyPr>
          <a:lstStyle/>
          <a:p>
            <a:pPr eaLnBrk="1" hangingPunct="1">
              <a:spcBef>
                <a:spcPct val="50000"/>
              </a:spcBef>
            </a:pPr>
            <a:endParaRPr lang="id-ID"/>
          </a:p>
        </p:txBody>
      </p:sp>
      <p:sp>
        <p:nvSpPr>
          <p:cNvPr id="5127" name="Text Box 7"/>
          <p:cNvSpPr txBox="1">
            <a:spLocks noChangeArrowheads="1"/>
          </p:cNvSpPr>
          <p:nvPr/>
        </p:nvSpPr>
        <p:spPr bwMode="auto">
          <a:xfrm>
            <a:off x="4114800" y="1752600"/>
            <a:ext cx="2590800" cy="519113"/>
          </a:xfrm>
          <a:prstGeom prst="rect">
            <a:avLst/>
          </a:prstGeom>
          <a:noFill/>
          <a:ln w="9525">
            <a:noFill/>
            <a:miter lim="800000"/>
            <a:headEnd/>
            <a:tailEnd/>
          </a:ln>
        </p:spPr>
        <p:txBody>
          <a:bodyPr>
            <a:spAutoFit/>
          </a:bodyPr>
          <a:lstStyle/>
          <a:p>
            <a:pPr eaLnBrk="1" hangingPunct="1">
              <a:spcBef>
                <a:spcPct val="50000"/>
              </a:spcBef>
            </a:pPr>
            <a:r>
              <a:rPr lang="en-US" sz="2800"/>
              <a:t>STANDART</a:t>
            </a:r>
          </a:p>
        </p:txBody>
      </p:sp>
      <p:sp>
        <p:nvSpPr>
          <p:cNvPr id="5128" name="Text Box 8"/>
          <p:cNvSpPr txBox="1">
            <a:spLocks noChangeArrowheads="1"/>
          </p:cNvSpPr>
          <p:nvPr/>
        </p:nvSpPr>
        <p:spPr bwMode="auto">
          <a:xfrm>
            <a:off x="3581400" y="2438400"/>
            <a:ext cx="5029200" cy="2282825"/>
          </a:xfrm>
          <a:prstGeom prst="rect">
            <a:avLst/>
          </a:prstGeom>
          <a:noFill/>
          <a:ln w="9525">
            <a:noFill/>
            <a:miter lim="800000"/>
            <a:headEnd/>
            <a:tailEnd/>
          </a:ln>
        </p:spPr>
        <p:txBody>
          <a:bodyPr>
            <a:spAutoFit/>
          </a:bodyPr>
          <a:lstStyle/>
          <a:p>
            <a:pPr eaLnBrk="1" hangingPunct="1">
              <a:buFontTx/>
              <a:buChar char="•"/>
            </a:pPr>
            <a:r>
              <a:rPr lang="en-US"/>
              <a:t>  </a:t>
            </a:r>
            <a:r>
              <a:rPr lang="id-ID" sz="2400" b="1">
                <a:latin typeface="Liste" pitchFamily="2" charset="0"/>
              </a:rPr>
              <a:t>DERAJAT TERBAIK</a:t>
            </a:r>
            <a:endParaRPr lang="en-US" sz="2400" b="1">
              <a:latin typeface="Liste" pitchFamily="2" charset="0"/>
            </a:endParaRPr>
          </a:p>
          <a:p>
            <a:pPr eaLnBrk="1" hangingPunct="1">
              <a:buFontTx/>
              <a:buChar char="•"/>
            </a:pPr>
            <a:r>
              <a:rPr lang="id-ID" sz="2400" b="1">
                <a:latin typeface="Liste" pitchFamily="2" charset="0"/>
              </a:rPr>
              <a:t> SESUATU YANG</a:t>
            </a:r>
            <a:r>
              <a:rPr lang="en-US" sz="2400" b="1">
                <a:latin typeface="Liste" pitchFamily="2" charset="0"/>
              </a:rPr>
              <a:t> </a:t>
            </a:r>
            <a:r>
              <a:rPr lang="id-ID" sz="2400" b="1">
                <a:latin typeface="Liste" pitchFamily="2" charset="0"/>
              </a:rPr>
              <a:t>DIBAKUKAN </a:t>
            </a:r>
            <a:endParaRPr lang="en-US" sz="2400" b="1">
              <a:latin typeface="Liste" pitchFamily="2" charset="0"/>
            </a:endParaRPr>
          </a:p>
          <a:p>
            <a:pPr eaLnBrk="1" hangingPunct="1">
              <a:buFontTx/>
              <a:buChar char="•"/>
            </a:pPr>
            <a:r>
              <a:rPr lang="en-US" sz="2400" b="1">
                <a:latin typeface="Liste" pitchFamily="2" charset="0"/>
              </a:rPr>
              <a:t> </a:t>
            </a:r>
            <a:r>
              <a:rPr lang="id-ID" sz="2400" b="1">
                <a:latin typeface="Liste" pitchFamily="2" charset="0"/>
              </a:rPr>
              <a:t>HARAPAN YANG SPESIFIK</a:t>
            </a:r>
            <a:r>
              <a:rPr lang="en-US" sz="2400" b="1">
                <a:latin typeface="Liste" pitchFamily="2" charset="0"/>
              </a:rPr>
              <a:t> </a:t>
            </a:r>
          </a:p>
          <a:p>
            <a:pPr eaLnBrk="1" hangingPunct="1">
              <a:buFontTx/>
              <a:buChar char="•"/>
            </a:pPr>
            <a:r>
              <a:rPr lang="en-US" sz="2400" b="1">
                <a:latin typeface="Liste" pitchFamily="2" charset="0"/>
              </a:rPr>
              <a:t> </a:t>
            </a:r>
            <a:r>
              <a:rPr lang="id-ID" sz="2400" b="1">
                <a:latin typeface="Liste" pitchFamily="2" charset="0"/>
              </a:rPr>
              <a:t>PATOKAN PENCAPAIAN </a:t>
            </a:r>
            <a:endParaRPr lang="en-US" sz="2400" b="1">
              <a:latin typeface="Liste" pitchFamily="2" charset="0"/>
            </a:endParaRPr>
          </a:p>
          <a:p>
            <a:pPr eaLnBrk="1" hangingPunct="1"/>
            <a:r>
              <a:rPr lang="en-US" sz="2400" b="1">
                <a:latin typeface="Liste" pitchFamily="2" charset="0"/>
              </a:rPr>
              <a:t> </a:t>
            </a:r>
            <a:r>
              <a:rPr lang="id-ID" sz="2400" b="1">
                <a:latin typeface="Liste" pitchFamily="2" charset="0"/>
              </a:rPr>
              <a:t>BERBASIS PADA TINGKAT  </a:t>
            </a:r>
            <a:endParaRPr lang="en-US" sz="2400" b="1">
              <a:latin typeface="Liste" pitchFamily="2" charset="0"/>
            </a:endParaRPr>
          </a:p>
          <a:p>
            <a:pPr eaLnBrk="1" hangingPunct="1">
              <a:buFontTx/>
              <a:buChar char="•"/>
            </a:pPr>
            <a:r>
              <a:rPr lang="en-US" sz="2400" b="1">
                <a:latin typeface="Liste" pitchFamily="2" charset="0"/>
              </a:rPr>
              <a:t> </a:t>
            </a:r>
            <a:r>
              <a:rPr lang="id-ID" sz="2400" b="1">
                <a:latin typeface="Liste" pitchFamily="2" charset="0"/>
              </a:rPr>
              <a:t>PEDOMAN ATAU MODEL</a:t>
            </a:r>
            <a:r>
              <a:rPr lang="id-ID" sz="2400">
                <a:latin typeface="Techno" pitchFamily="2" charset="0"/>
              </a:rPr>
              <a:t> </a:t>
            </a:r>
            <a:endParaRPr lang="en-US" sz="2400">
              <a:latin typeface="Techno"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ox(in)">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blinds(horizontal)">
                                      <p:cBhvr>
                                        <p:cTn id="17" dur="500"/>
                                        <p:tgtEl>
                                          <p:spTgt spid="51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additive="base">
                                        <p:cTn id="22" dur="500" fill="hold"/>
                                        <p:tgtEl>
                                          <p:spTgt spid="5128"/>
                                        </p:tgtEl>
                                        <p:attrNameLst>
                                          <p:attrName>ppt_x</p:attrName>
                                        </p:attrNameLst>
                                      </p:cBhvr>
                                      <p:tavLst>
                                        <p:tav tm="0">
                                          <p:val>
                                            <p:strVal val="#ppt_x"/>
                                          </p:val>
                                        </p:tav>
                                        <p:tav tm="100000">
                                          <p:val>
                                            <p:strVal val="#ppt_x"/>
                                          </p:val>
                                        </p:tav>
                                      </p:tavLst>
                                    </p:anim>
                                    <p:anim calcmode="lin" valueType="num">
                                      <p:cBhvr additive="base">
                                        <p:cTn id="23"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P spid="5127" grpId="0"/>
      <p:bldP spid="5128"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43000"/>
          </a:xfrm>
        </p:spPr>
        <p:txBody>
          <a:bodyPr/>
          <a:lstStyle/>
          <a:p>
            <a:pPr eaLnBrk="1" fontAlgn="auto" hangingPunct="1">
              <a:spcAft>
                <a:spcPts val="0"/>
              </a:spcAft>
              <a:defRPr/>
            </a:pPr>
            <a:r>
              <a:rPr lang="en-US" dirty="0">
                <a:solidFill>
                  <a:schemeClr val="accent1">
                    <a:satMod val="150000"/>
                  </a:schemeClr>
                </a:solidFill>
              </a:rPr>
              <a:t>TUJUAN SOP:</a:t>
            </a:r>
          </a:p>
        </p:txBody>
      </p:sp>
      <p:sp>
        <p:nvSpPr>
          <p:cNvPr id="6147" name="Rectangle 3"/>
          <p:cNvSpPr>
            <a:spLocks noGrp="1" noChangeArrowheads="1"/>
          </p:cNvSpPr>
          <p:nvPr>
            <p:ph idx="1"/>
          </p:nvPr>
        </p:nvSpPr>
        <p:spPr>
          <a:xfrm>
            <a:off x="457200" y="1774825"/>
            <a:ext cx="8229600" cy="4930775"/>
          </a:xfrm>
        </p:spPr>
        <p:txBody>
          <a:bodyPr>
            <a:normAutofit lnSpcReduction="10000"/>
          </a:bodyPr>
          <a:lstStyle/>
          <a:p>
            <a:pPr marL="609600" indent="-609600" eaLnBrk="1" hangingPunct="1">
              <a:lnSpc>
                <a:spcPct val="80000"/>
              </a:lnSpc>
            </a:pPr>
            <a:r>
              <a:rPr lang="id-ID" sz="2800" dirty="0" smtClean="0"/>
              <a:t>MENJAGA KONSISTENSI DAN TINGKAT KINERJA PETUGAS ATAU TIM DALAM ORGANISASI ATAU UNIT. </a:t>
            </a:r>
          </a:p>
          <a:p>
            <a:pPr marL="609600" indent="-609600" eaLnBrk="1" hangingPunct="1">
              <a:lnSpc>
                <a:spcPct val="80000"/>
              </a:lnSpc>
            </a:pPr>
            <a:r>
              <a:rPr lang="id-ID" sz="2800" dirty="0" smtClean="0"/>
              <a:t>MENGETAHUI DENGAN JELAS PERAN DAN FUNGSI TIAP-TIAP POSISI DALAM ORGANISASI </a:t>
            </a:r>
          </a:p>
          <a:p>
            <a:pPr marL="609600" indent="-609600" eaLnBrk="1" hangingPunct="1">
              <a:lnSpc>
                <a:spcPct val="80000"/>
              </a:lnSpc>
            </a:pPr>
            <a:r>
              <a:rPr lang="id-ID" sz="2800" dirty="0" smtClean="0"/>
              <a:t>MEMPERJELAS ALUR TUGAS, WEWENANG DAN TANGGUNG JAWAB DARI PETUGAS TERKAIT. </a:t>
            </a:r>
          </a:p>
          <a:p>
            <a:pPr marL="609600" indent="-609600" eaLnBrk="1" hangingPunct="1">
              <a:lnSpc>
                <a:spcPct val="80000"/>
              </a:lnSpc>
            </a:pPr>
            <a:r>
              <a:rPr lang="id-ID" sz="2800" dirty="0" smtClean="0"/>
              <a:t>MELINDUNGI ORGANISASI DAN STAF DARI MALPRAKTEK ATAU KESALAHAN ADMINISTRASI LAINNYA. </a:t>
            </a:r>
          </a:p>
          <a:p>
            <a:pPr marL="609600" indent="-609600" eaLnBrk="1" hangingPunct="1">
              <a:lnSpc>
                <a:spcPct val="80000"/>
              </a:lnSpc>
            </a:pPr>
            <a:r>
              <a:rPr lang="id-ID" sz="2800" dirty="0" smtClean="0"/>
              <a:t>MENGHINDARI KEGAGALAN/KESALAHAN, KERAGUAN, DUPLIKASI DAN </a:t>
            </a:r>
            <a:r>
              <a:rPr lang="en-US" sz="2800" dirty="0" smtClean="0"/>
              <a:t>TIDAK </a:t>
            </a:r>
            <a:r>
              <a:rPr lang="id-ID" sz="2800" dirty="0" smtClean="0"/>
              <a:t>EFISIENSI </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1000"/>
                                        <p:tgtEl>
                                          <p:spTgt spid="6147">
                                            <p:txEl>
                                              <p:pRg st="0" end="0"/>
                                            </p:txEl>
                                          </p:spTgt>
                                        </p:tgtEl>
                                      </p:cBhvr>
                                    </p:animEffect>
                                    <p:anim calcmode="lin" valueType="num">
                                      <p:cBhvr>
                                        <p:cTn id="12"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fade">
                                      <p:cBhvr>
                                        <p:cTn id="19" dur="1000"/>
                                        <p:tgtEl>
                                          <p:spTgt spid="6147">
                                            <p:txEl>
                                              <p:pRg st="1" end="1"/>
                                            </p:txEl>
                                          </p:spTgt>
                                        </p:tgtEl>
                                      </p:cBhvr>
                                    </p:animEffect>
                                    <p:anim calcmode="lin" valueType="num">
                                      <p:cBhvr>
                                        <p:cTn id="20"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614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61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Effect transition="in" filter="fade">
                                      <p:cBhvr>
                                        <p:cTn id="27" dur="1000"/>
                                        <p:tgtEl>
                                          <p:spTgt spid="6147">
                                            <p:txEl>
                                              <p:pRg st="2" end="2"/>
                                            </p:txEl>
                                          </p:spTgt>
                                        </p:tgtEl>
                                      </p:cBhvr>
                                    </p:animEffect>
                                    <p:anim calcmode="lin" valueType="num">
                                      <p:cBhvr>
                                        <p:cTn id="2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14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1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147">
                                            <p:txEl>
                                              <p:pRg st="3" end="3"/>
                                            </p:txEl>
                                          </p:spTgt>
                                        </p:tgtEl>
                                        <p:attrNameLst>
                                          <p:attrName>style.visibility</p:attrName>
                                        </p:attrNameLst>
                                      </p:cBhvr>
                                      <p:to>
                                        <p:strVal val="visible"/>
                                      </p:to>
                                    </p:set>
                                    <p:animEffect transition="in" filter="fade">
                                      <p:cBhvr>
                                        <p:cTn id="35" dur="1000"/>
                                        <p:tgtEl>
                                          <p:spTgt spid="6147">
                                            <p:txEl>
                                              <p:pRg st="3" end="3"/>
                                            </p:txEl>
                                          </p:spTgt>
                                        </p:tgtEl>
                                      </p:cBhvr>
                                    </p:animEffect>
                                    <p:anim calcmode="lin" valueType="num">
                                      <p:cBhvr>
                                        <p:cTn id="36"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6147">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61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147">
                                            <p:txEl>
                                              <p:pRg st="4" end="4"/>
                                            </p:txEl>
                                          </p:spTgt>
                                        </p:tgtEl>
                                        <p:attrNameLst>
                                          <p:attrName>style.visibility</p:attrName>
                                        </p:attrNameLst>
                                      </p:cBhvr>
                                      <p:to>
                                        <p:strVal val="visible"/>
                                      </p:to>
                                    </p:set>
                                    <p:animEffect transition="in" filter="fade">
                                      <p:cBhvr>
                                        <p:cTn id="43" dur="1000"/>
                                        <p:tgtEl>
                                          <p:spTgt spid="6147">
                                            <p:txEl>
                                              <p:pRg st="4" end="4"/>
                                            </p:txEl>
                                          </p:spTgt>
                                        </p:tgtEl>
                                      </p:cBhvr>
                                    </p:animEffect>
                                    <p:anim calcmode="lin" valueType="num">
                                      <p:cBhvr>
                                        <p:cTn id="44"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6147">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614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dirty="0">
                <a:solidFill>
                  <a:schemeClr val="accent1">
                    <a:satMod val="150000"/>
                  </a:schemeClr>
                </a:solidFill>
              </a:rPr>
              <a:t>FUNGSI SOP :</a:t>
            </a:r>
          </a:p>
        </p:txBody>
      </p:sp>
      <p:sp>
        <p:nvSpPr>
          <p:cNvPr id="7171" name="Rectangle 3"/>
          <p:cNvSpPr>
            <a:spLocks noGrp="1" noChangeArrowheads="1"/>
          </p:cNvSpPr>
          <p:nvPr>
            <p:ph idx="1"/>
          </p:nvPr>
        </p:nvSpPr>
        <p:spPr>
          <a:xfrm>
            <a:off x="457200" y="1600200"/>
            <a:ext cx="8229600" cy="4800600"/>
          </a:xfrm>
        </p:spPr>
        <p:txBody>
          <a:bodyPr/>
          <a:lstStyle/>
          <a:p>
            <a:pPr marL="609600" indent="-609600" eaLnBrk="1" hangingPunct="1">
              <a:lnSpc>
                <a:spcPct val="90000"/>
              </a:lnSpc>
            </a:pPr>
            <a:r>
              <a:rPr lang="id-ID" smtClean="0"/>
              <a:t>MEMPERLANCAR TUGAS PETUGAS </a:t>
            </a:r>
            <a:r>
              <a:rPr lang="en-US" smtClean="0"/>
              <a:t>/</a:t>
            </a:r>
            <a:r>
              <a:rPr lang="id-ID" smtClean="0"/>
              <a:t>TIM. </a:t>
            </a:r>
          </a:p>
          <a:p>
            <a:pPr marL="609600" indent="-609600" eaLnBrk="1" hangingPunct="1">
              <a:lnSpc>
                <a:spcPct val="90000"/>
              </a:lnSpc>
            </a:pPr>
            <a:r>
              <a:rPr lang="id-ID" smtClean="0"/>
              <a:t>SEBAGAI DASAR HUKUM BILA TERJADI PENYIMPANGAN. </a:t>
            </a:r>
          </a:p>
          <a:p>
            <a:pPr marL="609600" indent="-609600" eaLnBrk="1" hangingPunct="1">
              <a:lnSpc>
                <a:spcPct val="90000"/>
              </a:lnSpc>
            </a:pPr>
            <a:r>
              <a:rPr lang="id-ID" smtClean="0"/>
              <a:t>MENGETAHUI DENGAN JELAS HAMBATAN-HAMBATANNYA DAN MUDAH DILACAK. </a:t>
            </a:r>
          </a:p>
          <a:p>
            <a:pPr marL="609600" indent="-609600" eaLnBrk="1" hangingPunct="1">
              <a:lnSpc>
                <a:spcPct val="90000"/>
              </a:lnSpc>
            </a:pPr>
            <a:r>
              <a:rPr lang="id-ID" smtClean="0"/>
              <a:t>MENGARAHKAN PETUGAS UNTUK SAMA-SAMA DISIPLIN DALAM BEKERJA. </a:t>
            </a:r>
            <a:endParaRPr lang="en-US" smtClean="0"/>
          </a:p>
          <a:p>
            <a:pPr marL="609600" indent="-609600" eaLnBrk="1" hangingPunct="1">
              <a:lnSpc>
                <a:spcPct val="90000"/>
              </a:lnSpc>
            </a:pPr>
            <a:r>
              <a:rPr lang="id-ID" smtClean="0"/>
              <a:t>SEBAGAI PEDOMAN DALAM MELAKSANAKAN PEKERJAAN RUTIN. </a:t>
            </a:r>
            <a:endParaRPr lang="en-US"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
                                          </p:val>
                                        </p:tav>
                                        <p:tav tm="100000">
                                          <p:val>
                                            <p:strVal val="#ppt_w"/>
                                          </p:val>
                                        </p:tav>
                                      </p:tavLst>
                                    </p:anim>
                                    <p:anim calcmode="lin" valueType="num">
                                      <p:cBhvr>
                                        <p:cTn id="8" dur="2000" fill="hold"/>
                                        <p:tgtEl>
                                          <p:spTgt spid="717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170"/>
                                        </p:tgtEl>
                                        <p:attrNameLst>
                                          <p:attrName>ppt_x</p:attrName>
                                        </p:attrNameLst>
                                      </p:cBhvr>
                                      <p:tavLst>
                                        <p:tav tm="0">
                                          <p:val>
                                            <p:strVal val="#ppt_x-.4"/>
                                          </p:val>
                                        </p:tav>
                                        <p:tav tm="100000">
                                          <p:val>
                                            <p:strVal val="#ppt_x"/>
                                          </p:val>
                                        </p:tav>
                                      </p:tavLst>
                                    </p:anim>
                                    <p:anim calcmode="lin" valueType="num">
                                      <p:cBhvr>
                                        <p:cTn id="10" dur="2000" fill="hold"/>
                                        <p:tgtEl>
                                          <p:spTgt spid="717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500">
                                          <p:stCondLst>
                                            <p:cond delay="0"/>
                                          </p:stCondLst>
                                        </p:cTn>
                                        <p:tgtEl>
                                          <p:spTgt spid="7171">
                                            <p:txEl>
                                              <p:pRg st="0" end="0"/>
                                            </p:txEl>
                                          </p:spTgt>
                                        </p:tgtEl>
                                      </p:cBhvr>
                                    </p:animEffect>
                                    <p:anim calcmode="lin" valueType="num">
                                      <p:cBhvr>
                                        <p:cTn id="16" dur="500" fill="hold">
                                          <p:stCondLst>
                                            <p:cond delay="0"/>
                                          </p:stCondLst>
                                        </p:cTn>
                                        <p:tgtEl>
                                          <p:spTgt spid="717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fade">
                                      <p:cBhvr>
                                        <p:cTn id="22" dur="500">
                                          <p:stCondLst>
                                            <p:cond delay="0"/>
                                          </p:stCondLst>
                                        </p:cTn>
                                        <p:tgtEl>
                                          <p:spTgt spid="7171">
                                            <p:txEl>
                                              <p:pRg st="1" end="1"/>
                                            </p:txEl>
                                          </p:spTgt>
                                        </p:tgtEl>
                                      </p:cBhvr>
                                    </p:animEffect>
                                    <p:anim calcmode="lin" valueType="num">
                                      <p:cBhvr>
                                        <p:cTn id="23" dur="500" fill="hold">
                                          <p:stCondLst>
                                            <p:cond delay="0"/>
                                          </p:stCondLst>
                                        </p:cTn>
                                        <p:tgtEl>
                                          <p:spTgt spid="717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7171">
                                            <p:txEl>
                                              <p:pRg st="2" end="2"/>
                                            </p:txEl>
                                          </p:spTgt>
                                        </p:tgtEl>
                                        <p:attrNameLst>
                                          <p:attrName>style.visibility</p:attrName>
                                        </p:attrNameLst>
                                      </p:cBhvr>
                                      <p:to>
                                        <p:strVal val="visible"/>
                                      </p:to>
                                    </p:set>
                                    <p:animEffect transition="in" filter="fade">
                                      <p:cBhvr>
                                        <p:cTn id="29" dur="500">
                                          <p:stCondLst>
                                            <p:cond delay="0"/>
                                          </p:stCondLst>
                                        </p:cTn>
                                        <p:tgtEl>
                                          <p:spTgt spid="7171">
                                            <p:txEl>
                                              <p:pRg st="2" end="2"/>
                                            </p:txEl>
                                          </p:spTgt>
                                        </p:tgtEl>
                                      </p:cBhvr>
                                    </p:animEffect>
                                    <p:anim calcmode="lin" valueType="num">
                                      <p:cBhvr>
                                        <p:cTn id="30" dur="500" fill="hold">
                                          <p:stCondLst>
                                            <p:cond delay="0"/>
                                          </p:stCondLst>
                                        </p:cTn>
                                        <p:tgtEl>
                                          <p:spTgt spid="7171">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7171">
                                            <p:txEl>
                                              <p:pRg st="3" end="3"/>
                                            </p:txEl>
                                          </p:spTgt>
                                        </p:tgtEl>
                                        <p:attrNameLst>
                                          <p:attrName>style.visibility</p:attrName>
                                        </p:attrNameLst>
                                      </p:cBhvr>
                                      <p:to>
                                        <p:strVal val="visible"/>
                                      </p:to>
                                    </p:set>
                                    <p:animEffect transition="in" filter="fade">
                                      <p:cBhvr>
                                        <p:cTn id="36" dur="500">
                                          <p:stCondLst>
                                            <p:cond delay="0"/>
                                          </p:stCondLst>
                                        </p:cTn>
                                        <p:tgtEl>
                                          <p:spTgt spid="7171">
                                            <p:txEl>
                                              <p:pRg st="3" end="3"/>
                                            </p:txEl>
                                          </p:spTgt>
                                        </p:tgtEl>
                                      </p:cBhvr>
                                    </p:animEffect>
                                    <p:anim calcmode="lin" valueType="num">
                                      <p:cBhvr>
                                        <p:cTn id="37" dur="500" fill="hold">
                                          <p:stCondLst>
                                            <p:cond delay="0"/>
                                          </p:stCondLst>
                                        </p:cTn>
                                        <p:tgtEl>
                                          <p:spTgt spid="7171">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7171">
                                            <p:txEl>
                                              <p:pRg st="4" end="4"/>
                                            </p:txEl>
                                          </p:spTgt>
                                        </p:tgtEl>
                                        <p:attrNameLst>
                                          <p:attrName>style.visibility</p:attrName>
                                        </p:attrNameLst>
                                      </p:cBhvr>
                                      <p:to>
                                        <p:strVal val="visible"/>
                                      </p:to>
                                    </p:set>
                                    <p:animEffect transition="in" filter="fade">
                                      <p:cBhvr>
                                        <p:cTn id="43" dur="500">
                                          <p:stCondLst>
                                            <p:cond delay="0"/>
                                          </p:stCondLst>
                                        </p:cTn>
                                        <p:tgtEl>
                                          <p:spTgt spid="7171">
                                            <p:txEl>
                                              <p:pRg st="4" end="4"/>
                                            </p:txEl>
                                          </p:spTgt>
                                        </p:tgtEl>
                                      </p:cBhvr>
                                    </p:animEffect>
                                    <p:anim calcmode="lin" valueType="num">
                                      <p:cBhvr>
                                        <p:cTn id="44" dur="500" fill="hold">
                                          <p:stCondLst>
                                            <p:cond delay="0"/>
                                          </p:stCondLst>
                                        </p:cTn>
                                        <p:tgtEl>
                                          <p:spTgt spid="7171">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dirty="0" smtClean="0">
                <a:solidFill>
                  <a:schemeClr val="accent1">
                    <a:satMod val="150000"/>
                  </a:schemeClr>
                </a:solidFill>
              </a:rPr>
              <a:t>PRINSIP-PRINSIP  SOP :</a:t>
            </a:r>
            <a:endParaRPr lang="en-US" dirty="0">
              <a:solidFill>
                <a:schemeClr val="accent1">
                  <a:satMod val="150000"/>
                </a:schemeClr>
              </a:solidFill>
            </a:endParaRPr>
          </a:p>
        </p:txBody>
      </p:sp>
      <p:sp>
        <p:nvSpPr>
          <p:cNvPr id="8195" name="Rectangle 3"/>
          <p:cNvSpPr>
            <a:spLocks noGrp="1" noChangeArrowheads="1"/>
          </p:cNvSpPr>
          <p:nvPr>
            <p:ph idx="1"/>
          </p:nvPr>
        </p:nvSpPr>
        <p:spPr/>
        <p:txBody>
          <a:bodyPr>
            <a:normAutofit lnSpcReduction="10000"/>
          </a:bodyPr>
          <a:lstStyle/>
          <a:p>
            <a:pPr marL="609600" indent="-609600" eaLnBrk="1" hangingPunct="1">
              <a:lnSpc>
                <a:spcPct val="80000"/>
              </a:lnSpc>
            </a:pPr>
            <a:r>
              <a:rPr lang="id-ID" sz="3600" b="1" smtClean="0">
                <a:latin typeface="Arial Narrow" pitchFamily="34" charset="0"/>
              </a:rPr>
              <a:t>Harus ada pada setiap kegiatan pelayanan  </a:t>
            </a:r>
          </a:p>
          <a:p>
            <a:pPr marL="609600" indent="-609600" eaLnBrk="1" hangingPunct="1">
              <a:lnSpc>
                <a:spcPct val="80000"/>
              </a:lnSpc>
            </a:pPr>
            <a:r>
              <a:rPr lang="id-ID" sz="3600" b="1" smtClean="0">
                <a:latin typeface="Arial Narrow" pitchFamily="34" charset="0"/>
              </a:rPr>
              <a:t>Bisa berubah sesuai dengan perubahan standar profesi  atau perkembangan iptek serta peraturan yang berlaku. </a:t>
            </a:r>
          </a:p>
          <a:p>
            <a:pPr marL="609600" indent="-609600" eaLnBrk="1" hangingPunct="1">
              <a:lnSpc>
                <a:spcPct val="80000"/>
              </a:lnSpc>
            </a:pPr>
            <a:r>
              <a:rPr lang="id-ID" sz="3600" b="1" smtClean="0">
                <a:latin typeface="Arial Narrow" pitchFamily="34" charset="0"/>
              </a:rPr>
              <a:t>Memuat segala indikasi dan syarat-syarat yang harus dipenuhi pada setiap upaya,  disamping tahapan-tahapan yang harus dilalui setiap kegiatan pelayanan  </a:t>
            </a:r>
            <a:endParaRPr lang="en-US" sz="3600" b="1" smtClean="0">
              <a:latin typeface="Arial Narrow" pitchFamily="34" charset="0"/>
            </a:endParaRPr>
          </a:p>
          <a:p>
            <a:pPr marL="609600" indent="-609600" eaLnBrk="1" hangingPunct="1">
              <a:lnSpc>
                <a:spcPct val="80000"/>
              </a:lnSpc>
            </a:pPr>
            <a:r>
              <a:rPr lang="id-ID" sz="3600" b="1" smtClean="0">
                <a:latin typeface="Arial Narrow" pitchFamily="34" charset="0"/>
              </a:rPr>
              <a:t>Harus didokumentasikan</a:t>
            </a:r>
            <a:r>
              <a:rPr lang="en-US" sz="3600" b="1" smtClean="0">
                <a:latin typeface="Arial Narrow" pitchFamily="34"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898"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1000"/>
                                        <p:tgtEl>
                                          <p:spTgt spid="8195">
                                            <p:txEl>
                                              <p:pRg st="0" end="0"/>
                                            </p:txEl>
                                          </p:spTgt>
                                        </p:tgtEl>
                                      </p:cBhvr>
                                    </p:animEffect>
                                    <p:anim calcmode="lin" valueType="num">
                                      <p:cBhvr>
                                        <p:cTn id="16"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Effect transition="in" filter="fade">
                                      <p:cBhvr>
                                        <p:cTn id="23" dur="1000"/>
                                        <p:tgtEl>
                                          <p:spTgt spid="8195">
                                            <p:txEl>
                                              <p:pRg st="1" end="1"/>
                                            </p:txEl>
                                          </p:spTgt>
                                        </p:tgtEl>
                                      </p:cBhvr>
                                    </p:animEffect>
                                    <p:anim calcmode="lin" valueType="num">
                                      <p:cBhvr>
                                        <p:cTn id="2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1000"/>
                                        <p:tgtEl>
                                          <p:spTgt spid="8195">
                                            <p:txEl>
                                              <p:pRg st="2" end="2"/>
                                            </p:txEl>
                                          </p:spTgt>
                                        </p:tgtEl>
                                      </p:cBhvr>
                                    </p:animEffect>
                                    <p:anim calcmode="lin" valueType="num">
                                      <p:cBhvr>
                                        <p:cTn id="3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195">
                                            <p:txEl>
                                              <p:pRg st="3" end="3"/>
                                            </p:txEl>
                                          </p:spTgt>
                                        </p:tgtEl>
                                        <p:attrNameLst>
                                          <p:attrName>style.visibility</p:attrName>
                                        </p:attrNameLst>
                                      </p:cBhvr>
                                      <p:to>
                                        <p:strVal val="visible"/>
                                      </p:to>
                                    </p:set>
                                    <p:animEffect transition="in" filter="fade">
                                      <p:cBhvr>
                                        <p:cTn id="39" dur="1000"/>
                                        <p:tgtEl>
                                          <p:spTgt spid="8195">
                                            <p:txEl>
                                              <p:pRg st="3" end="3"/>
                                            </p:txEl>
                                          </p:spTgt>
                                        </p:tgtEl>
                                      </p:cBhvr>
                                    </p:animEffect>
                                    <p:anim calcmode="lin" valueType="num">
                                      <p:cBhvr>
                                        <p:cTn id="40"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19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19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err="1"/>
              <a:t>Standar</a:t>
            </a:r>
            <a:r>
              <a:rPr lang="en-US" dirty="0"/>
              <a:t> </a:t>
            </a:r>
            <a:r>
              <a:rPr lang="en-US" dirty="0" err="1"/>
              <a:t>Mutu</a:t>
            </a:r>
            <a:r>
              <a:rPr lang="en-US" dirty="0"/>
              <a:t> </a:t>
            </a:r>
            <a:r>
              <a:rPr lang="en-US" dirty="0" err="1"/>
              <a:t>Kinerja</a:t>
            </a:r>
            <a:r>
              <a:rPr lang="en-US" dirty="0"/>
              <a:t> PT</a:t>
            </a:r>
          </a:p>
        </p:txBody>
      </p:sp>
      <p:sp>
        <p:nvSpPr>
          <p:cNvPr id="7" name="Slide Number Placeholder 5"/>
          <p:cNvSpPr>
            <a:spLocks noGrp="1"/>
          </p:cNvSpPr>
          <p:nvPr>
            <p:ph type="sldNum" sz="quarter" idx="12"/>
          </p:nvPr>
        </p:nvSpPr>
        <p:spPr/>
        <p:txBody>
          <a:bodyPr/>
          <a:lstStyle/>
          <a:p>
            <a:pPr>
              <a:defRPr/>
            </a:pPr>
            <a:fld id="{93E800B8-F97E-4DB3-86A2-FADDD0573195}" type="slidenum">
              <a:rPr lang="en-US"/>
              <a:pPr>
                <a:defRPr/>
              </a:pPr>
              <a:t>8</a:t>
            </a:fld>
            <a:endParaRPr lang="en-US"/>
          </a:p>
        </p:txBody>
      </p:sp>
      <p:sp>
        <p:nvSpPr>
          <p:cNvPr id="52226" name="Rectangle 2"/>
          <p:cNvSpPr>
            <a:spLocks noGrp="1" noChangeArrowheads="1"/>
          </p:cNvSpPr>
          <p:nvPr>
            <p:ph type="title"/>
          </p:nvPr>
        </p:nvSpPr>
        <p:spPr>
          <a:xfrm>
            <a:off x="457200" y="476250"/>
            <a:ext cx="8229600" cy="630238"/>
          </a:xfrm>
        </p:spPr>
        <p:txBody>
          <a:bodyPr/>
          <a:lstStyle/>
          <a:p>
            <a:pPr eaLnBrk="1" hangingPunct="1">
              <a:defRPr/>
            </a:pPr>
            <a:r>
              <a:rPr lang="en-US" sz="3600" b="1" smtClean="0"/>
              <a:t>PENDAHULUAN [5]</a:t>
            </a:r>
          </a:p>
        </p:txBody>
      </p:sp>
      <p:sp>
        <p:nvSpPr>
          <p:cNvPr id="52227" name="Rectangle 3"/>
          <p:cNvSpPr>
            <a:spLocks noGrp="1" noChangeArrowheads="1"/>
          </p:cNvSpPr>
          <p:nvPr>
            <p:ph type="body" idx="1"/>
          </p:nvPr>
        </p:nvSpPr>
        <p:spPr>
          <a:xfrm>
            <a:off x="457200" y="1196975"/>
            <a:ext cx="8435975" cy="4824413"/>
          </a:xfrm>
        </p:spPr>
        <p:txBody>
          <a:bodyPr/>
          <a:lstStyle/>
          <a:p>
            <a:pPr eaLnBrk="1" hangingPunct="1">
              <a:buClr>
                <a:schemeClr val="tx1"/>
              </a:buClr>
              <a:buSzTx/>
              <a:buFont typeface="Wingdings 2" pitchFamily="18" charset="2"/>
              <a:buBlip>
                <a:blip r:embed="rId4"/>
              </a:buBlip>
              <a:defRPr/>
            </a:pPr>
            <a:r>
              <a:rPr lang="id-ID" dirty="0" smtClean="0">
                <a:latin typeface="Arial Narrow" pitchFamily="34" charset="0"/>
                <a:sym typeface="Wingdings 2" pitchFamily="18" charset="2"/>
              </a:rPr>
              <a:t> Dalam penjaminan mutu, setiap hasil kerja yang diserahkan kepada yang menerima harus memenuhi standar atau format tertentu (standar mutu) yang telah disetujui bersama agar seluruh hasil kerja dapat bermutu.</a:t>
            </a:r>
          </a:p>
          <a:p>
            <a:pPr eaLnBrk="1" hangingPunct="1">
              <a:buClr>
                <a:schemeClr val="tx1"/>
              </a:buClr>
              <a:buSzTx/>
              <a:buFont typeface="Wingdings 2" pitchFamily="18" charset="2"/>
              <a:buBlip>
                <a:blip r:embed="rId4"/>
              </a:buBlip>
              <a:defRPr/>
            </a:pPr>
            <a:endParaRPr lang="id-ID" sz="800" dirty="0" smtClean="0">
              <a:latin typeface="Arial Narrow" pitchFamily="34" charset="0"/>
              <a:sym typeface="Wingdings 2" pitchFamily="18" charset="2"/>
            </a:endParaRPr>
          </a:p>
          <a:p>
            <a:pPr eaLnBrk="1" hangingPunct="1">
              <a:buClr>
                <a:schemeClr val="tx1"/>
              </a:buClr>
              <a:buSzTx/>
              <a:buFont typeface="Wingdings 2" pitchFamily="18" charset="2"/>
              <a:buBlip>
                <a:blip r:embed="rId4"/>
              </a:buBlip>
              <a:defRPr/>
            </a:pPr>
            <a:r>
              <a:rPr lang="id-ID" dirty="0" smtClean="0">
                <a:latin typeface="Arial Narrow" pitchFamily="34" charset="0"/>
              </a:rPr>
              <a:t> Jadi, standar mutu kinerja perguruan tinggi meliputi standar mutu dari semua pekerjaan dalam pelaksanaan tridharma perguruan tinggi.</a:t>
            </a:r>
          </a:p>
        </p:txBody>
      </p:sp>
      <p:pic>
        <p:nvPicPr>
          <p:cNvPr id="52228" name="Picture 4" descr="Kucing2"/>
          <p:cNvPicPr>
            <a:picLocks noChangeAspect="1" noChangeArrowheads="1"/>
          </p:cNvPicPr>
          <p:nvPr/>
        </p:nvPicPr>
        <p:blipFill>
          <a:blip r:embed="rId5"/>
          <a:srcRect/>
          <a:stretch>
            <a:fillRect/>
          </a:stretch>
        </p:blipFill>
        <p:spPr bwMode="auto">
          <a:xfrm rot="5401066" flipH="1">
            <a:off x="6377781" y="4422348"/>
            <a:ext cx="2670175"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2000" fill="hold"/>
                                        <p:tgtEl>
                                          <p:spTgt spid="52226"/>
                                        </p:tgtEl>
                                        <p:attrNameLst>
                                          <p:attrName>ppt_w</p:attrName>
                                        </p:attrNameLst>
                                      </p:cBhvr>
                                      <p:tavLst>
                                        <p:tav tm="0">
                                          <p:val>
                                            <p:fltVal val="0"/>
                                          </p:val>
                                        </p:tav>
                                        <p:tav tm="100000">
                                          <p:val>
                                            <p:strVal val="#ppt_w"/>
                                          </p:val>
                                        </p:tav>
                                      </p:tavLst>
                                    </p:anim>
                                    <p:anim calcmode="lin" valueType="num">
                                      <p:cBhvr>
                                        <p:cTn id="8" dur="2000" fill="hold"/>
                                        <p:tgtEl>
                                          <p:spTgt spid="52226"/>
                                        </p:tgtEl>
                                        <p:attrNameLst>
                                          <p:attrName>ppt_h</p:attrName>
                                        </p:attrNameLst>
                                      </p:cBhvr>
                                      <p:tavLst>
                                        <p:tav tm="0">
                                          <p:val>
                                            <p:fltVal val="0"/>
                                          </p:val>
                                        </p:tav>
                                        <p:tav tm="100000">
                                          <p:val>
                                            <p:strVal val="#ppt_h"/>
                                          </p:val>
                                        </p:tav>
                                      </p:tavLst>
                                    </p:anim>
                                    <p:animEffect transition="in" filter="fade">
                                      <p:cBhvr>
                                        <p:cTn id="9" dur="2000"/>
                                        <p:tgtEl>
                                          <p:spTgt spid="5222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ppt_w</p:attrName>
                                        </p:attrNameLst>
                                      </p:cBhvr>
                                      <p:tavLst>
                                        <p:tav tm="0">
                                          <p:val>
                                            <p:fltVal val="0"/>
                                          </p:val>
                                        </p:tav>
                                        <p:tav tm="100000">
                                          <p:val>
                                            <p:strVal val="#ppt_w"/>
                                          </p:val>
                                        </p:tav>
                                      </p:tavLst>
                                    </p:anim>
                                    <p:anim calcmode="lin" valueType="num">
                                      <p:cBhvr>
                                        <p:cTn id="15" dur="1000" fill="hold"/>
                                        <p:tgtEl>
                                          <p:spTgt spid="5222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2227">
                                            <p:txEl>
                                              <p:pRg st="0" end="0"/>
                                            </p:txEl>
                                          </p:spTgt>
                                        </p:tgtEl>
                                        <p:attrNameLst>
                                          <p:attrName>style.visibility</p:attrName>
                                        </p:attrNameLst>
                                      </p:cBhvr>
                                      <p:to>
                                        <p:strVal val="visible"/>
                                      </p:to>
                                    </p:set>
                                    <p:anim calcmode="lin" valueType="num">
                                      <p:cBhvr>
                                        <p:cTn id="20" dur="2000" fill="hold"/>
                                        <p:tgtEl>
                                          <p:spTgt spid="52227">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52227">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52227">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 calcmode="lin" valueType="num">
                                      <p:cBhvr>
                                        <p:cTn id="27" dur="2000" fill="hold"/>
                                        <p:tgtEl>
                                          <p:spTgt spid="52227">
                                            <p:txEl>
                                              <p:pRg st="2" end="2"/>
                                            </p:txEl>
                                          </p:spTgt>
                                        </p:tgtEl>
                                        <p:attrNameLst>
                                          <p:attrName>ppt_w</p:attrName>
                                        </p:attrNameLst>
                                      </p:cBhvr>
                                      <p:tavLst>
                                        <p:tav tm="0">
                                          <p:val>
                                            <p:strVal val="#ppt_w*0.70"/>
                                          </p:val>
                                        </p:tav>
                                        <p:tav tm="100000">
                                          <p:val>
                                            <p:strVal val="#ppt_w"/>
                                          </p:val>
                                        </p:tav>
                                      </p:tavLst>
                                    </p:anim>
                                    <p:anim calcmode="lin" valueType="num">
                                      <p:cBhvr>
                                        <p:cTn id="28" dur="2000" fill="hold"/>
                                        <p:tgtEl>
                                          <p:spTgt spid="52227">
                                            <p:txEl>
                                              <p:pRg st="2" end="2"/>
                                            </p:txEl>
                                          </p:spTgt>
                                        </p:tgtEl>
                                        <p:attrNameLst>
                                          <p:attrName>ppt_h</p:attrName>
                                        </p:attrNameLst>
                                      </p:cBhvr>
                                      <p:tavLst>
                                        <p:tav tm="0">
                                          <p:val>
                                            <p:strVal val="#ppt_h"/>
                                          </p:val>
                                        </p:tav>
                                        <p:tav tm="100000">
                                          <p:val>
                                            <p:strVal val="#ppt_h"/>
                                          </p:val>
                                        </p:tav>
                                      </p:tavLst>
                                    </p:anim>
                                    <p:animEffect transition="in" filter="fade">
                                      <p:cBhvr>
                                        <p:cTn id="29" dur="2000"/>
                                        <p:tgtEl>
                                          <p:spTgt spid="52227">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pPr algn="l" eaLnBrk="1" hangingPunct="1"/>
            <a:r>
              <a:rPr lang="de-DE" sz="5400" b="1" dirty="0" smtClean="0"/>
              <a:t>Bentuk SOP</a:t>
            </a:r>
            <a:endParaRPr lang="en-US" sz="5400" b="1" dirty="0" smtClean="0"/>
          </a:p>
        </p:txBody>
      </p:sp>
      <p:sp>
        <p:nvSpPr>
          <p:cNvPr id="10245" name="Slide Number Placeholder 11"/>
          <p:cNvSpPr>
            <a:spLocks noGrp="1"/>
          </p:cNvSpPr>
          <p:nvPr>
            <p:ph type="sldNum" sz="quarter" idx="12"/>
          </p:nvPr>
        </p:nvSpPr>
        <p:spPr bwMode="auto">
          <a:noFill/>
          <a:ln>
            <a:miter lim="800000"/>
            <a:headEnd/>
            <a:tailEnd/>
          </a:ln>
        </p:spPr>
        <p:txBody>
          <a:bodyPr/>
          <a:lstStyle/>
          <a:p>
            <a:fld id="{9592437B-407C-4906-82E8-B5D975782E82}" type="slidenum">
              <a:rPr lang="en-US"/>
              <a:pPr/>
              <a:t>80</a:t>
            </a:fld>
            <a:endParaRPr lang="en-US"/>
          </a:p>
        </p:txBody>
      </p:sp>
      <p:sp>
        <p:nvSpPr>
          <p:cNvPr id="10246" name="TextBox 6">
            <a:hlinkClick r:id="rId3" action="ppaction://hlinksldjump"/>
          </p:cNvPr>
          <p:cNvSpPr txBox="1">
            <a:spLocks noChangeArrowheads="1"/>
          </p:cNvSpPr>
          <p:nvPr/>
        </p:nvSpPr>
        <p:spPr bwMode="auto">
          <a:xfrm>
            <a:off x="685800" y="1447800"/>
            <a:ext cx="4038600" cy="523875"/>
          </a:xfrm>
          <a:prstGeom prst="rect">
            <a:avLst/>
          </a:prstGeom>
          <a:noFill/>
          <a:ln w="9525">
            <a:noFill/>
            <a:miter lim="800000"/>
            <a:headEnd/>
            <a:tailEnd/>
          </a:ln>
        </p:spPr>
        <p:txBody>
          <a:bodyPr>
            <a:spAutoFit/>
          </a:bodyPr>
          <a:lstStyle/>
          <a:p>
            <a:r>
              <a:rPr lang="en-US" sz="2800">
                <a:latin typeface="Calibri" pitchFamily="34" charset="0"/>
              </a:rPr>
              <a:t>1. </a:t>
            </a:r>
            <a:r>
              <a:rPr lang="id-ID" sz="2800">
                <a:latin typeface="Calibri" pitchFamily="34" charset="0"/>
              </a:rPr>
              <a:t>Simple Steps  </a:t>
            </a:r>
            <a:endParaRPr lang="en-US" sz="2800">
              <a:latin typeface="Calibri" pitchFamily="34" charset="0"/>
            </a:endParaRPr>
          </a:p>
        </p:txBody>
      </p:sp>
      <p:sp>
        <p:nvSpPr>
          <p:cNvPr id="10247" name="TextBox 7">
            <a:hlinkClick r:id="rId4" action="ppaction://hlinksldjump"/>
          </p:cNvPr>
          <p:cNvSpPr txBox="1">
            <a:spLocks noChangeArrowheads="1"/>
          </p:cNvSpPr>
          <p:nvPr/>
        </p:nvSpPr>
        <p:spPr bwMode="auto">
          <a:xfrm>
            <a:off x="685800" y="2676525"/>
            <a:ext cx="3733800" cy="523875"/>
          </a:xfrm>
          <a:prstGeom prst="rect">
            <a:avLst/>
          </a:prstGeom>
          <a:noFill/>
          <a:ln w="9525">
            <a:noFill/>
            <a:miter lim="800000"/>
            <a:headEnd/>
            <a:tailEnd/>
          </a:ln>
        </p:spPr>
        <p:txBody>
          <a:bodyPr>
            <a:spAutoFit/>
          </a:bodyPr>
          <a:lstStyle/>
          <a:p>
            <a:r>
              <a:rPr lang="en-US" sz="2800" dirty="0">
                <a:latin typeface="Calibri" pitchFamily="34" charset="0"/>
              </a:rPr>
              <a:t>2. </a:t>
            </a:r>
            <a:r>
              <a:rPr lang="id-ID" sz="2800" dirty="0">
                <a:latin typeface="Calibri" pitchFamily="34" charset="0"/>
              </a:rPr>
              <a:t>Hierarchical Steps</a:t>
            </a:r>
            <a:r>
              <a:rPr lang="en-US" sz="2800" dirty="0">
                <a:latin typeface="Calibri" pitchFamily="34" charset="0"/>
              </a:rPr>
              <a:t> </a:t>
            </a:r>
          </a:p>
        </p:txBody>
      </p:sp>
      <p:sp>
        <p:nvSpPr>
          <p:cNvPr id="10248" name="TextBox 8">
            <a:hlinkClick r:id="rId5" action="ppaction://hlinksldjump"/>
          </p:cNvPr>
          <p:cNvSpPr txBox="1">
            <a:spLocks noChangeArrowheads="1"/>
          </p:cNvSpPr>
          <p:nvPr/>
        </p:nvSpPr>
        <p:spPr bwMode="auto">
          <a:xfrm>
            <a:off x="685800" y="3590925"/>
            <a:ext cx="3505200" cy="523875"/>
          </a:xfrm>
          <a:prstGeom prst="rect">
            <a:avLst/>
          </a:prstGeom>
          <a:noFill/>
          <a:ln w="9525">
            <a:noFill/>
            <a:miter lim="800000"/>
            <a:headEnd/>
            <a:tailEnd/>
          </a:ln>
        </p:spPr>
        <p:txBody>
          <a:bodyPr>
            <a:spAutoFit/>
          </a:bodyPr>
          <a:lstStyle/>
          <a:p>
            <a:r>
              <a:rPr lang="en-US" sz="2800" dirty="0">
                <a:latin typeface="Calibri" pitchFamily="34" charset="0"/>
              </a:rPr>
              <a:t>3. </a:t>
            </a:r>
            <a:r>
              <a:rPr lang="id-ID" sz="2800" dirty="0">
                <a:latin typeface="Calibri" pitchFamily="34" charset="0"/>
              </a:rPr>
              <a:t>Graphic Procedures</a:t>
            </a:r>
            <a:r>
              <a:rPr lang="en-US" sz="2800" dirty="0">
                <a:latin typeface="Calibri" pitchFamily="34" charset="0"/>
              </a:rPr>
              <a:t> </a:t>
            </a:r>
          </a:p>
        </p:txBody>
      </p:sp>
      <p:sp>
        <p:nvSpPr>
          <p:cNvPr id="10249" name="TextBox 9">
            <a:hlinkClick r:id="rId6" action="ppaction://hlinksldjump"/>
          </p:cNvPr>
          <p:cNvSpPr txBox="1">
            <a:spLocks noChangeArrowheads="1"/>
          </p:cNvSpPr>
          <p:nvPr/>
        </p:nvSpPr>
        <p:spPr bwMode="auto">
          <a:xfrm>
            <a:off x="762000" y="4581525"/>
            <a:ext cx="3048000" cy="523875"/>
          </a:xfrm>
          <a:prstGeom prst="rect">
            <a:avLst/>
          </a:prstGeom>
          <a:noFill/>
          <a:ln w="9525">
            <a:noFill/>
            <a:miter lim="800000"/>
            <a:headEnd/>
            <a:tailEnd/>
          </a:ln>
        </p:spPr>
        <p:txBody>
          <a:bodyPr>
            <a:spAutoFit/>
          </a:bodyPr>
          <a:lstStyle/>
          <a:p>
            <a:r>
              <a:rPr lang="en-US" sz="2800" dirty="0">
                <a:latin typeface="Calibri" pitchFamily="34" charset="0"/>
              </a:rPr>
              <a:t>4. Flow Chart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Untitled">
            <a:hlinkClick r:id="" action="ppaction://hlinkshowjump?jump=nextslide"/>
          </p:cNvPr>
          <p:cNvPicPr>
            <a:picLocks noChangeAspect="1" noChangeArrowheads="1"/>
          </p:cNvPicPr>
          <p:nvPr/>
        </p:nvPicPr>
        <p:blipFill>
          <a:blip r:embed="rId3"/>
          <a:srcRect b="18359"/>
          <a:stretch>
            <a:fillRect/>
          </a:stretch>
        </p:blipFill>
        <p:spPr bwMode="auto">
          <a:xfrm>
            <a:off x="762000" y="533400"/>
            <a:ext cx="7543800" cy="5562600"/>
          </a:xfrm>
          <a:prstGeom prst="rect">
            <a:avLst/>
          </a:prstGeom>
          <a:noFill/>
          <a:ln w="9525">
            <a:noFill/>
            <a:miter lim="800000"/>
            <a:headEnd/>
            <a:tailEnd/>
          </a:ln>
        </p:spPr>
      </p:pic>
      <p:sp>
        <p:nvSpPr>
          <p:cNvPr id="14341" name="Slide Number Placeholder 6"/>
          <p:cNvSpPr>
            <a:spLocks noGrp="1"/>
          </p:cNvSpPr>
          <p:nvPr>
            <p:ph type="sldNum" sz="quarter" idx="12"/>
          </p:nvPr>
        </p:nvSpPr>
        <p:spPr bwMode="auto">
          <a:noFill/>
          <a:ln>
            <a:miter lim="800000"/>
            <a:headEnd/>
            <a:tailEnd/>
          </a:ln>
        </p:spPr>
        <p:txBody>
          <a:bodyPr/>
          <a:lstStyle/>
          <a:p>
            <a:fld id="{B9F51B0D-3957-4AA4-91EB-6793C959CF64}" type="slidenum">
              <a:rPr lang="en-US"/>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JENIS DAN RUANG LINGKUP SOP:</a:t>
            </a:r>
            <a:r>
              <a:rPr lang="en-US" dirty="0">
                <a:solidFill>
                  <a:schemeClr val="accent1">
                    <a:satMod val="150000"/>
                  </a:schemeClr>
                </a:solidFill>
              </a:rPr>
              <a:t> </a:t>
            </a:r>
          </a:p>
        </p:txBody>
      </p:sp>
      <p:sp>
        <p:nvSpPr>
          <p:cNvPr id="9219" name="Rectangle 3"/>
          <p:cNvSpPr>
            <a:spLocks noGrp="1" noChangeArrowheads="1"/>
          </p:cNvSpPr>
          <p:nvPr>
            <p:ph idx="1"/>
          </p:nvPr>
        </p:nvSpPr>
        <p:spPr/>
        <p:txBody>
          <a:bodyPr>
            <a:normAutofit lnSpcReduction="10000"/>
          </a:bodyPr>
          <a:lstStyle/>
          <a:p>
            <a:pPr marL="609600" indent="-609600" eaLnBrk="1" hangingPunct="1">
              <a:lnSpc>
                <a:spcPct val="80000"/>
              </a:lnSpc>
              <a:buFontTx/>
              <a:buAutoNum type="arabicPeriod"/>
            </a:pPr>
            <a:r>
              <a:rPr lang="id-ID" sz="2800" dirty="0" smtClean="0"/>
              <a:t>SOP PELAYANAN  PROFESI </a:t>
            </a:r>
            <a:r>
              <a:rPr lang="en-US" sz="2800" dirty="0" smtClean="0"/>
              <a:t>:</a:t>
            </a:r>
          </a:p>
          <a:p>
            <a:pPr marL="990600" lvl="1" indent="-533400" eaLnBrk="1" hangingPunct="1">
              <a:lnSpc>
                <a:spcPct val="80000"/>
              </a:lnSpc>
            </a:pPr>
            <a:r>
              <a:rPr lang="id-ID" sz="2400" dirty="0" smtClean="0"/>
              <a:t>SOP </a:t>
            </a:r>
            <a:r>
              <a:rPr lang="en-US" sz="2400" dirty="0" smtClean="0"/>
              <a:t>YANG BERKAITAN DENGAN  </a:t>
            </a:r>
            <a:r>
              <a:rPr lang="id-ID" sz="2400" dirty="0" smtClean="0"/>
              <a:t> ASPEK KEILMUAN </a:t>
            </a:r>
            <a:r>
              <a:rPr lang="en-US" sz="2400" dirty="0" smtClean="0"/>
              <a:t>: </a:t>
            </a:r>
            <a:r>
              <a:rPr lang="id-ID" sz="2400" dirty="0" smtClean="0"/>
              <a:t>SOP MENGENAI PROSES BELAJAR MENGAJAR, KERJA </a:t>
            </a:r>
            <a:r>
              <a:rPr lang="en-US" sz="2400" dirty="0" smtClean="0"/>
              <a:t> </a:t>
            </a:r>
            <a:r>
              <a:rPr lang="id-ID" sz="2400" dirty="0" smtClean="0"/>
              <a:t>DIAGNOSTIK DAN TERAPI</a:t>
            </a:r>
            <a:r>
              <a:rPr lang="en-US" sz="2400" dirty="0" smtClean="0"/>
              <a:t>, PENELITIAN, </a:t>
            </a:r>
            <a:r>
              <a:rPr lang="id-ID" sz="2400" dirty="0" smtClean="0"/>
              <a:t>PENMAS, </a:t>
            </a:r>
            <a:r>
              <a:rPr lang="en-US" sz="2400" dirty="0" smtClean="0"/>
              <a:t>DSB.</a:t>
            </a:r>
            <a:r>
              <a:rPr lang="id-ID" sz="2400" dirty="0" smtClean="0"/>
              <a:t> </a:t>
            </a:r>
            <a:endParaRPr lang="en-US" sz="2400" dirty="0" smtClean="0"/>
          </a:p>
          <a:p>
            <a:pPr marL="990600" lvl="1" indent="-533400" eaLnBrk="1" hangingPunct="1">
              <a:lnSpc>
                <a:spcPct val="80000"/>
              </a:lnSpc>
            </a:pPr>
            <a:r>
              <a:rPr lang="id-ID" sz="2400" dirty="0" smtClean="0"/>
              <a:t>SOP </a:t>
            </a:r>
            <a:r>
              <a:rPr lang="en-US" sz="2400" dirty="0" smtClean="0"/>
              <a:t> YANG BERKAITAN DENGAN </a:t>
            </a:r>
            <a:r>
              <a:rPr lang="id-ID" sz="2400" dirty="0" smtClean="0"/>
              <a:t> </a:t>
            </a:r>
            <a:r>
              <a:rPr lang="en-US" sz="2400" dirty="0" smtClean="0"/>
              <a:t> </a:t>
            </a:r>
            <a:r>
              <a:rPr lang="id-ID" sz="2400" dirty="0" smtClean="0"/>
              <a:t>ASPEK MANAJERIAL </a:t>
            </a:r>
            <a:r>
              <a:rPr lang="en-US" sz="2400" dirty="0" smtClean="0"/>
              <a:t>: SOP KEWENANGAN.</a:t>
            </a:r>
          </a:p>
          <a:p>
            <a:pPr marL="990600" lvl="1" indent="-533400" eaLnBrk="1" hangingPunct="1">
              <a:lnSpc>
                <a:spcPct val="80000"/>
              </a:lnSpc>
              <a:buFont typeface="Wingdings" pitchFamily="2" charset="2"/>
              <a:buNone/>
            </a:pPr>
            <a:endParaRPr lang="en-US" sz="2400" dirty="0" smtClean="0"/>
          </a:p>
          <a:p>
            <a:pPr marL="609600" indent="-609600" eaLnBrk="1" hangingPunct="1">
              <a:lnSpc>
                <a:spcPct val="80000"/>
              </a:lnSpc>
              <a:buFontTx/>
              <a:buAutoNum type="arabicPeriod"/>
            </a:pPr>
            <a:r>
              <a:rPr lang="id-ID" sz="2800" dirty="0" smtClean="0"/>
              <a:t>SOP </a:t>
            </a:r>
            <a:r>
              <a:rPr lang="en-US" sz="2800" dirty="0" smtClean="0"/>
              <a:t>PELAYANAN TEKNIS DAN </a:t>
            </a:r>
            <a:r>
              <a:rPr lang="id-ID" sz="2800" dirty="0" smtClean="0"/>
              <a:t>ADMINISTRASI </a:t>
            </a:r>
            <a:r>
              <a:rPr lang="en-US" sz="2800" dirty="0" smtClean="0"/>
              <a:t> </a:t>
            </a:r>
          </a:p>
          <a:p>
            <a:pPr marL="990600" lvl="1" indent="-533400" eaLnBrk="1" hangingPunct="1">
              <a:lnSpc>
                <a:spcPct val="80000"/>
              </a:lnSpc>
            </a:pPr>
            <a:r>
              <a:rPr lang="en-US" sz="2400" dirty="0" smtClean="0"/>
              <a:t>SOP PELAYANAN</a:t>
            </a:r>
          </a:p>
          <a:p>
            <a:pPr marL="990600" lvl="1" indent="-533400" eaLnBrk="1" hangingPunct="1">
              <a:lnSpc>
                <a:spcPct val="80000"/>
              </a:lnSpc>
            </a:pPr>
            <a:r>
              <a:rPr lang="en-US" sz="2400" dirty="0" smtClean="0"/>
              <a:t>SOP PELAPORAN</a:t>
            </a:r>
          </a:p>
          <a:p>
            <a:pPr marL="990600" lvl="1" indent="-533400" eaLnBrk="1" hangingPunct="1">
              <a:lnSpc>
                <a:spcPct val="80000"/>
              </a:lnSpc>
            </a:pPr>
            <a:r>
              <a:rPr lang="en-US" sz="2400" dirty="0" smtClean="0"/>
              <a:t>SOP PERENCANAAN PROGRAM</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p:cTn id="14" dur="1000" fill="hold"/>
                                        <p:tgtEl>
                                          <p:spTgt spid="92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1000" fill="hold"/>
                                        <p:tgtEl>
                                          <p:spTgt spid="921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921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p:cTn id="24" dur="1000" fill="hold"/>
                                        <p:tgtEl>
                                          <p:spTgt spid="921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92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p:cTn id="31" dur="1000" fill="hold"/>
                                        <p:tgtEl>
                                          <p:spTgt spid="9219">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921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9219">
                                            <p:txEl>
                                              <p:pRg st="4" end="4"/>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 calcmode="lin" valueType="num">
                                      <p:cBhvr>
                                        <p:cTn id="36" dur="1000" fill="hold"/>
                                        <p:tgtEl>
                                          <p:spTgt spid="9219">
                                            <p:txEl>
                                              <p:pRg st="5" end="5"/>
                                            </p:txEl>
                                          </p:spTgt>
                                        </p:tgtEl>
                                        <p:attrNameLst>
                                          <p:attrName>ppt_w</p:attrName>
                                        </p:attrNameLst>
                                      </p:cBhvr>
                                      <p:tavLst>
                                        <p:tav tm="0">
                                          <p:val>
                                            <p:strVal val="#ppt_w+.3"/>
                                          </p:val>
                                        </p:tav>
                                        <p:tav tm="100000">
                                          <p:val>
                                            <p:strVal val="#ppt_w"/>
                                          </p:val>
                                        </p:tav>
                                      </p:tavLst>
                                    </p:anim>
                                    <p:anim calcmode="lin" valueType="num">
                                      <p:cBhvr>
                                        <p:cTn id="37" dur="1000" fill="hold"/>
                                        <p:tgtEl>
                                          <p:spTgt spid="9219">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9219">
                                            <p:txEl>
                                              <p:pRg st="5" end="5"/>
                                            </p:txEl>
                                          </p:spTgt>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 calcmode="lin" valueType="num">
                                      <p:cBhvr>
                                        <p:cTn id="41" dur="1000" fill="hold"/>
                                        <p:tgtEl>
                                          <p:spTgt spid="9219">
                                            <p:txEl>
                                              <p:pRg st="6" end="6"/>
                                            </p:txEl>
                                          </p:spTgt>
                                        </p:tgtEl>
                                        <p:attrNameLst>
                                          <p:attrName>ppt_w</p:attrName>
                                        </p:attrNameLst>
                                      </p:cBhvr>
                                      <p:tavLst>
                                        <p:tav tm="0">
                                          <p:val>
                                            <p:strVal val="#ppt_w+.3"/>
                                          </p:val>
                                        </p:tav>
                                        <p:tav tm="100000">
                                          <p:val>
                                            <p:strVal val="#ppt_w"/>
                                          </p:val>
                                        </p:tav>
                                      </p:tavLst>
                                    </p:anim>
                                    <p:anim calcmode="lin" valueType="num">
                                      <p:cBhvr>
                                        <p:cTn id="42" dur="1000" fill="hold"/>
                                        <p:tgtEl>
                                          <p:spTgt spid="9219">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9219">
                                            <p:txEl>
                                              <p:pRg st="6" end="6"/>
                                            </p:txEl>
                                          </p:spTgt>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 calcmode="lin" valueType="num">
                                      <p:cBhvr>
                                        <p:cTn id="46" dur="1000" fill="hold"/>
                                        <p:tgtEl>
                                          <p:spTgt spid="9219">
                                            <p:txEl>
                                              <p:pRg st="7" end="7"/>
                                            </p:txEl>
                                          </p:spTgt>
                                        </p:tgtEl>
                                        <p:attrNameLst>
                                          <p:attrName>ppt_w</p:attrName>
                                        </p:attrNameLst>
                                      </p:cBhvr>
                                      <p:tavLst>
                                        <p:tav tm="0">
                                          <p:val>
                                            <p:strVal val="#ppt_w+.3"/>
                                          </p:val>
                                        </p:tav>
                                        <p:tav tm="100000">
                                          <p:val>
                                            <p:strVal val="#ppt_w"/>
                                          </p:val>
                                        </p:tav>
                                      </p:tavLst>
                                    </p:anim>
                                    <p:anim calcmode="lin" valueType="num">
                                      <p:cBhvr>
                                        <p:cTn id="47" dur="1000" fill="hold"/>
                                        <p:tgtEl>
                                          <p:spTgt spid="9219">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dirty="0">
                <a:solidFill>
                  <a:schemeClr val="accent1">
                    <a:satMod val="150000"/>
                  </a:schemeClr>
                </a:solidFill>
              </a:rPr>
              <a:t>FORMAT SOP:</a:t>
            </a:r>
          </a:p>
        </p:txBody>
      </p:sp>
      <p:sp>
        <p:nvSpPr>
          <p:cNvPr id="10243" name="Rectangle 3"/>
          <p:cNvSpPr>
            <a:spLocks noGrp="1" noChangeArrowheads="1"/>
          </p:cNvSpPr>
          <p:nvPr>
            <p:ph idx="1"/>
          </p:nvPr>
        </p:nvSpPr>
        <p:spPr>
          <a:xfrm>
            <a:off x="228600" y="1371600"/>
            <a:ext cx="8763000" cy="5486400"/>
          </a:xfrm>
        </p:spPr>
        <p:txBody>
          <a:bodyPr/>
          <a:lstStyle/>
          <a:p>
            <a:pPr marL="609600" indent="-609600" eaLnBrk="1" hangingPunct="1">
              <a:lnSpc>
                <a:spcPct val="80000"/>
              </a:lnSpc>
              <a:spcBef>
                <a:spcPts val="600"/>
              </a:spcBef>
              <a:buFontTx/>
              <a:buAutoNum type="arabicPeriod"/>
            </a:pPr>
            <a:r>
              <a:rPr lang="id-ID" sz="2800" b="1" dirty="0" smtClean="0"/>
              <a:t>Sederhana</a:t>
            </a:r>
            <a:r>
              <a:rPr lang="en-US" sz="2800" b="1" dirty="0" smtClean="0"/>
              <a:t>: </a:t>
            </a:r>
            <a:r>
              <a:rPr lang="id-ID" sz="2800" dirty="0" smtClean="0"/>
              <a:t> </a:t>
            </a:r>
            <a:r>
              <a:rPr lang="en-US" sz="2800" dirty="0" smtClean="0"/>
              <a:t> </a:t>
            </a:r>
            <a:r>
              <a:rPr lang="id-ID" sz="2800" dirty="0" smtClean="0"/>
              <a:t>disusun bila suatu pekerjaan hanya terdapat serangkaian langkah-langkah pendek, singkat dan tidak rinci</a:t>
            </a:r>
            <a:r>
              <a:rPr lang="en-US" sz="2800" dirty="0" smtClean="0"/>
              <a:t> </a:t>
            </a:r>
          </a:p>
          <a:p>
            <a:pPr marL="609600" indent="-609600" eaLnBrk="1" hangingPunct="1">
              <a:lnSpc>
                <a:spcPct val="80000"/>
              </a:lnSpc>
              <a:spcBef>
                <a:spcPts val="600"/>
              </a:spcBef>
              <a:buFontTx/>
              <a:buAutoNum type="arabicPeriod"/>
            </a:pPr>
            <a:r>
              <a:rPr lang="id-ID" sz="2800" b="1" dirty="0" smtClean="0"/>
              <a:t>Hirarki</a:t>
            </a:r>
            <a:r>
              <a:rPr lang="en-US" sz="2800" b="1" dirty="0" smtClean="0"/>
              <a:t> :</a:t>
            </a:r>
            <a:r>
              <a:rPr lang="en-US" sz="2800" dirty="0" smtClean="0"/>
              <a:t> </a:t>
            </a:r>
            <a:r>
              <a:rPr lang="id-ID" sz="2800" dirty="0" smtClean="0"/>
              <a:t>disusun bila suatu pekerjaan terdapat langkah-langkah yang lebih rinci, panjang, dan banyak keputusan-keputusan yang harus dilakukan. </a:t>
            </a:r>
            <a:r>
              <a:rPr lang="en-US" sz="2800" dirty="0" smtClean="0"/>
              <a:t> </a:t>
            </a:r>
          </a:p>
          <a:p>
            <a:pPr marL="609600" indent="-609600" eaLnBrk="1" hangingPunct="1">
              <a:lnSpc>
                <a:spcPct val="80000"/>
              </a:lnSpc>
              <a:spcBef>
                <a:spcPts val="600"/>
              </a:spcBef>
              <a:buFontTx/>
              <a:buAutoNum type="arabicPeriod"/>
            </a:pPr>
            <a:r>
              <a:rPr lang="id-ID" sz="2800" b="1" dirty="0" smtClean="0"/>
              <a:t>Grafis</a:t>
            </a:r>
            <a:r>
              <a:rPr lang="en-US" sz="2800" b="1" dirty="0" smtClean="0"/>
              <a:t>:</a:t>
            </a:r>
            <a:r>
              <a:rPr lang="en-US" sz="2800" dirty="0" smtClean="0"/>
              <a:t> </a:t>
            </a:r>
            <a:r>
              <a:rPr lang="id-ID" sz="2800" dirty="0" smtClean="0"/>
              <a:t>prosedur grafis biasanya dilengkapi dengan gambar, foto atau diagram sebagai ilustrasi</a:t>
            </a:r>
            <a:r>
              <a:rPr lang="en-US" sz="2800" dirty="0" smtClean="0"/>
              <a:t>.</a:t>
            </a:r>
          </a:p>
          <a:p>
            <a:pPr marL="609600" indent="-609600" eaLnBrk="1" hangingPunct="1">
              <a:lnSpc>
                <a:spcPct val="80000"/>
              </a:lnSpc>
              <a:spcBef>
                <a:spcPts val="600"/>
              </a:spcBef>
              <a:buFontTx/>
              <a:buAutoNum type="arabicPeriod"/>
            </a:pPr>
            <a:r>
              <a:rPr lang="id-ID" sz="2800" b="1" dirty="0" smtClean="0"/>
              <a:t>Flowcharts</a:t>
            </a:r>
            <a:r>
              <a:rPr lang="en-US" sz="2800" dirty="0" smtClean="0"/>
              <a:t> </a:t>
            </a:r>
            <a:r>
              <a:rPr lang="en-US" sz="2800" dirty="0" err="1" smtClean="0"/>
              <a:t>atau</a:t>
            </a:r>
            <a:r>
              <a:rPr lang="en-US" sz="2800" dirty="0" smtClean="0"/>
              <a:t> </a:t>
            </a:r>
            <a:r>
              <a:rPr lang="id-ID" sz="2800" dirty="0" smtClean="0"/>
              <a:t>diagram alur</a:t>
            </a:r>
            <a:r>
              <a:rPr lang="en-US" sz="2800" dirty="0" smtClean="0"/>
              <a:t>:</a:t>
            </a:r>
            <a:r>
              <a:rPr lang="id-ID" sz="2800" dirty="0" smtClean="0"/>
              <a:t> dapat menggambarkan dengan jelas hubungan antara langkah-langkah kerja baik secara fisik maupun logis</a:t>
            </a:r>
            <a:r>
              <a:rPr lang="en-US" sz="2800" dirty="0" smtClean="0"/>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stCondLst>
                                            <p:cond delay="0"/>
                                          </p:stCondLst>
                                        </p:cTn>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1000">
                                          <p:stCondLst>
                                            <p:cond delay="0"/>
                                          </p:stCondLst>
                                        </p:cTn>
                                        <p:tgtEl>
                                          <p:spTgt spid="10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stCondLst>
                                            <p:cond delay="0"/>
                                          </p:stCondLst>
                                        </p:cTn>
                                        <p:tgtEl>
                                          <p:spTgt spid="102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43">
                                            <p:txEl>
                                              <p:pRg st="3" end="3"/>
                                            </p:txEl>
                                          </p:spTgt>
                                        </p:tgtEl>
                                        <p:attrNameLst>
                                          <p:attrName>style.visibility</p:attrName>
                                        </p:attrNameLst>
                                      </p:cBhvr>
                                      <p:to>
                                        <p:strVal val="visible"/>
                                      </p:to>
                                    </p:set>
                                    <p:animEffect transition="in" filter="fade">
                                      <p:cBhvr>
                                        <p:cTn id="26" dur="1000">
                                          <p:stCondLst>
                                            <p:cond delay="0"/>
                                          </p:stCondLst>
                                        </p:cTn>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1143000"/>
          </a:xfrm>
        </p:spPr>
        <p:txBody>
          <a:bodyPr/>
          <a:lstStyle/>
          <a:p>
            <a:pPr eaLnBrk="1" fontAlgn="auto" hangingPunct="1">
              <a:spcAft>
                <a:spcPts val="0"/>
              </a:spcAft>
              <a:defRPr/>
            </a:pPr>
            <a:r>
              <a:rPr lang="en-US" dirty="0">
                <a:solidFill>
                  <a:schemeClr val="accent1">
                    <a:satMod val="150000"/>
                  </a:schemeClr>
                </a:solidFill>
              </a:rPr>
              <a:t>CONTOH SOP SEDERHANA </a:t>
            </a:r>
          </a:p>
        </p:txBody>
      </p:sp>
      <p:sp>
        <p:nvSpPr>
          <p:cNvPr id="22531" name="Rectangle 3"/>
          <p:cNvSpPr>
            <a:spLocks noGrp="1" noChangeArrowheads="1"/>
          </p:cNvSpPr>
          <p:nvPr>
            <p:ph idx="1"/>
          </p:nvPr>
        </p:nvSpPr>
        <p:spPr/>
        <p:txBody>
          <a:bodyPr/>
          <a:lstStyle/>
          <a:p>
            <a:pPr eaLnBrk="1" hangingPunct="1"/>
            <a:r>
              <a:rPr lang="en-US" dirty="0" smtClean="0"/>
              <a:t>SOP PENERIMAAN SURAT/SURAT MASUK :</a:t>
            </a:r>
          </a:p>
          <a:p>
            <a:pPr lvl="1" eaLnBrk="1" hangingPunct="1"/>
            <a:r>
              <a:rPr lang="en-US" dirty="0" smtClean="0"/>
              <a:t>PETUGAS MENERIMA SURAT/SURAT MASUK</a:t>
            </a:r>
          </a:p>
          <a:p>
            <a:pPr lvl="1" eaLnBrk="1" hangingPunct="1"/>
            <a:r>
              <a:rPr lang="en-US" dirty="0" smtClean="0"/>
              <a:t>PETUGAS MENCATAT DALAM BUKU EKSPEDISI</a:t>
            </a:r>
          </a:p>
          <a:p>
            <a:pPr lvl="1" eaLnBrk="1" hangingPunct="1"/>
            <a:r>
              <a:rPr lang="en-US" dirty="0" smtClean="0"/>
              <a:t>PETUGAS MENDISTRIBUSIKAN SURAT PADA BAGIAN YANG DITUJU</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strVal val="#ppt_w*2.5"/>
                                          </p:val>
                                        </p:tav>
                                        <p:tav tm="100000">
                                          <p:val>
                                            <p:strVal val="#ppt_w"/>
                                          </p:val>
                                        </p:tav>
                                      </p:tavLst>
                                    </p:anim>
                                    <p:anim calcmode="lin" valueType="num">
                                      <p:cBhvr>
                                        <p:cTn id="8" dur="2000" fill="hold"/>
                                        <p:tgtEl>
                                          <p:spTgt spid="22530"/>
                                        </p:tgtEl>
                                        <p:attrNameLst>
                                          <p:attrName>ppt_h</p:attrName>
                                        </p:attrNameLst>
                                      </p:cBhvr>
                                      <p:tavLst>
                                        <p:tav tm="0">
                                          <p:val>
                                            <p:strVal val="#ppt_h"/>
                                          </p:val>
                                        </p:tav>
                                        <p:tav tm="100000">
                                          <p:val>
                                            <p:strVal val="#ppt_h"/>
                                          </p:val>
                                        </p:tav>
                                      </p:tavLst>
                                    </p:anim>
                                    <p:anim calcmode="lin" valueType="num">
                                      <p:cBhvr>
                                        <p:cTn id="9" dur="2000" fill="hold"/>
                                        <p:tgtEl>
                                          <p:spTgt spid="225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25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25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wipe(left)">
                                      <p:cBhvr>
                                        <p:cTn id="16" dur="500"/>
                                        <p:tgtEl>
                                          <p:spTgt spid="22531">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Effect transition="in" filter="wipe(left)">
                                      <p:cBhvr>
                                        <p:cTn id="19" dur="500"/>
                                        <p:tgtEl>
                                          <p:spTgt spid="22531">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Effect transition="in" filter="wipe(left)">
                                      <p:cBhvr>
                                        <p:cTn id="25"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CONTOH SPOP HIRARKHI:</a:t>
            </a:r>
          </a:p>
        </p:txBody>
      </p:sp>
      <p:sp>
        <p:nvSpPr>
          <p:cNvPr id="23555" name="Rectangle 3"/>
          <p:cNvSpPr>
            <a:spLocks noGrp="1" noChangeArrowheads="1"/>
          </p:cNvSpPr>
          <p:nvPr>
            <p:ph idx="1"/>
          </p:nvPr>
        </p:nvSpPr>
        <p:spPr/>
        <p:txBody>
          <a:bodyPr/>
          <a:lstStyle/>
          <a:p>
            <a:pPr eaLnBrk="1" hangingPunct="1">
              <a:lnSpc>
                <a:spcPct val="90000"/>
              </a:lnSpc>
            </a:pPr>
            <a:r>
              <a:rPr lang="en-US" sz="2400" smtClean="0"/>
              <a:t>SOP SURAT MASUK</a:t>
            </a:r>
          </a:p>
          <a:p>
            <a:pPr lvl="1" eaLnBrk="1" hangingPunct="1">
              <a:lnSpc>
                <a:spcPct val="90000"/>
              </a:lnSpc>
            </a:pPr>
            <a:r>
              <a:rPr lang="en-US" sz="2000" smtClean="0"/>
              <a:t>PETUGAS MENERIMA SURAT MASUK</a:t>
            </a:r>
          </a:p>
          <a:p>
            <a:pPr lvl="1" eaLnBrk="1" hangingPunct="1">
              <a:lnSpc>
                <a:spcPct val="90000"/>
              </a:lnSpc>
            </a:pPr>
            <a:r>
              <a:rPr lang="en-US" sz="2000" smtClean="0"/>
              <a:t>PETUGAS MENCATAT DALAM BUKU EKSPEDISI</a:t>
            </a:r>
          </a:p>
          <a:p>
            <a:pPr lvl="1" eaLnBrk="1" hangingPunct="1">
              <a:lnSpc>
                <a:spcPct val="90000"/>
              </a:lnSpc>
            </a:pPr>
            <a:r>
              <a:rPr lang="en-US" sz="2000" smtClean="0"/>
              <a:t>PETUGAS MENYERAHKAN SURAT KEPADA SEKRETARIS DI BAGIAN</a:t>
            </a:r>
          </a:p>
          <a:p>
            <a:pPr lvl="1" eaLnBrk="1" hangingPunct="1">
              <a:lnSpc>
                <a:spcPct val="90000"/>
              </a:lnSpc>
            </a:pPr>
            <a:r>
              <a:rPr lang="en-US" sz="2000" smtClean="0"/>
              <a:t>SEKRETARIS AKAN MEMBUKA SURAT DAN MENGKLASIFIKASIKAN ISI SURAT</a:t>
            </a:r>
          </a:p>
          <a:p>
            <a:pPr lvl="1" eaLnBrk="1" hangingPunct="1">
              <a:lnSpc>
                <a:spcPct val="90000"/>
              </a:lnSpc>
            </a:pPr>
            <a:r>
              <a:rPr lang="en-US" sz="2000" smtClean="0"/>
              <a:t>UNTUK SURAT TERTUTUP SEKRETARIS TIDAK BERHAK MEMBUKA</a:t>
            </a:r>
          </a:p>
          <a:p>
            <a:pPr lvl="1" eaLnBrk="1" hangingPunct="1">
              <a:lnSpc>
                <a:spcPct val="90000"/>
              </a:lnSpc>
            </a:pPr>
            <a:r>
              <a:rPr lang="en-US" sz="2000" smtClean="0"/>
              <a:t>MENDISTRIBUSIKAN SURAT PADA YANG BERKEPENTINGAN </a:t>
            </a:r>
          </a:p>
          <a:p>
            <a:pPr lvl="1" eaLnBrk="1" hangingPunct="1">
              <a:lnSpc>
                <a:spcPct val="90000"/>
              </a:lnSpc>
              <a:buFont typeface="Wingdings" pitchFamily="2" charset="2"/>
              <a:buNone/>
            </a:pPr>
            <a:endParaRPr lang="en-US" sz="2000" smtClean="0"/>
          </a:p>
          <a:p>
            <a:pPr lvl="1" eaLnBrk="1" hangingPunct="1">
              <a:lnSpc>
                <a:spcPct val="90000"/>
              </a:lnSpc>
            </a:pPr>
            <a:endParaRPr lang="en-US" sz="200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555">
                                            <p:txEl>
                                              <p:pRg st="0" end="0"/>
                                            </p:txEl>
                                          </p:spTgt>
                                        </p:tgtEl>
                                        <p:attrNameLst>
                                          <p:attrName>style.visibility</p:attrName>
                                        </p:attrNameLst>
                                      </p:cBhvr>
                                      <p:to>
                                        <p:strVal val="visible"/>
                                      </p:to>
                                    </p:set>
                                    <p:animEffect transition="in" filter="fade">
                                      <p:cBhvr>
                                        <p:cTn id="17" dur="1000"/>
                                        <p:tgtEl>
                                          <p:spTgt spid="23555">
                                            <p:txEl>
                                              <p:pRg st="0" end="0"/>
                                            </p:txEl>
                                          </p:spTgt>
                                        </p:tgtEl>
                                      </p:cBhvr>
                                    </p:animEffect>
                                    <p:anim calcmode="lin" valueType="num">
                                      <p:cBhvr>
                                        <p:cTn id="1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555">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Effect transition="in" filter="fade">
                                      <p:cBhvr>
                                        <p:cTn id="22" dur="1000"/>
                                        <p:tgtEl>
                                          <p:spTgt spid="23555">
                                            <p:txEl>
                                              <p:pRg st="1" end="1"/>
                                            </p:txEl>
                                          </p:spTgt>
                                        </p:tgtEl>
                                      </p:cBhvr>
                                    </p:animEffect>
                                    <p:anim calcmode="lin" valueType="num">
                                      <p:cBhvr>
                                        <p:cTn id="23"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555">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fade">
                                      <p:cBhvr>
                                        <p:cTn id="27" dur="1000"/>
                                        <p:tgtEl>
                                          <p:spTgt spid="23555">
                                            <p:txEl>
                                              <p:pRg st="2" end="2"/>
                                            </p:txEl>
                                          </p:spTgt>
                                        </p:tgtEl>
                                      </p:cBhvr>
                                    </p:animEffect>
                                    <p:anim calcmode="lin" valueType="num">
                                      <p:cBhvr>
                                        <p:cTn id="28"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3555">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3555">
                                            <p:txEl>
                                              <p:pRg st="3" end="3"/>
                                            </p:txEl>
                                          </p:spTgt>
                                        </p:tgtEl>
                                        <p:attrNameLst>
                                          <p:attrName>style.visibility</p:attrName>
                                        </p:attrNameLst>
                                      </p:cBhvr>
                                      <p:to>
                                        <p:strVal val="visible"/>
                                      </p:to>
                                    </p:set>
                                    <p:animEffect transition="in" filter="fade">
                                      <p:cBhvr>
                                        <p:cTn id="32" dur="1000"/>
                                        <p:tgtEl>
                                          <p:spTgt spid="23555">
                                            <p:txEl>
                                              <p:pRg st="3" end="3"/>
                                            </p:txEl>
                                          </p:spTgt>
                                        </p:tgtEl>
                                      </p:cBhvr>
                                    </p:animEffect>
                                    <p:anim calcmode="lin" valueType="num">
                                      <p:cBhvr>
                                        <p:cTn id="33"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3555">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3555">
                                            <p:txEl>
                                              <p:pRg st="4" end="4"/>
                                            </p:txEl>
                                          </p:spTgt>
                                        </p:tgtEl>
                                        <p:attrNameLst>
                                          <p:attrName>style.visibility</p:attrName>
                                        </p:attrNameLst>
                                      </p:cBhvr>
                                      <p:to>
                                        <p:strVal val="visible"/>
                                      </p:to>
                                    </p:set>
                                    <p:animEffect transition="in" filter="fade">
                                      <p:cBhvr>
                                        <p:cTn id="37" dur="1000"/>
                                        <p:tgtEl>
                                          <p:spTgt spid="23555">
                                            <p:txEl>
                                              <p:pRg st="4" end="4"/>
                                            </p:txEl>
                                          </p:spTgt>
                                        </p:tgtEl>
                                      </p:cBhvr>
                                    </p:animEffect>
                                    <p:anim calcmode="lin" valueType="num">
                                      <p:cBhvr>
                                        <p:cTn id="38"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3555">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3555">
                                            <p:txEl>
                                              <p:pRg st="5" end="5"/>
                                            </p:txEl>
                                          </p:spTgt>
                                        </p:tgtEl>
                                        <p:attrNameLst>
                                          <p:attrName>style.visibility</p:attrName>
                                        </p:attrNameLst>
                                      </p:cBhvr>
                                      <p:to>
                                        <p:strVal val="visible"/>
                                      </p:to>
                                    </p:set>
                                    <p:animEffect transition="in" filter="fade">
                                      <p:cBhvr>
                                        <p:cTn id="42" dur="1000"/>
                                        <p:tgtEl>
                                          <p:spTgt spid="23555">
                                            <p:txEl>
                                              <p:pRg st="5" end="5"/>
                                            </p:txEl>
                                          </p:spTgt>
                                        </p:tgtEl>
                                      </p:cBhvr>
                                    </p:animEffect>
                                    <p:anim calcmode="lin" valueType="num">
                                      <p:cBhvr>
                                        <p:cTn id="43" dur="1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555">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3555">
                                            <p:txEl>
                                              <p:pRg st="6" end="6"/>
                                            </p:txEl>
                                          </p:spTgt>
                                        </p:tgtEl>
                                        <p:attrNameLst>
                                          <p:attrName>style.visibility</p:attrName>
                                        </p:attrNameLst>
                                      </p:cBhvr>
                                      <p:to>
                                        <p:strVal val="visible"/>
                                      </p:to>
                                    </p:set>
                                    <p:animEffect transition="in" filter="fade">
                                      <p:cBhvr>
                                        <p:cTn id="47" dur="1000"/>
                                        <p:tgtEl>
                                          <p:spTgt spid="23555">
                                            <p:txEl>
                                              <p:pRg st="6" end="6"/>
                                            </p:txEl>
                                          </p:spTgt>
                                        </p:tgtEl>
                                      </p:cBhvr>
                                    </p:animEffect>
                                    <p:anim calcmode="lin" valueType="num">
                                      <p:cBhvr>
                                        <p:cTn id="48"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5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dirty="0">
                <a:solidFill>
                  <a:schemeClr val="accent1">
                    <a:satMod val="150000"/>
                  </a:schemeClr>
                </a:solidFill>
              </a:rPr>
              <a:t>SOP GRAFIS:</a:t>
            </a:r>
          </a:p>
        </p:txBody>
      </p:sp>
      <p:sp>
        <p:nvSpPr>
          <p:cNvPr id="24579" name="Rectangle 3"/>
          <p:cNvSpPr>
            <a:spLocks noGrp="1" noChangeArrowheads="1"/>
          </p:cNvSpPr>
          <p:nvPr>
            <p:ph idx="1"/>
          </p:nvPr>
        </p:nvSpPr>
        <p:spPr>
          <a:xfrm>
            <a:off x="457200" y="1524000"/>
            <a:ext cx="8229600" cy="4876800"/>
          </a:xfrm>
        </p:spPr>
        <p:txBody>
          <a:bodyPr/>
          <a:lstStyle/>
          <a:p>
            <a:pPr algn="ctr" eaLnBrk="1" hangingPunct="1">
              <a:buFont typeface="Wingdings" pitchFamily="2" charset="2"/>
              <a:buNone/>
            </a:pPr>
            <a:r>
              <a:rPr lang="en-US" smtClean="0"/>
              <a:t>SOP SURAT MASUK :</a:t>
            </a:r>
          </a:p>
        </p:txBody>
      </p:sp>
      <p:pic>
        <p:nvPicPr>
          <p:cNvPr id="20484" name="Picture 4" descr="HAND29"/>
          <p:cNvPicPr>
            <a:picLocks noChangeAspect="1" noChangeArrowheads="1"/>
          </p:cNvPicPr>
          <p:nvPr/>
        </p:nvPicPr>
        <p:blipFill>
          <a:blip r:embed="rId2"/>
          <a:srcRect/>
          <a:stretch>
            <a:fillRect/>
          </a:stretch>
        </p:blipFill>
        <p:spPr bwMode="auto">
          <a:xfrm>
            <a:off x="3581400" y="2362200"/>
            <a:ext cx="887413" cy="914400"/>
          </a:xfrm>
          <a:prstGeom prst="rect">
            <a:avLst/>
          </a:prstGeom>
          <a:noFill/>
          <a:ln w="9525">
            <a:noFill/>
            <a:miter lim="800000"/>
            <a:headEnd/>
            <a:tailEnd/>
          </a:ln>
        </p:spPr>
      </p:pic>
      <p:pic>
        <p:nvPicPr>
          <p:cNvPr id="20485" name="Picture 5" descr="PPL1100"/>
          <p:cNvPicPr>
            <a:picLocks noChangeAspect="1" noChangeArrowheads="1"/>
          </p:cNvPicPr>
          <p:nvPr/>
        </p:nvPicPr>
        <p:blipFill>
          <a:blip r:embed="rId3"/>
          <a:srcRect/>
          <a:stretch>
            <a:fillRect/>
          </a:stretch>
        </p:blipFill>
        <p:spPr bwMode="auto">
          <a:xfrm>
            <a:off x="5791200" y="4572000"/>
            <a:ext cx="1066800" cy="1447800"/>
          </a:xfrm>
          <a:prstGeom prst="rect">
            <a:avLst/>
          </a:prstGeom>
          <a:noFill/>
          <a:ln w="9525">
            <a:noFill/>
            <a:miter lim="800000"/>
            <a:headEnd/>
            <a:tailEnd/>
          </a:ln>
        </p:spPr>
      </p:pic>
      <p:pic>
        <p:nvPicPr>
          <p:cNvPr id="20486" name="Picture 6" descr="PHOTOJ"/>
          <p:cNvPicPr>
            <a:picLocks noChangeAspect="1" noChangeArrowheads="1"/>
          </p:cNvPicPr>
          <p:nvPr/>
        </p:nvPicPr>
        <p:blipFill>
          <a:blip r:embed="rId4"/>
          <a:srcRect/>
          <a:stretch>
            <a:fillRect/>
          </a:stretch>
        </p:blipFill>
        <p:spPr bwMode="auto">
          <a:xfrm>
            <a:off x="5791200" y="2590800"/>
            <a:ext cx="990600" cy="738188"/>
          </a:xfrm>
          <a:prstGeom prst="rect">
            <a:avLst/>
          </a:prstGeom>
          <a:noFill/>
          <a:ln w="9525">
            <a:noFill/>
            <a:miter lim="800000"/>
            <a:headEnd/>
            <a:tailEnd/>
          </a:ln>
        </p:spPr>
      </p:pic>
      <p:pic>
        <p:nvPicPr>
          <p:cNvPr id="20487" name="Picture 7" descr="CRCTR046"/>
          <p:cNvPicPr>
            <a:picLocks noChangeAspect="1" noChangeArrowheads="1"/>
          </p:cNvPicPr>
          <p:nvPr/>
        </p:nvPicPr>
        <p:blipFill>
          <a:blip r:embed="rId5"/>
          <a:srcRect/>
          <a:stretch>
            <a:fillRect/>
          </a:stretch>
        </p:blipFill>
        <p:spPr bwMode="auto">
          <a:xfrm>
            <a:off x="3581400" y="4038600"/>
            <a:ext cx="490538" cy="990600"/>
          </a:xfrm>
          <a:prstGeom prst="rect">
            <a:avLst/>
          </a:prstGeom>
          <a:noFill/>
          <a:ln w="9525">
            <a:noFill/>
            <a:miter lim="800000"/>
            <a:headEnd/>
            <a:tailEnd/>
          </a:ln>
        </p:spPr>
      </p:pic>
      <p:pic>
        <p:nvPicPr>
          <p:cNvPr id="20488" name="Picture 8" descr="HG05"/>
          <p:cNvPicPr>
            <a:picLocks noChangeAspect="1" noChangeArrowheads="1"/>
          </p:cNvPicPr>
          <p:nvPr/>
        </p:nvPicPr>
        <p:blipFill>
          <a:blip r:embed="rId6"/>
          <a:srcRect/>
          <a:stretch>
            <a:fillRect/>
          </a:stretch>
        </p:blipFill>
        <p:spPr bwMode="auto">
          <a:xfrm>
            <a:off x="3581400" y="5181600"/>
            <a:ext cx="457200" cy="914400"/>
          </a:xfrm>
          <a:prstGeom prst="rect">
            <a:avLst/>
          </a:prstGeom>
          <a:noFill/>
          <a:ln w="9525">
            <a:noFill/>
            <a:miter lim="800000"/>
            <a:headEnd/>
            <a:tailEnd/>
          </a:ln>
        </p:spPr>
      </p:pic>
      <p:sp>
        <p:nvSpPr>
          <p:cNvPr id="20489" name="AutoShape 10"/>
          <p:cNvSpPr>
            <a:spLocks noChangeArrowheads="1"/>
          </p:cNvSpPr>
          <p:nvPr/>
        </p:nvSpPr>
        <p:spPr bwMode="auto">
          <a:xfrm>
            <a:off x="4800600" y="27432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id-ID"/>
          </a:p>
        </p:txBody>
      </p:sp>
      <p:sp>
        <p:nvSpPr>
          <p:cNvPr id="20490" name="AutoShape 11"/>
          <p:cNvSpPr>
            <a:spLocks noChangeArrowheads="1"/>
          </p:cNvSpPr>
          <p:nvPr/>
        </p:nvSpPr>
        <p:spPr bwMode="auto">
          <a:xfrm>
            <a:off x="6248400" y="37338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endParaRPr lang="id-ID"/>
          </a:p>
        </p:txBody>
      </p:sp>
      <p:sp>
        <p:nvSpPr>
          <p:cNvPr id="20491" name="AutoShape 12"/>
          <p:cNvSpPr>
            <a:spLocks noChangeArrowheads="1"/>
          </p:cNvSpPr>
          <p:nvPr/>
        </p:nvSpPr>
        <p:spPr bwMode="auto">
          <a:xfrm>
            <a:off x="4648200" y="4724400"/>
            <a:ext cx="381000" cy="152400"/>
          </a:xfrm>
          <a:prstGeom prst="lef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id-ID"/>
          </a:p>
        </p:txBody>
      </p:sp>
      <p:sp>
        <p:nvSpPr>
          <p:cNvPr id="20492" name="AutoShape 15"/>
          <p:cNvSpPr>
            <a:spLocks noChangeArrowheads="1"/>
          </p:cNvSpPr>
          <p:nvPr/>
        </p:nvSpPr>
        <p:spPr bwMode="auto">
          <a:xfrm>
            <a:off x="4648200" y="5486400"/>
            <a:ext cx="381000" cy="152400"/>
          </a:xfrm>
          <a:prstGeom prst="lef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3"/>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1000" fill="hold"/>
                                        <p:tgtEl>
                                          <p:spTgt spid="2457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SOP FLOWCHARTS:</a:t>
            </a:r>
          </a:p>
        </p:txBody>
      </p:sp>
      <p:sp>
        <p:nvSpPr>
          <p:cNvPr id="25603" name="Rectangle 3"/>
          <p:cNvSpPr>
            <a:spLocks noGrp="1" noChangeArrowheads="1"/>
          </p:cNvSpPr>
          <p:nvPr>
            <p:ph idx="1"/>
          </p:nvPr>
        </p:nvSpPr>
        <p:spPr/>
        <p:txBody>
          <a:bodyPr/>
          <a:lstStyle/>
          <a:p>
            <a:pPr eaLnBrk="1" hangingPunct="1">
              <a:buFont typeface="Wingdings" pitchFamily="2" charset="2"/>
              <a:buNone/>
            </a:pPr>
            <a:r>
              <a:rPr lang="en-US" smtClean="0"/>
              <a:t>SOP SURAT MASUK</a:t>
            </a:r>
          </a:p>
        </p:txBody>
      </p:sp>
      <p:sp>
        <p:nvSpPr>
          <p:cNvPr id="21508" name="Rectangle 15"/>
          <p:cNvSpPr>
            <a:spLocks noChangeArrowheads="1"/>
          </p:cNvSpPr>
          <p:nvPr/>
        </p:nvSpPr>
        <p:spPr bwMode="auto">
          <a:xfrm>
            <a:off x="4648200" y="2209800"/>
            <a:ext cx="2133600" cy="533400"/>
          </a:xfrm>
          <a:prstGeom prst="rect">
            <a:avLst/>
          </a:prstGeom>
          <a:solidFill>
            <a:schemeClr val="accent1"/>
          </a:solidFill>
          <a:ln w="9525">
            <a:solidFill>
              <a:schemeClr val="tx1"/>
            </a:solidFill>
            <a:miter lim="800000"/>
            <a:headEnd/>
            <a:tailEnd/>
          </a:ln>
        </p:spPr>
        <p:txBody>
          <a:bodyPr wrap="none" anchor="ctr"/>
          <a:lstStyle/>
          <a:p>
            <a:pPr algn="ctr"/>
            <a:r>
              <a:rPr lang="en-US"/>
              <a:t>MENERIMA SURAT</a:t>
            </a:r>
          </a:p>
        </p:txBody>
      </p:sp>
      <p:sp>
        <p:nvSpPr>
          <p:cNvPr id="21509" name="Rectangle 16"/>
          <p:cNvSpPr>
            <a:spLocks noChangeArrowheads="1"/>
          </p:cNvSpPr>
          <p:nvPr/>
        </p:nvSpPr>
        <p:spPr bwMode="auto">
          <a:xfrm>
            <a:off x="3505200" y="3352800"/>
            <a:ext cx="1371600" cy="457200"/>
          </a:xfrm>
          <a:prstGeom prst="rect">
            <a:avLst/>
          </a:prstGeom>
          <a:solidFill>
            <a:schemeClr val="accent1"/>
          </a:solidFill>
          <a:ln w="9525">
            <a:solidFill>
              <a:schemeClr val="tx1"/>
            </a:solidFill>
            <a:miter lim="800000"/>
            <a:headEnd/>
            <a:tailEnd/>
          </a:ln>
        </p:spPr>
        <p:txBody>
          <a:bodyPr wrap="none" anchor="ctr"/>
          <a:lstStyle/>
          <a:p>
            <a:pPr algn="ctr"/>
            <a:r>
              <a:rPr lang="en-US"/>
              <a:t>MENCATAT</a:t>
            </a:r>
          </a:p>
        </p:txBody>
      </p:sp>
      <p:sp>
        <p:nvSpPr>
          <p:cNvPr id="21510" name="Rectangle 17"/>
          <p:cNvSpPr>
            <a:spLocks noChangeArrowheads="1"/>
          </p:cNvSpPr>
          <p:nvPr/>
        </p:nvSpPr>
        <p:spPr bwMode="auto">
          <a:xfrm>
            <a:off x="6096000" y="3276600"/>
            <a:ext cx="2590800" cy="457200"/>
          </a:xfrm>
          <a:prstGeom prst="rect">
            <a:avLst/>
          </a:prstGeom>
          <a:solidFill>
            <a:schemeClr val="accent1"/>
          </a:solidFill>
          <a:ln w="9525">
            <a:solidFill>
              <a:schemeClr val="tx1"/>
            </a:solidFill>
            <a:miter lim="800000"/>
            <a:headEnd/>
            <a:tailEnd/>
          </a:ln>
        </p:spPr>
        <p:txBody>
          <a:bodyPr wrap="none" anchor="ctr"/>
          <a:lstStyle/>
          <a:p>
            <a:pPr algn="ctr"/>
            <a:r>
              <a:rPr lang="en-US"/>
              <a:t>MENGKLASIFIKASIKAN</a:t>
            </a:r>
          </a:p>
        </p:txBody>
      </p:sp>
      <p:sp>
        <p:nvSpPr>
          <p:cNvPr id="21511" name="Rectangle 18"/>
          <p:cNvSpPr>
            <a:spLocks noChangeArrowheads="1"/>
          </p:cNvSpPr>
          <p:nvPr/>
        </p:nvSpPr>
        <p:spPr bwMode="auto">
          <a:xfrm>
            <a:off x="4572000" y="4648200"/>
            <a:ext cx="2286000" cy="381000"/>
          </a:xfrm>
          <a:prstGeom prst="rect">
            <a:avLst/>
          </a:prstGeom>
          <a:solidFill>
            <a:schemeClr val="accent1"/>
          </a:solidFill>
          <a:ln w="9525">
            <a:solidFill>
              <a:schemeClr val="tx1"/>
            </a:solidFill>
            <a:miter lim="800000"/>
            <a:headEnd/>
            <a:tailEnd/>
          </a:ln>
        </p:spPr>
        <p:txBody>
          <a:bodyPr wrap="none" anchor="ctr"/>
          <a:lstStyle/>
          <a:p>
            <a:pPr algn="ctr"/>
            <a:r>
              <a:rPr lang="en-US"/>
              <a:t>MENDISTRIBUSIKAN</a:t>
            </a:r>
          </a:p>
        </p:txBody>
      </p:sp>
      <p:sp>
        <p:nvSpPr>
          <p:cNvPr id="21512" name="Text Box 19"/>
          <p:cNvSpPr txBox="1">
            <a:spLocks noChangeArrowheads="1"/>
          </p:cNvSpPr>
          <p:nvPr/>
        </p:nvSpPr>
        <p:spPr bwMode="auto">
          <a:xfrm>
            <a:off x="5181600" y="2362200"/>
            <a:ext cx="1524000" cy="366713"/>
          </a:xfrm>
          <a:prstGeom prst="rect">
            <a:avLst/>
          </a:prstGeom>
          <a:noFill/>
          <a:ln w="9525">
            <a:noFill/>
            <a:miter lim="800000"/>
            <a:headEnd/>
            <a:tailEnd/>
          </a:ln>
        </p:spPr>
        <p:txBody>
          <a:bodyPr>
            <a:spAutoFit/>
          </a:bodyPr>
          <a:lstStyle/>
          <a:p>
            <a:pPr>
              <a:spcBef>
                <a:spcPct val="50000"/>
              </a:spcBef>
            </a:pPr>
            <a:endParaRPr lang="id-ID"/>
          </a:p>
        </p:txBody>
      </p:sp>
      <p:sp>
        <p:nvSpPr>
          <p:cNvPr id="21513" name="Line 24"/>
          <p:cNvSpPr>
            <a:spLocks noChangeShapeType="1"/>
          </p:cNvSpPr>
          <p:nvPr/>
        </p:nvSpPr>
        <p:spPr bwMode="auto">
          <a:xfrm>
            <a:off x="4191000" y="2971800"/>
            <a:ext cx="3276600" cy="0"/>
          </a:xfrm>
          <a:prstGeom prst="line">
            <a:avLst/>
          </a:prstGeom>
          <a:noFill/>
          <a:ln w="9525">
            <a:solidFill>
              <a:schemeClr val="tx1"/>
            </a:solidFill>
            <a:round/>
            <a:headEnd/>
            <a:tailEnd/>
          </a:ln>
        </p:spPr>
        <p:txBody>
          <a:bodyPr/>
          <a:lstStyle/>
          <a:p>
            <a:endParaRPr lang="id-ID"/>
          </a:p>
        </p:txBody>
      </p:sp>
      <p:sp>
        <p:nvSpPr>
          <p:cNvPr id="21514" name="Line 25"/>
          <p:cNvSpPr>
            <a:spLocks noChangeShapeType="1"/>
          </p:cNvSpPr>
          <p:nvPr/>
        </p:nvSpPr>
        <p:spPr bwMode="auto">
          <a:xfrm>
            <a:off x="4191000" y="4267200"/>
            <a:ext cx="3200400" cy="0"/>
          </a:xfrm>
          <a:prstGeom prst="line">
            <a:avLst/>
          </a:prstGeom>
          <a:noFill/>
          <a:ln w="9525">
            <a:solidFill>
              <a:schemeClr val="tx1"/>
            </a:solidFill>
            <a:round/>
            <a:headEnd/>
            <a:tailEnd/>
          </a:ln>
        </p:spPr>
        <p:txBody>
          <a:bodyPr/>
          <a:lstStyle/>
          <a:p>
            <a:endParaRPr lang="id-ID"/>
          </a:p>
        </p:txBody>
      </p:sp>
      <p:sp>
        <p:nvSpPr>
          <p:cNvPr id="21515" name="Line 26"/>
          <p:cNvSpPr>
            <a:spLocks noChangeShapeType="1"/>
          </p:cNvSpPr>
          <p:nvPr/>
        </p:nvSpPr>
        <p:spPr bwMode="auto">
          <a:xfrm>
            <a:off x="5715000" y="4267200"/>
            <a:ext cx="0" cy="381000"/>
          </a:xfrm>
          <a:prstGeom prst="line">
            <a:avLst/>
          </a:prstGeom>
          <a:noFill/>
          <a:ln w="9525">
            <a:solidFill>
              <a:schemeClr val="tx1"/>
            </a:solidFill>
            <a:round/>
            <a:headEnd/>
            <a:tailEnd type="triangle" w="med" len="med"/>
          </a:ln>
        </p:spPr>
        <p:txBody>
          <a:bodyPr/>
          <a:lstStyle/>
          <a:p>
            <a:endParaRPr lang="id-ID"/>
          </a:p>
        </p:txBody>
      </p:sp>
      <p:sp>
        <p:nvSpPr>
          <p:cNvPr id="21516" name="Line 27"/>
          <p:cNvSpPr>
            <a:spLocks noChangeShapeType="1"/>
          </p:cNvSpPr>
          <p:nvPr/>
        </p:nvSpPr>
        <p:spPr bwMode="auto">
          <a:xfrm>
            <a:off x="4191000" y="2971800"/>
            <a:ext cx="0" cy="304800"/>
          </a:xfrm>
          <a:prstGeom prst="line">
            <a:avLst/>
          </a:prstGeom>
          <a:noFill/>
          <a:ln w="9525">
            <a:solidFill>
              <a:schemeClr val="tx1"/>
            </a:solidFill>
            <a:round/>
            <a:headEnd/>
            <a:tailEnd type="triangle" w="med" len="med"/>
          </a:ln>
        </p:spPr>
        <p:txBody>
          <a:bodyPr/>
          <a:lstStyle/>
          <a:p>
            <a:endParaRPr lang="id-ID"/>
          </a:p>
        </p:txBody>
      </p:sp>
      <p:sp>
        <p:nvSpPr>
          <p:cNvPr id="21517" name="Line 28"/>
          <p:cNvSpPr>
            <a:spLocks noChangeShapeType="1"/>
          </p:cNvSpPr>
          <p:nvPr/>
        </p:nvSpPr>
        <p:spPr bwMode="auto">
          <a:xfrm flipH="1">
            <a:off x="7467600" y="2971800"/>
            <a:ext cx="0" cy="228600"/>
          </a:xfrm>
          <a:prstGeom prst="line">
            <a:avLst/>
          </a:prstGeom>
          <a:noFill/>
          <a:ln w="9525">
            <a:solidFill>
              <a:schemeClr val="tx1"/>
            </a:solidFill>
            <a:round/>
            <a:headEnd/>
            <a:tailEnd type="triangle" w="med" len="med"/>
          </a:ln>
        </p:spPr>
        <p:txBody>
          <a:bodyPr/>
          <a:lstStyle/>
          <a:p>
            <a:endParaRPr lang="id-ID"/>
          </a:p>
        </p:txBody>
      </p:sp>
      <p:sp>
        <p:nvSpPr>
          <p:cNvPr id="21518" name="Line 29"/>
          <p:cNvSpPr>
            <a:spLocks noChangeShapeType="1"/>
          </p:cNvSpPr>
          <p:nvPr/>
        </p:nvSpPr>
        <p:spPr bwMode="auto">
          <a:xfrm>
            <a:off x="5638800" y="2743200"/>
            <a:ext cx="0" cy="228600"/>
          </a:xfrm>
          <a:prstGeom prst="line">
            <a:avLst/>
          </a:prstGeom>
          <a:noFill/>
          <a:ln w="9525">
            <a:solidFill>
              <a:schemeClr val="tx1"/>
            </a:solidFill>
            <a:round/>
            <a:headEnd/>
            <a:tailEnd/>
          </a:ln>
        </p:spPr>
        <p:txBody>
          <a:bodyPr/>
          <a:lstStyle/>
          <a:p>
            <a:endParaRPr lang="id-ID"/>
          </a:p>
        </p:txBody>
      </p:sp>
      <p:sp>
        <p:nvSpPr>
          <p:cNvPr id="21519" name="Line 30"/>
          <p:cNvSpPr>
            <a:spLocks noChangeShapeType="1"/>
          </p:cNvSpPr>
          <p:nvPr/>
        </p:nvSpPr>
        <p:spPr bwMode="auto">
          <a:xfrm>
            <a:off x="4191000" y="3810000"/>
            <a:ext cx="0" cy="457200"/>
          </a:xfrm>
          <a:prstGeom prst="line">
            <a:avLst/>
          </a:prstGeom>
          <a:noFill/>
          <a:ln w="9525">
            <a:solidFill>
              <a:schemeClr val="tx1"/>
            </a:solidFill>
            <a:round/>
            <a:headEnd/>
            <a:tailEnd/>
          </a:ln>
        </p:spPr>
        <p:txBody>
          <a:bodyPr/>
          <a:lstStyle/>
          <a:p>
            <a:endParaRPr lang="id-ID"/>
          </a:p>
        </p:txBody>
      </p:sp>
      <p:sp>
        <p:nvSpPr>
          <p:cNvPr id="21520" name="Line 31"/>
          <p:cNvSpPr>
            <a:spLocks noChangeShapeType="1"/>
          </p:cNvSpPr>
          <p:nvPr/>
        </p:nvSpPr>
        <p:spPr bwMode="auto">
          <a:xfrm>
            <a:off x="7391400" y="3733800"/>
            <a:ext cx="0" cy="533400"/>
          </a:xfrm>
          <a:prstGeom prst="line">
            <a:avLst/>
          </a:prstGeom>
          <a:noFill/>
          <a:ln w="9525">
            <a:solidFill>
              <a:schemeClr val="tx1"/>
            </a:solidFill>
            <a:round/>
            <a:headEnd/>
            <a:tailEnd/>
          </a:ln>
        </p:spPr>
        <p:txBody>
          <a:bodyP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68" decel="100000"/>
                                        <p:tgtEl>
                                          <p:spTgt spid="25602"/>
                                        </p:tgtEl>
                                      </p:cBhvr>
                                    </p:animEffect>
                                    <p:animScale>
                                      <p:cBhvr>
                                        <p:cTn id="8" dur="768" decel="100000"/>
                                        <p:tgtEl>
                                          <p:spTgt spid="25602"/>
                                        </p:tgtEl>
                                      </p:cBhvr>
                                      <p:from x="10000" y="10000"/>
                                      <p:to x="200000" y="450000"/>
                                    </p:animScale>
                                    <p:animScale>
                                      <p:cBhvr>
                                        <p:cTn id="9" dur="1230" accel="100000" fill="hold">
                                          <p:stCondLst>
                                            <p:cond delay="768"/>
                                          </p:stCondLst>
                                        </p:cTn>
                                        <p:tgtEl>
                                          <p:spTgt spid="25602"/>
                                        </p:tgtEl>
                                      </p:cBhvr>
                                      <p:from x="200000" y="450000"/>
                                      <p:to x="100000" y="100000"/>
                                    </p:animScale>
                                    <p:set>
                                      <p:cBhvr>
                                        <p:cTn id="10" dur="768" fill="hold"/>
                                        <p:tgtEl>
                                          <p:spTgt spid="25602"/>
                                        </p:tgtEl>
                                        <p:attrNameLst>
                                          <p:attrName>ppt_x</p:attrName>
                                        </p:attrNameLst>
                                      </p:cBhvr>
                                      <p:to>
                                        <p:strVal val="(0.5)"/>
                                      </p:to>
                                    </p:set>
                                    <p:anim from="(0.5)" to="(#ppt_x)" calcmode="lin" valueType="num">
                                      <p:cBhvr>
                                        <p:cTn id="11" dur="1230" accel="100000" fill="hold">
                                          <p:stCondLst>
                                            <p:cond delay="768"/>
                                          </p:stCondLst>
                                        </p:cTn>
                                        <p:tgtEl>
                                          <p:spTgt spid="25602"/>
                                        </p:tgtEl>
                                        <p:attrNameLst>
                                          <p:attrName>ppt_x</p:attrName>
                                        </p:attrNameLst>
                                      </p:cBhvr>
                                    </p:anim>
                                    <p:set>
                                      <p:cBhvr>
                                        <p:cTn id="12" dur="768" fill="hold"/>
                                        <p:tgtEl>
                                          <p:spTgt spid="25602"/>
                                        </p:tgtEl>
                                        <p:attrNameLst>
                                          <p:attrName>ppt_y</p:attrName>
                                        </p:attrNameLst>
                                      </p:cBhvr>
                                      <p:to>
                                        <p:strVal val="(#ppt_y+0.4)"/>
                                      </p:to>
                                    </p:set>
                                    <p:anim from="(#ppt_y+0.4)" to="(#ppt_y)" calcmode="lin" valueType="num">
                                      <p:cBhvr>
                                        <p:cTn id="13" dur="1230" accel="100000" fill="hold">
                                          <p:stCondLst>
                                            <p:cond delay="768"/>
                                          </p:stCondLst>
                                        </p:cTn>
                                        <p:tgtEl>
                                          <p:spTgt spid="2560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 calcmode="lin" valueType="num">
                                      <p:cBhvr>
                                        <p:cTn id="18"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8229600" cy="1252728"/>
          </a:xfrm>
        </p:spPr>
        <p:txBody>
          <a:bodyPr>
            <a:normAutofit/>
          </a:bodyPr>
          <a:lstStyle/>
          <a:p>
            <a:pPr eaLnBrk="1" fontAlgn="auto" hangingPunct="1">
              <a:spcAft>
                <a:spcPts val="0"/>
              </a:spcAft>
              <a:defRPr/>
            </a:pPr>
            <a:r>
              <a:rPr lang="en-US" sz="3200" dirty="0">
                <a:solidFill>
                  <a:srgbClr val="FF0000"/>
                </a:solidFill>
              </a:rPr>
              <a:t>SOP MENURUT TEKNOLOGI YG DIGUNAKAN :</a:t>
            </a:r>
          </a:p>
        </p:txBody>
      </p:sp>
      <p:sp>
        <p:nvSpPr>
          <p:cNvPr id="11267" name="Rectangle 3"/>
          <p:cNvSpPr>
            <a:spLocks noGrp="1" noChangeArrowheads="1"/>
          </p:cNvSpPr>
          <p:nvPr>
            <p:ph idx="1"/>
          </p:nvPr>
        </p:nvSpPr>
        <p:spPr>
          <a:xfrm>
            <a:off x="0" y="1600200"/>
            <a:ext cx="6705600" cy="4800600"/>
          </a:xfrm>
        </p:spPr>
        <p:txBody>
          <a:bodyPr>
            <a:normAutofit lnSpcReduction="10000"/>
          </a:bodyPr>
          <a:lstStyle/>
          <a:p>
            <a:pPr eaLnBrk="1" hangingPunct="1">
              <a:lnSpc>
                <a:spcPct val="80000"/>
              </a:lnSpc>
              <a:spcBef>
                <a:spcPts val="1200"/>
              </a:spcBef>
            </a:pPr>
            <a:r>
              <a:rPr lang="en-US" sz="2400" dirty="0" smtClean="0"/>
              <a:t>MANUAL SOP: DILAKUKAN SECARA MANUAL</a:t>
            </a:r>
          </a:p>
          <a:p>
            <a:pPr eaLnBrk="1" hangingPunct="1">
              <a:lnSpc>
                <a:spcPct val="80000"/>
              </a:lnSpc>
              <a:spcBef>
                <a:spcPts val="1200"/>
              </a:spcBef>
              <a:buFont typeface="Wingdings" pitchFamily="2" charset="2"/>
              <a:buNone/>
            </a:pPr>
            <a:r>
              <a:rPr lang="en-US" sz="2400" dirty="0" smtClean="0"/>
              <a:t>      CONTOH: PENYERAHAN SURAT PELANGGARAN LALU LINTAS, SIDANG PENGADILAN, PENGURUSAN IJIN, DSB.</a:t>
            </a:r>
          </a:p>
          <a:p>
            <a:pPr eaLnBrk="1" hangingPunct="1">
              <a:lnSpc>
                <a:spcPct val="80000"/>
              </a:lnSpc>
              <a:spcBef>
                <a:spcPts val="1200"/>
              </a:spcBef>
            </a:pPr>
            <a:r>
              <a:rPr lang="en-US" sz="2400" dirty="0" smtClean="0"/>
              <a:t>COMPUTERISASI: ONLINE/ MENGGUNAKAN SISTEM  SOFTWARE  UNTUK MENGATUR ALUR KERJA</a:t>
            </a:r>
          </a:p>
          <a:p>
            <a:pPr eaLnBrk="1" hangingPunct="1">
              <a:lnSpc>
                <a:spcPct val="80000"/>
              </a:lnSpc>
              <a:spcBef>
                <a:spcPts val="1200"/>
              </a:spcBef>
              <a:buFont typeface="Wingdings" pitchFamily="2" charset="2"/>
              <a:buNone/>
            </a:pPr>
            <a:r>
              <a:rPr lang="en-US" sz="2400" dirty="0" smtClean="0"/>
              <a:t>   CONTOH: SISTEM OPERATOR TELEPON, HOTLINE, RESERVASI PENERBANGAN/HOTEL, PEMBAYARAN VIA CREDIT CARD, DSB</a:t>
            </a:r>
          </a:p>
          <a:p>
            <a:pPr eaLnBrk="1" hangingPunct="1">
              <a:lnSpc>
                <a:spcPct val="80000"/>
              </a:lnSpc>
              <a:spcBef>
                <a:spcPts val="1200"/>
              </a:spcBef>
            </a:pPr>
            <a:r>
              <a:rPr lang="en-US" sz="2400" dirty="0" smtClean="0"/>
              <a:t>SEMI KOMPUTERISASI : CAMPURAN ANTARA MANUAL DAN COMPUTERIZED</a:t>
            </a:r>
          </a:p>
          <a:p>
            <a:pPr eaLnBrk="1" hangingPunct="1">
              <a:lnSpc>
                <a:spcPct val="80000"/>
              </a:lnSpc>
              <a:spcBef>
                <a:spcPts val="1200"/>
              </a:spcBef>
              <a:buFont typeface="Wingdings" pitchFamily="2" charset="2"/>
              <a:buNone/>
            </a:pPr>
            <a:r>
              <a:rPr lang="en-US" sz="2400" dirty="0" smtClean="0"/>
              <a:t>   CONTOH: PELAYANAN KTP/SIM/STNK.</a:t>
            </a:r>
          </a:p>
        </p:txBody>
      </p:sp>
      <p:pic>
        <p:nvPicPr>
          <p:cNvPr id="22532" name="Picture 4"/>
          <p:cNvPicPr>
            <a:picLocks noChangeAspect="1" noChangeArrowheads="1"/>
          </p:cNvPicPr>
          <p:nvPr/>
        </p:nvPicPr>
        <p:blipFill>
          <a:blip r:embed="rId2"/>
          <a:srcRect/>
          <a:stretch>
            <a:fillRect/>
          </a:stretch>
        </p:blipFill>
        <p:spPr bwMode="auto">
          <a:xfrm rot="637830">
            <a:off x="6724650" y="1620838"/>
            <a:ext cx="2078038" cy="44862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
                                          </p:val>
                                        </p:tav>
                                        <p:tav tm="100000">
                                          <p:val>
                                            <p:strVal val="#ppt_w"/>
                                          </p:val>
                                        </p:tav>
                                      </p:tavLst>
                                    </p:anim>
                                    <p:anim calcmode="lin" valueType="num">
                                      <p:cBhvr>
                                        <p:cTn id="8" dur="2000" fill="hold"/>
                                        <p:tgtEl>
                                          <p:spTgt spid="1126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4"/>
                                          </p:val>
                                        </p:tav>
                                        <p:tav tm="100000">
                                          <p:val>
                                            <p:strVal val="#ppt_x"/>
                                          </p:val>
                                        </p:tav>
                                      </p:tavLst>
                                    </p:anim>
                                    <p:anim calcmode="lin" valueType="num">
                                      <p:cBhvr>
                                        <p:cTn id="10" dur="2000" fill="hold"/>
                                        <p:tgtEl>
                                          <p:spTgt spid="1126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500">
                                          <p:stCondLst>
                                            <p:cond delay="0"/>
                                          </p:stCondLst>
                                        </p:cTn>
                                        <p:tgtEl>
                                          <p:spTgt spid="11267">
                                            <p:txEl>
                                              <p:pRg st="0" end="0"/>
                                            </p:txEl>
                                          </p:spTgt>
                                        </p:tgtEl>
                                      </p:cBhvr>
                                    </p:animEffect>
                                    <p:anim calcmode="lin" valueType="num">
                                      <p:cBhvr>
                                        <p:cTn id="16" dur="500" fill="hold">
                                          <p:stCondLst>
                                            <p:cond delay="0"/>
                                          </p:stCondLst>
                                        </p:cTn>
                                        <p:tgtEl>
                                          <p:spTgt spid="11267">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1267">
                                            <p:txEl>
                                              <p:pRg st="1" end="1"/>
                                            </p:txEl>
                                          </p:spTgt>
                                        </p:tgtEl>
                                        <p:attrNameLst>
                                          <p:attrName>style.visibility</p:attrName>
                                        </p:attrNameLst>
                                      </p:cBhvr>
                                      <p:to>
                                        <p:strVal val="visible"/>
                                      </p:to>
                                    </p:set>
                                    <p:animEffect transition="in" filter="fade">
                                      <p:cBhvr>
                                        <p:cTn id="22" dur="500">
                                          <p:stCondLst>
                                            <p:cond delay="0"/>
                                          </p:stCondLst>
                                        </p:cTn>
                                        <p:tgtEl>
                                          <p:spTgt spid="11267">
                                            <p:txEl>
                                              <p:pRg st="1" end="1"/>
                                            </p:txEl>
                                          </p:spTgt>
                                        </p:tgtEl>
                                      </p:cBhvr>
                                    </p:animEffect>
                                    <p:anim calcmode="lin" valueType="num">
                                      <p:cBhvr>
                                        <p:cTn id="23" dur="500" fill="hold">
                                          <p:stCondLst>
                                            <p:cond delay="0"/>
                                          </p:stCondLst>
                                        </p:cTn>
                                        <p:tgtEl>
                                          <p:spTgt spid="11267">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1267">
                                            <p:txEl>
                                              <p:pRg st="2" end="2"/>
                                            </p:txEl>
                                          </p:spTgt>
                                        </p:tgtEl>
                                        <p:attrNameLst>
                                          <p:attrName>style.visibility</p:attrName>
                                        </p:attrNameLst>
                                      </p:cBhvr>
                                      <p:to>
                                        <p:strVal val="visible"/>
                                      </p:to>
                                    </p:set>
                                    <p:animEffect transition="in" filter="fade">
                                      <p:cBhvr>
                                        <p:cTn id="29" dur="500">
                                          <p:stCondLst>
                                            <p:cond delay="0"/>
                                          </p:stCondLst>
                                        </p:cTn>
                                        <p:tgtEl>
                                          <p:spTgt spid="11267">
                                            <p:txEl>
                                              <p:pRg st="2" end="2"/>
                                            </p:txEl>
                                          </p:spTgt>
                                        </p:tgtEl>
                                      </p:cBhvr>
                                    </p:animEffect>
                                    <p:anim calcmode="lin" valueType="num">
                                      <p:cBhvr>
                                        <p:cTn id="30" dur="500" fill="hold">
                                          <p:stCondLst>
                                            <p:cond delay="0"/>
                                          </p:stCondLst>
                                        </p:cTn>
                                        <p:tgtEl>
                                          <p:spTgt spid="11267">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1267">
                                            <p:txEl>
                                              <p:pRg st="3" end="3"/>
                                            </p:txEl>
                                          </p:spTgt>
                                        </p:tgtEl>
                                        <p:attrNameLst>
                                          <p:attrName>style.visibility</p:attrName>
                                        </p:attrNameLst>
                                      </p:cBhvr>
                                      <p:to>
                                        <p:strVal val="visible"/>
                                      </p:to>
                                    </p:set>
                                    <p:animEffect transition="in" filter="fade">
                                      <p:cBhvr>
                                        <p:cTn id="36" dur="500">
                                          <p:stCondLst>
                                            <p:cond delay="0"/>
                                          </p:stCondLst>
                                        </p:cTn>
                                        <p:tgtEl>
                                          <p:spTgt spid="11267">
                                            <p:txEl>
                                              <p:pRg st="3" end="3"/>
                                            </p:txEl>
                                          </p:spTgt>
                                        </p:tgtEl>
                                      </p:cBhvr>
                                    </p:animEffect>
                                    <p:anim calcmode="lin" valueType="num">
                                      <p:cBhvr>
                                        <p:cTn id="37" dur="500" fill="hold">
                                          <p:stCondLst>
                                            <p:cond delay="0"/>
                                          </p:stCondLst>
                                        </p:cTn>
                                        <p:tgtEl>
                                          <p:spTgt spid="11267">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1267">
                                            <p:txEl>
                                              <p:pRg st="4" end="4"/>
                                            </p:txEl>
                                          </p:spTgt>
                                        </p:tgtEl>
                                        <p:attrNameLst>
                                          <p:attrName>style.visibility</p:attrName>
                                        </p:attrNameLst>
                                      </p:cBhvr>
                                      <p:to>
                                        <p:strVal val="visible"/>
                                      </p:to>
                                    </p:set>
                                    <p:animEffect transition="in" filter="fade">
                                      <p:cBhvr>
                                        <p:cTn id="43" dur="500">
                                          <p:stCondLst>
                                            <p:cond delay="0"/>
                                          </p:stCondLst>
                                        </p:cTn>
                                        <p:tgtEl>
                                          <p:spTgt spid="11267">
                                            <p:txEl>
                                              <p:pRg st="4" end="4"/>
                                            </p:txEl>
                                          </p:spTgt>
                                        </p:tgtEl>
                                      </p:cBhvr>
                                    </p:animEffect>
                                    <p:anim calcmode="lin" valueType="num">
                                      <p:cBhvr>
                                        <p:cTn id="44" dur="500" fill="hold">
                                          <p:stCondLst>
                                            <p:cond delay="0"/>
                                          </p:stCondLst>
                                        </p:cTn>
                                        <p:tgtEl>
                                          <p:spTgt spid="11267">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11267">
                                            <p:txEl>
                                              <p:pRg st="5" end="5"/>
                                            </p:txEl>
                                          </p:spTgt>
                                        </p:tgtEl>
                                        <p:attrNameLst>
                                          <p:attrName>style.visibility</p:attrName>
                                        </p:attrNameLst>
                                      </p:cBhvr>
                                      <p:to>
                                        <p:strVal val="visible"/>
                                      </p:to>
                                    </p:set>
                                    <p:animEffect transition="in" filter="fade">
                                      <p:cBhvr>
                                        <p:cTn id="50" dur="500">
                                          <p:stCondLst>
                                            <p:cond delay="0"/>
                                          </p:stCondLst>
                                        </p:cTn>
                                        <p:tgtEl>
                                          <p:spTgt spid="11267">
                                            <p:txEl>
                                              <p:pRg st="5" end="5"/>
                                            </p:txEl>
                                          </p:spTgt>
                                        </p:tgtEl>
                                      </p:cBhvr>
                                    </p:animEffect>
                                    <p:anim calcmode="lin" valueType="num">
                                      <p:cBhvr>
                                        <p:cTn id="51" dur="500" fill="hold">
                                          <p:stCondLst>
                                            <p:cond delay="0"/>
                                          </p:stCondLst>
                                        </p:cTn>
                                        <p:tgtEl>
                                          <p:spTgt spid="11267">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fi-FI" sz="3200">
                <a:solidFill>
                  <a:schemeClr val="accent1">
                    <a:satMod val="150000"/>
                  </a:schemeClr>
                </a:solidFill>
              </a:rPr>
              <a:t>TAHAP-TAHAP PENYUSUNAN SOP PELAYANAN  :</a:t>
            </a:r>
            <a:endParaRPr lang="en-US" sz="3200">
              <a:solidFill>
                <a:schemeClr val="accent1">
                  <a:satMod val="150000"/>
                </a:schemeClr>
              </a:solidFill>
            </a:endParaRPr>
          </a:p>
        </p:txBody>
      </p:sp>
      <p:sp>
        <p:nvSpPr>
          <p:cNvPr id="12291" name="Rectangle 3"/>
          <p:cNvSpPr>
            <a:spLocks noGrp="1" noChangeArrowheads="1"/>
          </p:cNvSpPr>
          <p:nvPr>
            <p:ph idx="1"/>
          </p:nvPr>
        </p:nvSpPr>
        <p:spPr/>
        <p:txBody>
          <a:bodyPr rtlCol="0">
            <a:normAutofit fontScale="92500" lnSpcReduction="10000"/>
          </a:bodyPr>
          <a:lstStyle/>
          <a:p>
            <a:pPr marL="609600" indent="-609600" algn="just" eaLnBrk="1" fontAlgn="auto" hangingPunct="1">
              <a:lnSpc>
                <a:spcPct val="80000"/>
              </a:lnSpc>
              <a:spcBef>
                <a:spcPts val="0"/>
              </a:spcBef>
              <a:spcAft>
                <a:spcPts val="0"/>
              </a:spcAft>
              <a:buFontTx/>
              <a:buAutoNum type="arabicPeriod"/>
              <a:defRPr/>
            </a:pPr>
            <a:r>
              <a:rPr lang="id-ID" sz="3600" dirty="0" smtClean="0"/>
              <a:t>MERUMUSKAN TUJUAN PROTAP </a:t>
            </a:r>
            <a:endParaRPr lang="en-US" sz="3600" dirty="0" smtClean="0"/>
          </a:p>
          <a:p>
            <a:pPr marL="609600" indent="-609600" eaLnBrk="1" fontAlgn="auto" hangingPunct="1">
              <a:lnSpc>
                <a:spcPct val="80000"/>
              </a:lnSpc>
              <a:spcBef>
                <a:spcPts val="0"/>
              </a:spcBef>
              <a:spcAft>
                <a:spcPts val="0"/>
              </a:spcAft>
              <a:buFontTx/>
              <a:buAutoNum type="arabicPeriod"/>
              <a:defRPr/>
            </a:pPr>
            <a:r>
              <a:rPr lang="id-ID" sz="3600" dirty="0" smtClean="0"/>
              <a:t>MENENTUKAN KEBIJAKAN-KEBIJAKAN YANG BERKAITAN DENGAN </a:t>
            </a:r>
            <a:r>
              <a:rPr lang="en-US" sz="3600" dirty="0" smtClean="0"/>
              <a:t>SOP/</a:t>
            </a:r>
            <a:r>
              <a:rPr lang="id-ID" sz="3600" dirty="0" smtClean="0"/>
              <a:t>PROTAP</a:t>
            </a:r>
            <a:r>
              <a:rPr lang="en-US" sz="3600" dirty="0" smtClean="0"/>
              <a:t>: M</a:t>
            </a:r>
            <a:r>
              <a:rPr lang="id-ID" sz="3600" dirty="0" smtClean="0"/>
              <a:t>ENTERJEMAHKAN</a:t>
            </a:r>
            <a:r>
              <a:rPr lang="id-ID" sz="3600" i="1" dirty="0" smtClean="0"/>
              <a:t>POLICY</a:t>
            </a:r>
            <a:r>
              <a:rPr lang="id-ID" sz="3600" dirty="0" smtClean="0"/>
              <a:t>/KEBIJAKAN</a:t>
            </a:r>
            <a:r>
              <a:rPr lang="en-US" sz="3600" dirty="0" smtClean="0"/>
              <a:t>  </a:t>
            </a:r>
            <a:r>
              <a:rPr lang="id-ID" sz="3600" dirty="0" smtClean="0"/>
              <a:t> </a:t>
            </a:r>
            <a:r>
              <a:rPr lang="en-US" sz="3600" dirty="0" smtClean="0"/>
              <a:t> </a:t>
            </a:r>
            <a:r>
              <a:rPr lang="id-ID" sz="3600" dirty="0" smtClean="0"/>
              <a:t> </a:t>
            </a:r>
            <a:r>
              <a:rPr lang="en-US" sz="3600" dirty="0" smtClean="0"/>
              <a:t>DENGAN MAKSUD </a:t>
            </a:r>
            <a:r>
              <a:rPr lang="id-ID" sz="3600" dirty="0" smtClean="0"/>
              <a:t>UNTUK : </a:t>
            </a:r>
            <a:r>
              <a:rPr lang="en-US" sz="3600" dirty="0" smtClean="0"/>
              <a:t>T</a:t>
            </a:r>
            <a:r>
              <a:rPr lang="id-ID" sz="3600" dirty="0" smtClean="0"/>
              <a:t>ERJAMINNYA SUATU KEGIATAN </a:t>
            </a:r>
            <a:r>
              <a:rPr lang="en-US" sz="3600" dirty="0" smtClean="0"/>
              <a:t>PELAYANAN DAN </a:t>
            </a:r>
            <a:r>
              <a:rPr lang="id-ID" sz="3600" dirty="0" smtClean="0"/>
              <a:t>MEMBUAT STANDAR KINERJA </a:t>
            </a:r>
            <a:endParaRPr lang="en-US" sz="3600" dirty="0" smtClean="0"/>
          </a:p>
          <a:p>
            <a:pPr marL="609600" indent="-609600" algn="just" eaLnBrk="1" fontAlgn="auto" hangingPunct="1">
              <a:lnSpc>
                <a:spcPct val="80000"/>
              </a:lnSpc>
              <a:spcBef>
                <a:spcPts val="0"/>
              </a:spcBef>
              <a:spcAft>
                <a:spcPts val="0"/>
              </a:spcAft>
              <a:buFontTx/>
              <a:buAutoNum type="arabicPeriod"/>
              <a:defRPr/>
            </a:pPr>
            <a:r>
              <a:rPr lang="id-ID" sz="3600" dirty="0" smtClean="0"/>
              <a:t>MEMBUAT ALIRAN PROSES </a:t>
            </a:r>
            <a:endParaRPr lang="en-US" sz="3600" dirty="0" smtClean="0"/>
          </a:p>
          <a:p>
            <a:pPr marL="609600" indent="-609600" eaLnBrk="1" fontAlgn="auto" hangingPunct="1">
              <a:lnSpc>
                <a:spcPct val="80000"/>
              </a:lnSpc>
              <a:spcBef>
                <a:spcPts val="0"/>
              </a:spcBef>
              <a:spcAft>
                <a:spcPts val="0"/>
              </a:spcAft>
              <a:buFontTx/>
              <a:buAutoNum type="arabicPeriod"/>
              <a:defRPr/>
            </a:pPr>
            <a:r>
              <a:rPr lang="id-ID" sz="3600" dirty="0" smtClean="0"/>
              <a:t>MENYUSUN PROSEDUR ATAU PELAKSANAAN KEGIATAN</a:t>
            </a:r>
            <a:r>
              <a:rPr lang="en-US" sz="3600" dirty="0" smtClean="0"/>
              <a:t> </a:t>
            </a:r>
          </a:p>
          <a:p>
            <a:pPr marL="609600" indent="-609600" eaLnBrk="1" fontAlgn="auto" hangingPunct="1">
              <a:lnSpc>
                <a:spcPct val="80000"/>
              </a:lnSpc>
              <a:spcBef>
                <a:spcPts val="0"/>
              </a:spcBef>
              <a:spcAft>
                <a:spcPts val="0"/>
              </a:spcAft>
              <a:buFont typeface="Wingdings 2"/>
              <a:buChar char=""/>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768" decel="100000"/>
                                        <p:tgtEl>
                                          <p:spTgt spid="12290"/>
                                        </p:tgtEl>
                                      </p:cBhvr>
                                    </p:animEffect>
                                    <p:animScale>
                                      <p:cBhvr>
                                        <p:cTn id="8" dur="768" decel="100000"/>
                                        <p:tgtEl>
                                          <p:spTgt spid="12290"/>
                                        </p:tgtEl>
                                      </p:cBhvr>
                                      <p:from x="10000" y="10000"/>
                                      <p:to x="200000" y="450000"/>
                                    </p:animScale>
                                    <p:animScale>
                                      <p:cBhvr>
                                        <p:cTn id="9" dur="1230" accel="100000" fill="hold">
                                          <p:stCondLst>
                                            <p:cond delay="768"/>
                                          </p:stCondLst>
                                        </p:cTn>
                                        <p:tgtEl>
                                          <p:spTgt spid="12290"/>
                                        </p:tgtEl>
                                      </p:cBhvr>
                                      <p:from x="200000" y="450000"/>
                                      <p:to x="100000" y="100000"/>
                                    </p:animScale>
                                    <p:set>
                                      <p:cBhvr>
                                        <p:cTn id="10" dur="768" fill="hold"/>
                                        <p:tgtEl>
                                          <p:spTgt spid="12290"/>
                                        </p:tgtEl>
                                        <p:attrNameLst>
                                          <p:attrName>ppt_x</p:attrName>
                                        </p:attrNameLst>
                                      </p:cBhvr>
                                      <p:to>
                                        <p:strVal val="(0.5)"/>
                                      </p:to>
                                    </p:set>
                                    <p:anim from="(0.5)" to="(#ppt_x)" calcmode="lin" valueType="num">
                                      <p:cBhvr>
                                        <p:cTn id="11" dur="1230" accel="100000" fill="hold">
                                          <p:stCondLst>
                                            <p:cond delay="768"/>
                                          </p:stCondLst>
                                        </p:cTn>
                                        <p:tgtEl>
                                          <p:spTgt spid="12290"/>
                                        </p:tgtEl>
                                        <p:attrNameLst>
                                          <p:attrName>ppt_x</p:attrName>
                                        </p:attrNameLst>
                                      </p:cBhvr>
                                    </p:anim>
                                    <p:set>
                                      <p:cBhvr>
                                        <p:cTn id="12" dur="768" fill="hold"/>
                                        <p:tgtEl>
                                          <p:spTgt spid="12290"/>
                                        </p:tgtEl>
                                        <p:attrNameLst>
                                          <p:attrName>ppt_y</p:attrName>
                                        </p:attrNameLst>
                                      </p:cBhvr>
                                      <p:to>
                                        <p:strVal val="(#ppt_y+0.4)"/>
                                      </p:to>
                                    </p:set>
                                    <p:anim from="(#ppt_y+0.4)" to="(#ppt_y)" calcmode="lin" valueType="num">
                                      <p:cBhvr>
                                        <p:cTn id="13" dur="1230" accel="100000" fill="hold">
                                          <p:stCondLst>
                                            <p:cond delay="768"/>
                                          </p:stCondLst>
                                        </p:cTn>
                                        <p:tgtEl>
                                          <p:spTgt spid="1229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 calcmode="lin" valueType="num">
                                      <p:cBhvr>
                                        <p:cTn id="18"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p:cTn id="25"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29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291">
                                            <p:txEl>
                                              <p:pRg st="2" end="2"/>
                                            </p:txEl>
                                          </p:spTgt>
                                        </p:tgtEl>
                                        <p:attrNameLst>
                                          <p:attrName>style.visibility</p:attrName>
                                        </p:attrNameLst>
                                      </p:cBhvr>
                                      <p:to>
                                        <p:strVal val="visible"/>
                                      </p:to>
                                    </p:set>
                                    <p:anim calcmode="lin" valueType="num">
                                      <p:cBhvr>
                                        <p:cTn id="32"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29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291">
                                            <p:txEl>
                                              <p:pRg st="3" end="3"/>
                                            </p:txEl>
                                          </p:spTgt>
                                        </p:tgtEl>
                                        <p:attrNameLst>
                                          <p:attrName>style.visibility</p:attrName>
                                        </p:attrNameLst>
                                      </p:cBhvr>
                                      <p:to>
                                        <p:strVal val="visible"/>
                                      </p:to>
                                    </p:set>
                                    <p:anim calcmode="lin" valueType="num">
                                      <p:cBhvr>
                                        <p:cTn id="39"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Standar Mutu Kinerja PT</a:t>
            </a:r>
          </a:p>
        </p:txBody>
      </p:sp>
      <p:sp>
        <p:nvSpPr>
          <p:cNvPr id="7" name="Slide Number Placeholder 5"/>
          <p:cNvSpPr>
            <a:spLocks noGrp="1"/>
          </p:cNvSpPr>
          <p:nvPr>
            <p:ph type="sldNum" sz="quarter" idx="12"/>
          </p:nvPr>
        </p:nvSpPr>
        <p:spPr/>
        <p:txBody>
          <a:bodyPr/>
          <a:lstStyle/>
          <a:p>
            <a:pPr>
              <a:defRPr/>
            </a:pPr>
            <a:fld id="{6025D7E2-F7FC-4D3F-81D0-88821BDA68A8}" type="slidenum">
              <a:rPr lang="en-US"/>
              <a:pPr>
                <a:defRPr/>
              </a:pPr>
              <a:t>9</a:t>
            </a:fld>
            <a:endParaRPr lang="en-US"/>
          </a:p>
        </p:txBody>
      </p:sp>
      <p:sp>
        <p:nvSpPr>
          <p:cNvPr id="3074" name="Rectangle 2"/>
          <p:cNvSpPr>
            <a:spLocks noGrp="1" noChangeArrowheads="1"/>
          </p:cNvSpPr>
          <p:nvPr>
            <p:ph type="title"/>
          </p:nvPr>
        </p:nvSpPr>
        <p:spPr>
          <a:xfrm>
            <a:off x="457200" y="260350"/>
            <a:ext cx="8229600" cy="706438"/>
          </a:xfrm>
        </p:spPr>
        <p:txBody>
          <a:bodyPr/>
          <a:lstStyle/>
          <a:p>
            <a:pPr eaLnBrk="1" hangingPunct="1">
              <a:defRPr/>
            </a:pPr>
            <a:r>
              <a:rPr lang="en-US" sz="3600" b="1" smtClean="0"/>
              <a:t>PENDAHULUAN [6]</a:t>
            </a:r>
          </a:p>
        </p:txBody>
      </p:sp>
      <p:sp>
        <p:nvSpPr>
          <p:cNvPr id="3075" name="Rectangle 3"/>
          <p:cNvSpPr>
            <a:spLocks noGrp="1" noChangeArrowheads="1"/>
          </p:cNvSpPr>
          <p:nvPr>
            <p:ph type="body" idx="1"/>
          </p:nvPr>
        </p:nvSpPr>
        <p:spPr>
          <a:xfrm>
            <a:off x="457200" y="981075"/>
            <a:ext cx="8291513" cy="5327650"/>
          </a:xfrm>
        </p:spPr>
        <p:txBody>
          <a:bodyPr/>
          <a:lstStyle/>
          <a:p>
            <a:pPr eaLnBrk="1" hangingPunct="1">
              <a:buClr>
                <a:schemeClr val="tx1"/>
              </a:buClr>
              <a:buFont typeface="Wingdings" pitchFamily="2" charset="2"/>
              <a:buBlip>
                <a:blip r:embed="rId4"/>
              </a:buBlip>
              <a:defRPr/>
            </a:pPr>
            <a:r>
              <a:rPr lang="id-ID" smtClean="0">
                <a:latin typeface="Arial Narrow" pitchFamily="34" charset="0"/>
              </a:rPr>
              <a:t> Beberapa mata rantai penjaminan mutu meliputi:</a:t>
            </a:r>
            <a:endParaRPr lang="id-ID" sz="800" smtClean="0">
              <a:latin typeface="Arial Narrow" pitchFamily="34" charset="0"/>
            </a:endParaRPr>
          </a:p>
          <a:p>
            <a:pPr eaLnBrk="1" hangingPunct="1">
              <a:buClr>
                <a:schemeClr val="tx1"/>
              </a:buClr>
              <a:buFont typeface="Wingdings" pitchFamily="2" charset="2"/>
              <a:buNone/>
              <a:defRPr/>
            </a:pPr>
            <a:r>
              <a:rPr lang="id-ID" smtClean="0">
                <a:latin typeface="Arial Narrow" pitchFamily="34" charset="0"/>
              </a:rPr>
              <a:t>	(1) kebijakan mutu, (2) prosedur kerja, (3) instruksi kerja, (4) standar mutu, (5) audit, (6) tindakan koreksi, dan (7) tinjauan manajemen.</a:t>
            </a:r>
          </a:p>
          <a:p>
            <a:pPr eaLnBrk="1" hangingPunct="1">
              <a:buClr>
                <a:schemeClr val="tx1"/>
              </a:buClr>
              <a:buFont typeface="Wingdings" pitchFamily="2" charset="2"/>
              <a:buNone/>
              <a:defRPr/>
            </a:pPr>
            <a:endParaRPr lang="id-ID" sz="800" smtClean="0">
              <a:latin typeface="Arial Narrow" pitchFamily="34" charset="0"/>
            </a:endParaRPr>
          </a:p>
          <a:p>
            <a:pPr eaLnBrk="1" hangingPunct="1">
              <a:buClr>
                <a:schemeClr val="tx1"/>
              </a:buClr>
              <a:buFont typeface="Wingdings" pitchFamily="2" charset="2"/>
              <a:buBlip>
                <a:blip r:embed="rId4"/>
              </a:buBlip>
              <a:defRPr/>
            </a:pPr>
            <a:r>
              <a:rPr lang="id-ID" smtClean="0">
                <a:latin typeface="Arial Narrow" pitchFamily="34" charset="0"/>
              </a:rPr>
              <a:t> Dalam tulisan ini hanya akan dikemukakan butir 1-4 saja.</a:t>
            </a:r>
          </a:p>
        </p:txBody>
      </p:sp>
      <p:pic>
        <p:nvPicPr>
          <p:cNvPr id="3082" name="Picture 10" descr="SHARK"/>
          <p:cNvPicPr>
            <a:picLocks noChangeAspect="1" noChangeArrowheads="1"/>
          </p:cNvPicPr>
          <p:nvPr/>
        </p:nvPicPr>
        <p:blipFill>
          <a:blip r:embed="rId5"/>
          <a:srcRect/>
          <a:stretch>
            <a:fillRect/>
          </a:stretch>
        </p:blipFill>
        <p:spPr bwMode="auto">
          <a:xfrm>
            <a:off x="2195513" y="4005263"/>
            <a:ext cx="5256212" cy="208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2000" fill="hold"/>
                                        <p:tgtEl>
                                          <p:spTgt spid="3082"/>
                                        </p:tgtEl>
                                        <p:attrNameLst>
                                          <p:attrName>ppt_x</p:attrName>
                                        </p:attrNameLst>
                                      </p:cBhvr>
                                      <p:tavLst>
                                        <p:tav tm="0">
                                          <p:val>
                                            <p:strVal val="1+#ppt_w/2"/>
                                          </p:val>
                                        </p:tav>
                                        <p:tav tm="100000">
                                          <p:val>
                                            <p:strVal val="#ppt_x"/>
                                          </p:val>
                                        </p:tav>
                                      </p:tavLst>
                                    </p:anim>
                                    <p:anim calcmode="lin" valueType="num">
                                      <p:cBhvr additive="base">
                                        <p:cTn id="26" dur="20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075">
                                            <p:txEl>
                                              <p:pRg st="0" end="0"/>
                                            </p:txEl>
                                          </p:spTgt>
                                        </p:tgtEl>
                                        <p:attrNameLst>
                                          <p:attrName>style.visibility</p:attrName>
                                        </p:attrNameLst>
                                      </p:cBhvr>
                                      <p:to>
                                        <p:strVal val="visible"/>
                                      </p:to>
                                    </p:set>
                                    <p:animEffect transition="in" filter="wipe(down)">
                                      <p:cBhvr>
                                        <p:cTn id="31" dur="580">
                                          <p:stCondLst>
                                            <p:cond delay="0"/>
                                          </p:stCondLst>
                                        </p:cTn>
                                        <p:tgtEl>
                                          <p:spTgt spid="3075">
                                            <p:txEl>
                                              <p:pRg st="0" end="0"/>
                                            </p:txEl>
                                          </p:spTgt>
                                        </p:tgtEl>
                                      </p:cBhvr>
                                    </p:animEffect>
                                    <p:anim calcmode="lin" valueType="num">
                                      <p:cBhvr>
                                        <p:cTn id="32" dur="1822"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075">
                                            <p:txEl>
                                              <p:pRg st="0" end="0"/>
                                            </p:txEl>
                                          </p:spTgt>
                                        </p:tgtEl>
                                      </p:cBhvr>
                                      <p:to x="100000" y="60000"/>
                                    </p:animScale>
                                    <p:animScale>
                                      <p:cBhvr>
                                        <p:cTn id="38" dur="166" decel="50000">
                                          <p:stCondLst>
                                            <p:cond delay="676"/>
                                          </p:stCondLst>
                                        </p:cTn>
                                        <p:tgtEl>
                                          <p:spTgt spid="3075">
                                            <p:txEl>
                                              <p:pRg st="0" end="0"/>
                                            </p:txEl>
                                          </p:spTgt>
                                        </p:tgtEl>
                                      </p:cBhvr>
                                      <p:to x="100000" y="100000"/>
                                    </p:animScale>
                                    <p:animScale>
                                      <p:cBhvr>
                                        <p:cTn id="39" dur="26">
                                          <p:stCondLst>
                                            <p:cond delay="1312"/>
                                          </p:stCondLst>
                                        </p:cTn>
                                        <p:tgtEl>
                                          <p:spTgt spid="3075">
                                            <p:txEl>
                                              <p:pRg st="0" end="0"/>
                                            </p:txEl>
                                          </p:spTgt>
                                        </p:tgtEl>
                                      </p:cBhvr>
                                      <p:to x="100000" y="80000"/>
                                    </p:animScale>
                                    <p:animScale>
                                      <p:cBhvr>
                                        <p:cTn id="40" dur="166" decel="50000">
                                          <p:stCondLst>
                                            <p:cond delay="1338"/>
                                          </p:stCondLst>
                                        </p:cTn>
                                        <p:tgtEl>
                                          <p:spTgt spid="3075">
                                            <p:txEl>
                                              <p:pRg st="0" end="0"/>
                                            </p:txEl>
                                          </p:spTgt>
                                        </p:tgtEl>
                                      </p:cBhvr>
                                      <p:to x="100000" y="100000"/>
                                    </p:animScale>
                                    <p:animScale>
                                      <p:cBhvr>
                                        <p:cTn id="41" dur="26">
                                          <p:stCondLst>
                                            <p:cond delay="1642"/>
                                          </p:stCondLst>
                                        </p:cTn>
                                        <p:tgtEl>
                                          <p:spTgt spid="3075">
                                            <p:txEl>
                                              <p:pRg st="0" end="0"/>
                                            </p:txEl>
                                          </p:spTgt>
                                        </p:tgtEl>
                                      </p:cBhvr>
                                      <p:to x="100000" y="90000"/>
                                    </p:animScale>
                                    <p:animScale>
                                      <p:cBhvr>
                                        <p:cTn id="42" dur="166" decel="50000">
                                          <p:stCondLst>
                                            <p:cond delay="1668"/>
                                          </p:stCondLst>
                                        </p:cTn>
                                        <p:tgtEl>
                                          <p:spTgt spid="3075">
                                            <p:txEl>
                                              <p:pRg st="0" end="0"/>
                                            </p:txEl>
                                          </p:spTgt>
                                        </p:tgtEl>
                                      </p:cBhvr>
                                      <p:to x="100000" y="100000"/>
                                    </p:animScale>
                                    <p:animScale>
                                      <p:cBhvr>
                                        <p:cTn id="43" dur="26">
                                          <p:stCondLst>
                                            <p:cond delay="1808"/>
                                          </p:stCondLst>
                                        </p:cTn>
                                        <p:tgtEl>
                                          <p:spTgt spid="3075">
                                            <p:txEl>
                                              <p:pRg st="0" end="0"/>
                                            </p:txEl>
                                          </p:spTgt>
                                        </p:tgtEl>
                                      </p:cBhvr>
                                      <p:to x="100000" y="95000"/>
                                    </p:animScale>
                                    <p:animScale>
                                      <p:cBhvr>
                                        <p:cTn id="44" dur="166" decel="50000">
                                          <p:stCondLst>
                                            <p:cond delay="1834"/>
                                          </p:stCondLst>
                                        </p:cTn>
                                        <p:tgtEl>
                                          <p:spTgt spid="3075">
                                            <p:txEl>
                                              <p:pRg st="0" end="0"/>
                                            </p:txEl>
                                          </p:spTgt>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075">
                                            <p:txEl>
                                              <p:pRg st="1" end="1"/>
                                            </p:txEl>
                                          </p:spTgt>
                                        </p:tgtEl>
                                        <p:attrNameLst>
                                          <p:attrName>style.visibility</p:attrName>
                                        </p:attrNameLst>
                                      </p:cBhvr>
                                      <p:to>
                                        <p:strVal val="visible"/>
                                      </p:to>
                                    </p:set>
                                    <p:animEffect transition="in" filter="wipe(down)">
                                      <p:cBhvr>
                                        <p:cTn id="49" dur="580">
                                          <p:stCondLst>
                                            <p:cond delay="0"/>
                                          </p:stCondLst>
                                        </p:cTn>
                                        <p:tgtEl>
                                          <p:spTgt spid="3075">
                                            <p:txEl>
                                              <p:pRg st="1" end="1"/>
                                            </p:txEl>
                                          </p:spTgt>
                                        </p:tgtEl>
                                      </p:cBhvr>
                                    </p:animEffect>
                                    <p:anim calcmode="lin" valueType="num">
                                      <p:cBhvr>
                                        <p:cTn id="50" dur="1822" tmFilter="0,0; 0.14,0.36; 0.43,0.73; 0.71,0.91; 1.0,1.0">
                                          <p:stCondLst>
                                            <p:cond delay="0"/>
                                          </p:stCondLst>
                                        </p:cTn>
                                        <p:tgtEl>
                                          <p:spTgt spid="3075">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075">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075">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075">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075">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075">
                                            <p:txEl>
                                              <p:pRg st="1" end="1"/>
                                            </p:txEl>
                                          </p:spTgt>
                                        </p:tgtEl>
                                      </p:cBhvr>
                                      <p:to x="100000" y="60000"/>
                                    </p:animScale>
                                    <p:animScale>
                                      <p:cBhvr>
                                        <p:cTn id="56" dur="166" decel="50000">
                                          <p:stCondLst>
                                            <p:cond delay="676"/>
                                          </p:stCondLst>
                                        </p:cTn>
                                        <p:tgtEl>
                                          <p:spTgt spid="3075">
                                            <p:txEl>
                                              <p:pRg st="1" end="1"/>
                                            </p:txEl>
                                          </p:spTgt>
                                        </p:tgtEl>
                                      </p:cBhvr>
                                      <p:to x="100000" y="100000"/>
                                    </p:animScale>
                                    <p:animScale>
                                      <p:cBhvr>
                                        <p:cTn id="57" dur="26">
                                          <p:stCondLst>
                                            <p:cond delay="1312"/>
                                          </p:stCondLst>
                                        </p:cTn>
                                        <p:tgtEl>
                                          <p:spTgt spid="3075">
                                            <p:txEl>
                                              <p:pRg st="1" end="1"/>
                                            </p:txEl>
                                          </p:spTgt>
                                        </p:tgtEl>
                                      </p:cBhvr>
                                      <p:to x="100000" y="80000"/>
                                    </p:animScale>
                                    <p:animScale>
                                      <p:cBhvr>
                                        <p:cTn id="58" dur="166" decel="50000">
                                          <p:stCondLst>
                                            <p:cond delay="1338"/>
                                          </p:stCondLst>
                                        </p:cTn>
                                        <p:tgtEl>
                                          <p:spTgt spid="3075">
                                            <p:txEl>
                                              <p:pRg st="1" end="1"/>
                                            </p:txEl>
                                          </p:spTgt>
                                        </p:tgtEl>
                                      </p:cBhvr>
                                      <p:to x="100000" y="100000"/>
                                    </p:animScale>
                                    <p:animScale>
                                      <p:cBhvr>
                                        <p:cTn id="59" dur="26">
                                          <p:stCondLst>
                                            <p:cond delay="1642"/>
                                          </p:stCondLst>
                                        </p:cTn>
                                        <p:tgtEl>
                                          <p:spTgt spid="3075">
                                            <p:txEl>
                                              <p:pRg st="1" end="1"/>
                                            </p:txEl>
                                          </p:spTgt>
                                        </p:tgtEl>
                                      </p:cBhvr>
                                      <p:to x="100000" y="90000"/>
                                    </p:animScale>
                                    <p:animScale>
                                      <p:cBhvr>
                                        <p:cTn id="60" dur="166" decel="50000">
                                          <p:stCondLst>
                                            <p:cond delay="1668"/>
                                          </p:stCondLst>
                                        </p:cTn>
                                        <p:tgtEl>
                                          <p:spTgt spid="3075">
                                            <p:txEl>
                                              <p:pRg st="1" end="1"/>
                                            </p:txEl>
                                          </p:spTgt>
                                        </p:tgtEl>
                                      </p:cBhvr>
                                      <p:to x="100000" y="100000"/>
                                    </p:animScale>
                                    <p:animScale>
                                      <p:cBhvr>
                                        <p:cTn id="61" dur="26">
                                          <p:stCondLst>
                                            <p:cond delay="1808"/>
                                          </p:stCondLst>
                                        </p:cTn>
                                        <p:tgtEl>
                                          <p:spTgt spid="3075">
                                            <p:txEl>
                                              <p:pRg st="1" end="1"/>
                                            </p:txEl>
                                          </p:spTgt>
                                        </p:tgtEl>
                                      </p:cBhvr>
                                      <p:to x="100000" y="95000"/>
                                    </p:animScale>
                                    <p:animScale>
                                      <p:cBhvr>
                                        <p:cTn id="62" dur="166" decel="50000">
                                          <p:stCondLst>
                                            <p:cond delay="1834"/>
                                          </p:stCondLst>
                                        </p:cTn>
                                        <p:tgtEl>
                                          <p:spTgt spid="3075">
                                            <p:txEl>
                                              <p:pRg st="1" end="1"/>
                                            </p:txEl>
                                          </p:spTgt>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3" name="laser.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075">
                                            <p:txEl>
                                              <p:pRg st="3" end="3"/>
                                            </p:txEl>
                                          </p:spTgt>
                                        </p:tgtEl>
                                        <p:attrNameLst>
                                          <p:attrName>style.visibility</p:attrName>
                                        </p:attrNameLst>
                                      </p:cBhvr>
                                      <p:to>
                                        <p:strVal val="visible"/>
                                      </p:to>
                                    </p:set>
                                    <p:animEffect transition="in" filter="wipe(down)">
                                      <p:cBhvr>
                                        <p:cTn id="67" dur="580">
                                          <p:stCondLst>
                                            <p:cond delay="0"/>
                                          </p:stCondLst>
                                        </p:cTn>
                                        <p:tgtEl>
                                          <p:spTgt spid="3075">
                                            <p:txEl>
                                              <p:pRg st="3" end="3"/>
                                            </p:txEl>
                                          </p:spTgt>
                                        </p:tgtEl>
                                      </p:cBhvr>
                                    </p:animEffect>
                                    <p:anim calcmode="lin" valueType="num">
                                      <p:cBhvr>
                                        <p:cTn id="68" dur="1822" tmFilter="0,0; 0.14,0.36; 0.43,0.73; 0.71,0.91; 1.0,1.0">
                                          <p:stCondLst>
                                            <p:cond delay="0"/>
                                          </p:stCondLst>
                                        </p:cTn>
                                        <p:tgtEl>
                                          <p:spTgt spid="3075">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075">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075">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075">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075">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075">
                                            <p:txEl>
                                              <p:pRg st="3" end="3"/>
                                            </p:txEl>
                                          </p:spTgt>
                                        </p:tgtEl>
                                      </p:cBhvr>
                                      <p:to x="100000" y="60000"/>
                                    </p:animScale>
                                    <p:animScale>
                                      <p:cBhvr>
                                        <p:cTn id="74" dur="166" decel="50000">
                                          <p:stCondLst>
                                            <p:cond delay="676"/>
                                          </p:stCondLst>
                                        </p:cTn>
                                        <p:tgtEl>
                                          <p:spTgt spid="3075">
                                            <p:txEl>
                                              <p:pRg st="3" end="3"/>
                                            </p:txEl>
                                          </p:spTgt>
                                        </p:tgtEl>
                                      </p:cBhvr>
                                      <p:to x="100000" y="100000"/>
                                    </p:animScale>
                                    <p:animScale>
                                      <p:cBhvr>
                                        <p:cTn id="75" dur="26">
                                          <p:stCondLst>
                                            <p:cond delay="1312"/>
                                          </p:stCondLst>
                                        </p:cTn>
                                        <p:tgtEl>
                                          <p:spTgt spid="3075">
                                            <p:txEl>
                                              <p:pRg st="3" end="3"/>
                                            </p:txEl>
                                          </p:spTgt>
                                        </p:tgtEl>
                                      </p:cBhvr>
                                      <p:to x="100000" y="80000"/>
                                    </p:animScale>
                                    <p:animScale>
                                      <p:cBhvr>
                                        <p:cTn id="76" dur="166" decel="50000">
                                          <p:stCondLst>
                                            <p:cond delay="1338"/>
                                          </p:stCondLst>
                                        </p:cTn>
                                        <p:tgtEl>
                                          <p:spTgt spid="3075">
                                            <p:txEl>
                                              <p:pRg st="3" end="3"/>
                                            </p:txEl>
                                          </p:spTgt>
                                        </p:tgtEl>
                                      </p:cBhvr>
                                      <p:to x="100000" y="100000"/>
                                    </p:animScale>
                                    <p:animScale>
                                      <p:cBhvr>
                                        <p:cTn id="77" dur="26">
                                          <p:stCondLst>
                                            <p:cond delay="1642"/>
                                          </p:stCondLst>
                                        </p:cTn>
                                        <p:tgtEl>
                                          <p:spTgt spid="3075">
                                            <p:txEl>
                                              <p:pRg st="3" end="3"/>
                                            </p:txEl>
                                          </p:spTgt>
                                        </p:tgtEl>
                                      </p:cBhvr>
                                      <p:to x="100000" y="90000"/>
                                    </p:animScale>
                                    <p:animScale>
                                      <p:cBhvr>
                                        <p:cTn id="78" dur="166" decel="50000">
                                          <p:stCondLst>
                                            <p:cond delay="1668"/>
                                          </p:stCondLst>
                                        </p:cTn>
                                        <p:tgtEl>
                                          <p:spTgt spid="3075">
                                            <p:txEl>
                                              <p:pRg st="3" end="3"/>
                                            </p:txEl>
                                          </p:spTgt>
                                        </p:tgtEl>
                                      </p:cBhvr>
                                      <p:to x="100000" y="100000"/>
                                    </p:animScale>
                                    <p:animScale>
                                      <p:cBhvr>
                                        <p:cTn id="79" dur="26">
                                          <p:stCondLst>
                                            <p:cond delay="1808"/>
                                          </p:stCondLst>
                                        </p:cTn>
                                        <p:tgtEl>
                                          <p:spTgt spid="3075">
                                            <p:txEl>
                                              <p:pRg st="3" end="3"/>
                                            </p:txEl>
                                          </p:spTgt>
                                        </p:tgtEl>
                                      </p:cBhvr>
                                      <p:to x="100000" y="95000"/>
                                    </p:animScale>
                                    <p:animScale>
                                      <p:cBhvr>
                                        <p:cTn id="80" dur="166" decel="50000">
                                          <p:stCondLst>
                                            <p:cond delay="1834"/>
                                          </p:stCondLst>
                                        </p:cTn>
                                        <p:tgtEl>
                                          <p:spTgt spid="3075">
                                            <p:txEl>
                                              <p:pRg st="3" end="3"/>
                                            </p:txEl>
                                          </p:spTgt>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a:solidFill>
                  <a:schemeClr val="accent1">
                    <a:satMod val="150000"/>
                  </a:schemeClr>
                </a:solidFill>
              </a:rPr>
              <a:t>SIAPA YANG HARUS MENYUSUN SOP ?</a:t>
            </a:r>
          </a:p>
        </p:txBody>
      </p:sp>
      <p:sp>
        <p:nvSpPr>
          <p:cNvPr id="14339" name="Rectangle 3"/>
          <p:cNvSpPr>
            <a:spLocks noGrp="1" noChangeArrowheads="1"/>
          </p:cNvSpPr>
          <p:nvPr>
            <p:ph idx="1"/>
          </p:nvPr>
        </p:nvSpPr>
        <p:spPr/>
        <p:txBody>
          <a:bodyPr/>
          <a:lstStyle/>
          <a:p>
            <a:pPr eaLnBrk="1" hangingPunct="1">
              <a:lnSpc>
                <a:spcPct val="90000"/>
              </a:lnSpc>
            </a:pPr>
            <a:r>
              <a:rPr lang="en-US" sz="2400" smtClean="0"/>
              <a:t>SOP BUKAN PRODUK INDIVIDU TAPI TIM/KELOMPOK YANG MEWAKILI LEMBAGA</a:t>
            </a:r>
          </a:p>
          <a:p>
            <a:pPr eaLnBrk="1" hangingPunct="1">
              <a:lnSpc>
                <a:spcPct val="90000"/>
              </a:lnSpc>
            </a:pPr>
            <a:r>
              <a:rPr lang="en-US" sz="2400" smtClean="0"/>
              <a:t>DIBUAT OLEH MEREKA YANG </a:t>
            </a:r>
            <a:r>
              <a:rPr lang="id-ID" sz="2400" smtClean="0"/>
              <a:t>MEMILIKI PENGETAHUAN DAN KETRAMPILAN YANG CUKUP DALAM BIDANG PEKERJAAN DI LINGKUNGANNYA.</a:t>
            </a:r>
            <a:r>
              <a:rPr lang="en-US" sz="2400" smtClean="0"/>
              <a:t> </a:t>
            </a:r>
          </a:p>
          <a:p>
            <a:pPr eaLnBrk="1" hangingPunct="1">
              <a:lnSpc>
                <a:spcPct val="90000"/>
              </a:lnSpc>
            </a:pPr>
            <a:r>
              <a:rPr lang="id-ID" sz="2400" smtClean="0"/>
              <a:t>SOP DIBUAT UNTUK LINGKUNGAN KERJA TERTENTU. </a:t>
            </a:r>
            <a:endParaRPr lang="en-US" sz="2400" smtClean="0"/>
          </a:p>
          <a:p>
            <a:pPr eaLnBrk="1" hangingPunct="1">
              <a:lnSpc>
                <a:spcPct val="90000"/>
              </a:lnSpc>
            </a:pPr>
            <a:r>
              <a:rPr lang="id-ID" sz="2400" smtClean="0"/>
              <a:t>SOP YANG DIBUAT DI SUATU LEMBAGA AKAN BERBEDA DENGAN SOP DI LEMBAGA LAIN</a:t>
            </a:r>
            <a:r>
              <a:rPr lang="en-US" sz="2400" smtClean="0"/>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33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1000">
                                          <p:stCondLst>
                                            <p:cond delay="0"/>
                                          </p:stCondLst>
                                        </p:cTn>
                                        <p:tgtEl>
                                          <p:spTgt spid="143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fade">
                                      <p:cBhvr>
                                        <p:cTn id="16" dur="1000">
                                          <p:stCondLst>
                                            <p:cond delay="0"/>
                                          </p:stCondLst>
                                        </p:cTn>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stCondLst>
                                            <p:cond delay="0"/>
                                          </p:stCondLst>
                                        </p:cTn>
                                        <p:tgtEl>
                                          <p:spTgt spid="143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fade">
                                      <p:cBhvr>
                                        <p:cTn id="26" dur="1000">
                                          <p:stCondLst>
                                            <p:cond delay="0"/>
                                          </p:stCondLst>
                                        </p:cTn>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143000" y="1524000"/>
            <a:ext cx="6400800" cy="5791200"/>
          </a:xfrm>
        </p:spPr>
        <p:txBody>
          <a:bodyPr/>
          <a:lstStyle/>
          <a:p>
            <a:pPr algn="ctr" eaLnBrk="1" hangingPunct="1">
              <a:buFont typeface="Wingdings" pitchFamily="2" charset="2"/>
              <a:buNone/>
            </a:pPr>
            <a:r>
              <a:rPr lang="en-US" dirty="0" smtClean="0"/>
              <a:t>SOP PELAYANAN KTP</a:t>
            </a:r>
          </a:p>
          <a:p>
            <a:pPr algn="ctr" eaLnBrk="1" hangingPunct="1">
              <a:buFont typeface="Wingdings" pitchFamily="2" charset="2"/>
              <a:buNone/>
            </a:pPr>
            <a:endParaRPr lang="en-US" sz="1400" dirty="0" smtClean="0"/>
          </a:p>
          <a:p>
            <a:pPr algn="ctr" eaLnBrk="1" hangingPunct="1">
              <a:buFont typeface="Wingdings" pitchFamily="2" charset="2"/>
              <a:buNone/>
            </a:pPr>
            <a:r>
              <a:rPr lang="en-US" sz="1400" dirty="0" smtClean="0"/>
              <a:t>         SURAT PENGANTAR RT/RW</a:t>
            </a:r>
          </a:p>
          <a:p>
            <a:pPr algn="ctr" eaLnBrk="1" hangingPunct="1">
              <a:buFont typeface="Wingdings" pitchFamily="2" charset="2"/>
              <a:buNone/>
            </a:pPr>
            <a:endParaRPr lang="en-US" sz="1400" dirty="0" smtClean="0"/>
          </a:p>
          <a:p>
            <a:pPr algn="ctr" eaLnBrk="1" hangingPunct="1">
              <a:buFont typeface="Wingdings" pitchFamily="2" charset="2"/>
              <a:buNone/>
            </a:pPr>
            <a:endParaRPr lang="en-US" sz="1400" dirty="0" smtClean="0"/>
          </a:p>
          <a:p>
            <a:pPr eaLnBrk="1" hangingPunct="1">
              <a:buFont typeface="Wingdings" pitchFamily="2" charset="2"/>
              <a:buNone/>
            </a:pPr>
            <a:r>
              <a:rPr lang="en-US" sz="1400" dirty="0" smtClean="0"/>
              <a:t>                     </a:t>
            </a:r>
            <a:r>
              <a:rPr lang="id-ID" sz="1400" dirty="0" smtClean="0"/>
              <a:t>               </a:t>
            </a:r>
            <a:r>
              <a:rPr lang="en-US" sz="1400" dirty="0" smtClean="0"/>
              <a:t> KELURAHAN             </a:t>
            </a:r>
          </a:p>
          <a:p>
            <a:pPr eaLnBrk="1" hangingPunct="1">
              <a:buFont typeface="Wingdings" pitchFamily="2" charset="2"/>
              <a:buNone/>
            </a:pPr>
            <a:endParaRPr lang="en-US" sz="1400" dirty="0" smtClean="0"/>
          </a:p>
          <a:p>
            <a:pPr eaLnBrk="1" hangingPunct="1">
              <a:buFont typeface="Wingdings" pitchFamily="2" charset="2"/>
              <a:buNone/>
            </a:pPr>
            <a:endParaRPr lang="en-US" sz="1400" dirty="0" smtClean="0"/>
          </a:p>
          <a:p>
            <a:pPr eaLnBrk="1" hangingPunct="1">
              <a:buFont typeface="Wingdings" pitchFamily="2" charset="2"/>
              <a:buNone/>
            </a:pPr>
            <a:r>
              <a:rPr lang="en-US" sz="1400" dirty="0" smtClean="0"/>
              <a:t>                   KSK              FORMULIR KTP         MEMBAYAR ADM</a:t>
            </a:r>
          </a:p>
          <a:p>
            <a:pPr eaLnBrk="1" hangingPunct="1">
              <a:buFont typeface="Wingdings" pitchFamily="2" charset="2"/>
              <a:buNone/>
            </a:pPr>
            <a:endParaRPr lang="en-US" sz="1400" dirty="0" smtClean="0"/>
          </a:p>
          <a:p>
            <a:pPr eaLnBrk="1" hangingPunct="1">
              <a:buFont typeface="Wingdings" pitchFamily="2" charset="2"/>
              <a:buNone/>
            </a:pPr>
            <a:r>
              <a:rPr lang="en-US" sz="1400" dirty="0" smtClean="0"/>
              <a:t>                                                        KECAMATAN</a:t>
            </a:r>
          </a:p>
          <a:p>
            <a:pPr eaLnBrk="1" hangingPunct="1">
              <a:buFont typeface="Wingdings" pitchFamily="2" charset="2"/>
              <a:buNone/>
            </a:pPr>
            <a:endParaRPr lang="en-US" sz="1400" dirty="0" smtClean="0"/>
          </a:p>
          <a:p>
            <a:pPr eaLnBrk="1" hangingPunct="1">
              <a:buFont typeface="Wingdings" pitchFamily="2" charset="2"/>
              <a:buNone/>
            </a:pPr>
            <a:endParaRPr lang="en-US" sz="1400" dirty="0" smtClean="0"/>
          </a:p>
          <a:p>
            <a:pPr eaLnBrk="1" hangingPunct="1">
              <a:buFont typeface="Wingdings" pitchFamily="2" charset="2"/>
              <a:buNone/>
            </a:pPr>
            <a:r>
              <a:rPr lang="en-US" sz="1400" dirty="0" smtClean="0"/>
              <a:t>       PEMBAYARAN            LEGALISASI                        FOTO</a:t>
            </a:r>
          </a:p>
          <a:p>
            <a:pPr eaLnBrk="1" hangingPunct="1">
              <a:buFont typeface="Wingdings" pitchFamily="2" charset="2"/>
              <a:buNone/>
            </a:pPr>
            <a:r>
              <a:rPr lang="en-US" sz="1400" smtClean="0"/>
              <a:t>           RETRIBUSI</a:t>
            </a:r>
            <a:endParaRPr lang="en-US" sz="1400" dirty="0" smtClean="0"/>
          </a:p>
          <a:p>
            <a:pPr eaLnBrk="1" hangingPunct="1">
              <a:buFont typeface="Wingdings" pitchFamily="2" charset="2"/>
              <a:buNone/>
            </a:pPr>
            <a:r>
              <a:rPr lang="en-US" sz="1400" dirty="0" smtClean="0"/>
              <a:t>       </a:t>
            </a:r>
          </a:p>
          <a:p>
            <a:pPr eaLnBrk="1" hangingPunct="1">
              <a:buFont typeface="Wingdings" pitchFamily="2" charset="2"/>
              <a:buNone/>
            </a:pPr>
            <a:r>
              <a:rPr lang="en-US" sz="1400" dirty="0" smtClean="0"/>
              <a:t>                                                                                    PENGAMBILAN KTP</a:t>
            </a:r>
          </a:p>
        </p:txBody>
      </p:sp>
      <p:sp>
        <p:nvSpPr>
          <p:cNvPr id="25603" name="Line 4"/>
          <p:cNvSpPr>
            <a:spLocks noChangeShapeType="1"/>
          </p:cNvSpPr>
          <p:nvPr/>
        </p:nvSpPr>
        <p:spPr bwMode="auto">
          <a:xfrm flipH="1">
            <a:off x="3505200" y="2514600"/>
            <a:ext cx="0" cy="381000"/>
          </a:xfrm>
          <a:prstGeom prst="line">
            <a:avLst/>
          </a:prstGeom>
          <a:noFill/>
          <a:ln w="9525">
            <a:solidFill>
              <a:schemeClr val="tx1"/>
            </a:solidFill>
            <a:round/>
            <a:headEnd/>
            <a:tailEnd type="triangle" w="med" len="med"/>
          </a:ln>
        </p:spPr>
        <p:txBody>
          <a:bodyPr/>
          <a:lstStyle/>
          <a:p>
            <a:endParaRPr lang="id-ID"/>
          </a:p>
        </p:txBody>
      </p:sp>
      <p:sp>
        <p:nvSpPr>
          <p:cNvPr id="25604" name="Line 9"/>
          <p:cNvSpPr>
            <a:spLocks noChangeShapeType="1"/>
          </p:cNvSpPr>
          <p:nvPr/>
        </p:nvSpPr>
        <p:spPr bwMode="auto">
          <a:xfrm>
            <a:off x="5715000" y="2362200"/>
            <a:ext cx="0" cy="0"/>
          </a:xfrm>
          <a:prstGeom prst="line">
            <a:avLst/>
          </a:prstGeom>
          <a:noFill/>
          <a:ln w="9525">
            <a:solidFill>
              <a:schemeClr val="tx1"/>
            </a:solidFill>
            <a:round/>
            <a:headEnd/>
            <a:tailEnd/>
          </a:ln>
        </p:spPr>
        <p:txBody>
          <a:bodyPr/>
          <a:lstStyle/>
          <a:p>
            <a:endParaRPr lang="id-ID"/>
          </a:p>
        </p:txBody>
      </p:sp>
      <p:sp>
        <p:nvSpPr>
          <p:cNvPr id="25605" name="Line 10"/>
          <p:cNvSpPr>
            <a:spLocks noChangeShapeType="1"/>
          </p:cNvSpPr>
          <p:nvPr/>
        </p:nvSpPr>
        <p:spPr bwMode="auto">
          <a:xfrm>
            <a:off x="2514600" y="3276600"/>
            <a:ext cx="2438400" cy="0"/>
          </a:xfrm>
          <a:prstGeom prst="line">
            <a:avLst/>
          </a:prstGeom>
          <a:noFill/>
          <a:ln w="9525">
            <a:solidFill>
              <a:schemeClr val="tx1"/>
            </a:solidFill>
            <a:round/>
            <a:headEnd/>
            <a:tailEnd/>
          </a:ln>
        </p:spPr>
        <p:txBody>
          <a:bodyPr/>
          <a:lstStyle/>
          <a:p>
            <a:endParaRPr lang="id-ID"/>
          </a:p>
        </p:txBody>
      </p:sp>
      <p:sp>
        <p:nvSpPr>
          <p:cNvPr id="25606" name="Line 11"/>
          <p:cNvSpPr>
            <a:spLocks noChangeShapeType="1"/>
          </p:cNvSpPr>
          <p:nvPr/>
        </p:nvSpPr>
        <p:spPr bwMode="auto">
          <a:xfrm>
            <a:off x="2514600" y="3276600"/>
            <a:ext cx="0" cy="228600"/>
          </a:xfrm>
          <a:prstGeom prst="line">
            <a:avLst/>
          </a:prstGeom>
          <a:noFill/>
          <a:ln w="9525">
            <a:solidFill>
              <a:schemeClr val="tx1"/>
            </a:solidFill>
            <a:round/>
            <a:headEnd/>
            <a:tailEnd type="triangle" w="med" len="med"/>
          </a:ln>
        </p:spPr>
        <p:txBody>
          <a:bodyPr/>
          <a:lstStyle/>
          <a:p>
            <a:endParaRPr lang="id-ID"/>
          </a:p>
        </p:txBody>
      </p:sp>
      <p:sp>
        <p:nvSpPr>
          <p:cNvPr id="25607" name="Line 12"/>
          <p:cNvSpPr>
            <a:spLocks noChangeShapeType="1"/>
          </p:cNvSpPr>
          <p:nvPr/>
        </p:nvSpPr>
        <p:spPr bwMode="auto">
          <a:xfrm>
            <a:off x="3505200" y="3276600"/>
            <a:ext cx="0" cy="228600"/>
          </a:xfrm>
          <a:prstGeom prst="line">
            <a:avLst/>
          </a:prstGeom>
          <a:noFill/>
          <a:ln w="9525">
            <a:solidFill>
              <a:schemeClr val="tx1"/>
            </a:solidFill>
            <a:round/>
            <a:headEnd/>
            <a:tailEnd type="triangle" w="med" len="med"/>
          </a:ln>
        </p:spPr>
        <p:txBody>
          <a:bodyPr/>
          <a:lstStyle/>
          <a:p>
            <a:endParaRPr lang="id-ID"/>
          </a:p>
        </p:txBody>
      </p:sp>
      <p:sp>
        <p:nvSpPr>
          <p:cNvPr id="25608" name="Line 13"/>
          <p:cNvSpPr>
            <a:spLocks noChangeShapeType="1"/>
          </p:cNvSpPr>
          <p:nvPr/>
        </p:nvSpPr>
        <p:spPr bwMode="auto">
          <a:xfrm>
            <a:off x="4953000" y="3276600"/>
            <a:ext cx="0" cy="228600"/>
          </a:xfrm>
          <a:prstGeom prst="line">
            <a:avLst/>
          </a:prstGeom>
          <a:noFill/>
          <a:ln w="9525">
            <a:solidFill>
              <a:schemeClr val="tx1"/>
            </a:solidFill>
            <a:round/>
            <a:headEnd/>
            <a:tailEnd type="triangle" w="med" len="med"/>
          </a:ln>
        </p:spPr>
        <p:txBody>
          <a:bodyPr/>
          <a:lstStyle/>
          <a:p>
            <a:endParaRPr lang="id-ID"/>
          </a:p>
        </p:txBody>
      </p:sp>
      <p:sp>
        <p:nvSpPr>
          <p:cNvPr id="25609" name="Line 14"/>
          <p:cNvSpPr>
            <a:spLocks noChangeShapeType="1"/>
          </p:cNvSpPr>
          <p:nvPr/>
        </p:nvSpPr>
        <p:spPr bwMode="auto">
          <a:xfrm>
            <a:off x="3124200" y="4953000"/>
            <a:ext cx="304800" cy="0"/>
          </a:xfrm>
          <a:prstGeom prst="line">
            <a:avLst/>
          </a:prstGeom>
          <a:noFill/>
          <a:ln w="9525">
            <a:solidFill>
              <a:schemeClr val="tx1"/>
            </a:solidFill>
            <a:round/>
            <a:headEnd/>
            <a:tailEnd type="triangle" w="med" len="med"/>
          </a:ln>
        </p:spPr>
        <p:txBody>
          <a:bodyPr/>
          <a:lstStyle/>
          <a:p>
            <a:endParaRPr lang="id-ID"/>
          </a:p>
        </p:txBody>
      </p:sp>
      <p:sp>
        <p:nvSpPr>
          <p:cNvPr id="25610" name="Line 16"/>
          <p:cNvSpPr>
            <a:spLocks noChangeShapeType="1"/>
          </p:cNvSpPr>
          <p:nvPr/>
        </p:nvSpPr>
        <p:spPr bwMode="auto">
          <a:xfrm>
            <a:off x="3505200" y="3810000"/>
            <a:ext cx="0" cy="228600"/>
          </a:xfrm>
          <a:prstGeom prst="line">
            <a:avLst/>
          </a:prstGeom>
          <a:noFill/>
          <a:ln w="9525">
            <a:solidFill>
              <a:schemeClr val="tx1"/>
            </a:solidFill>
            <a:round/>
            <a:headEnd/>
            <a:tailEnd type="triangle" w="med" len="med"/>
          </a:ln>
        </p:spPr>
        <p:txBody>
          <a:bodyPr/>
          <a:lstStyle/>
          <a:p>
            <a:endParaRPr lang="id-ID"/>
          </a:p>
        </p:txBody>
      </p:sp>
      <p:sp>
        <p:nvSpPr>
          <p:cNvPr id="25611" name="Line 17"/>
          <p:cNvSpPr>
            <a:spLocks noChangeShapeType="1"/>
          </p:cNvSpPr>
          <p:nvPr/>
        </p:nvSpPr>
        <p:spPr bwMode="auto">
          <a:xfrm>
            <a:off x="1981200" y="4572000"/>
            <a:ext cx="3505200" cy="0"/>
          </a:xfrm>
          <a:prstGeom prst="line">
            <a:avLst/>
          </a:prstGeom>
          <a:noFill/>
          <a:ln w="9525">
            <a:solidFill>
              <a:schemeClr val="tx1"/>
            </a:solidFill>
            <a:round/>
            <a:headEnd/>
            <a:tailEnd/>
          </a:ln>
        </p:spPr>
        <p:txBody>
          <a:bodyPr/>
          <a:lstStyle/>
          <a:p>
            <a:endParaRPr lang="id-ID"/>
          </a:p>
        </p:txBody>
      </p:sp>
      <p:sp>
        <p:nvSpPr>
          <p:cNvPr id="25612" name="Line 18"/>
          <p:cNvSpPr>
            <a:spLocks noChangeShapeType="1"/>
          </p:cNvSpPr>
          <p:nvPr/>
        </p:nvSpPr>
        <p:spPr bwMode="auto">
          <a:xfrm>
            <a:off x="3505200" y="3657600"/>
            <a:ext cx="0" cy="228600"/>
          </a:xfrm>
          <a:prstGeom prst="line">
            <a:avLst/>
          </a:prstGeom>
          <a:noFill/>
          <a:ln w="9525">
            <a:solidFill>
              <a:schemeClr val="tx1"/>
            </a:solidFill>
            <a:round/>
            <a:headEnd/>
            <a:tailEnd/>
          </a:ln>
        </p:spPr>
        <p:txBody>
          <a:bodyPr/>
          <a:lstStyle/>
          <a:p>
            <a:endParaRPr lang="id-ID"/>
          </a:p>
        </p:txBody>
      </p:sp>
      <p:sp>
        <p:nvSpPr>
          <p:cNvPr id="25613" name="Line 19"/>
          <p:cNvSpPr>
            <a:spLocks noChangeShapeType="1"/>
          </p:cNvSpPr>
          <p:nvPr/>
        </p:nvSpPr>
        <p:spPr bwMode="auto">
          <a:xfrm>
            <a:off x="1981200" y="4572000"/>
            <a:ext cx="0" cy="304800"/>
          </a:xfrm>
          <a:prstGeom prst="line">
            <a:avLst/>
          </a:prstGeom>
          <a:noFill/>
          <a:ln w="9525">
            <a:solidFill>
              <a:schemeClr val="tx1"/>
            </a:solidFill>
            <a:round/>
            <a:headEnd/>
            <a:tailEnd type="triangle" w="med" len="med"/>
          </a:ln>
        </p:spPr>
        <p:txBody>
          <a:bodyPr/>
          <a:lstStyle/>
          <a:p>
            <a:endParaRPr lang="id-ID"/>
          </a:p>
        </p:txBody>
      </p:sp>
      <p:sp>
        <p:nvSpPr>
          <p:cNvPr id="25614" name="Line 20"/>
          <p:cNvSpPr>
            <a:spLocks noChangeShapeType="1"/>
          </p:cNvSpPr>
          <p:nvPr/>
        </p:nvSpPr>
        <p:spPr bwMode="auto">
          <a:xfrm>
            <a:off x="3505200" y="4572000"/>
            <a:ext cx="0" cy="228600"/>
          </a:xfrm>
          <a:prstGeom prst="line">
            <a:avLst/>
          </a:prstGeom>
          <a:noFill/>
          <a:ln w="9525">
            <a:solidFill>
              <a:schemeClr val="tx1"/>
            </a:solidFill>
            <a:round/>
            <a:headEnd/>
            <a:tailEnd type="triangle" w="med" len="med"/>
          </a:ln>
        </p:spPr>
        <p:txBody>
          <a:bodyPr/>
          <a:lstStyle/>
          <a:p>
            <a:endParaRPr lang="id-ID"/>
          </a:p>
        </p:txBody>
      </p:sp>
      <p:sp>
        <p:nvSpPr>
          <p:cNvPr id="25615" name="Line 21"/>
          <p:cNvSpPr>
            <a:spLocks noChangeShapeType="1"/>
          </p:cNvSpPr>
          <p:nvPr/>
        </p:nvSpPr>
        <p:spPr bwMode="auto">
          <a:xfrm>
            <a:off x="5486400" y="4572000"/>
            <a:ext cx="0" cy="228600"/>
          </a:xfrm>
          <a:prstGeom prst="line">
            <a:avLst/>
          </a:prstGeom>
          <a:noFill/>
          <a:ln w="9525">
            <a:solidFill>
              <a:schemeClr val="tx1"/>
            </a:solidFill>
            <a:round/>
            <a:headEnd/>
            <a:tailEnd type="triangle" w="med" len="med"/>
          </a:ln>
        </p:spPr>
        <p:txBody>
          <a:bodyPr/>
          <a:lstStyle/>
          <a:p>
            <a:endParaRPr lang="id-ID"/>
          </a:p>
        </p:txBody>
      </p:sp>
      <p:sp>
        <p:nvSpPr>
          <p:cNvPr id="25616" name="Line 22"/>
          <p:cNvSpPr>
            <a:spLocks noChangeShapeType="1"/>
          </p:cNvSpPr>
          <p:nvPr/>
        </p:nvSpPr>
        <p:spPr bwMode="auto">
          <a:xfrm>
            <a:off x="4648200" y="5029200"/>
            <a:ext cx="457200" cy="0"/>
          </a:xfrm>
          <a:prstGeom prst="line">
            <a:avLst/>
          </a:prstGeom>
          <a:noFill/>
          <a:ln w="9525">
            <a:solidFill>
              <a:schemeClr val="tx1"/>
            </a:solidFill>
            <a:round/>
            <a:headEnd/>
            <a:tailEnd type="triangle" w="med" len="med"/>
          </a:ln>
        </p:spPr>
        <p:txBody>
          <a:bodyPr/>
          <a:lstStyle/>
          <a:p>
            <a:endParaRPr lang="id-ID"/>
          </a:p>
        </p:txBody>
      </p:sp>
      <p:sp>
        <p:nvSpPr>
          <p:cNvPr id="25617" name="Line 24"/>
          <p:cNvSpPr>
            <a:spLocks noChangeShapeType="1"/>
          </p:cNvSpPr>
          <p:nvPr/>
        </p:nvSpPr>
        <p:spPr bwMode="auto">
          <a:xfrm>
            <a:off x="5486400" y="5105400"/>
            <a:ext cx="0" cy="3810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 calcmode="lin" valueType="num">
                                      <p:cBhvr>
                                        <p:cTn id="14"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76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anim calcmode="lin" valueType="num">
                                      <p:cBhvr>
                                        <p:cTn id="21"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7651">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765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7651">
                                            <p:txEl>
                                              <p:pRg st="8" end="8"/>
                                            </p:txEl>
                                          </p:spTgt>
                                        </p:tgtEl>
                                        <p:attrNameLst>
                                          <p:attrName>style.visibility</p:attrName>
                                        </p:attrNameLst>
                                      </p:cBhvr>
                                      <p:to>
                                        <p:strVal val="visible"/>
                                      </p:to>
                                    </p:set>
                                    <p:anim calcmode="lin" valueType="num">
                                      <p:cBhvr>
                                        <p:cTn id="28" dur="500" fill="hold"/>
                                        <p:tgtEl>
                                          <p:spTgt spid="27651">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27651">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27651">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7651">
                                            <p:txEl>
                                              <p:pRg st="10" end="10"/>
                                            </p:txEl>
                                          </p:spTgt>
                                        </p:tgtEl>
                                        <p:attrNameLst>
                                          <p:attrName>style.visibility</p:attrName>
                                        </p:attrNameLst>
                                      </p:cBhvr>
                                      <p:to>
                                        <p:strVal val="visible"/>
                                      </p:to>
                                    </p:set>
                                    <p:anim calcmode="lin" valueType="num">
                                      <p:cBhvr>
                                        <p:cTn id="35" dur="500" fill="hold"/>
                                        <p:tgtEl>
                                          <p:spTgt spid="27651">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27651">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2765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7651">
                                            <p:txEl>
                                              <p:pRg st="13" end="13"/>
                                            </p:txEl>
                                          </p:spTgt>
                                        </p:tgtEl>
                                        <p:attrNameLst>
                                          <p:attrName>style.visibility</p:attrName>
                                        </p:attrNameLst>
                                      </p:cBhvr>
                                      <p:to>
                                        <p:strVal val="visible"/>
                                      </p:to>
                                    </p:set>
                                    <p:anim calcmode="lin" valueType="num">
                                      <p:cBhvr>
                                        <p:cTn id="42" dur="500" fill="hold"/>
                                        <p:tgtEl>
                                          <p:spTgt spid="27651">
                                            <p:txEl>
                                              <p:pRg st="13" end="13"/>
                                            </p:txEl>
                                          </p:spTgt>
                                        </p:tgtEl>
                                        <p:attrNameLst>
                                          <p:attrName>ppt_w</p:attrName>
                                        </p:attrNameLst>
                                      </p:cBhvr>
                                      <p:tavLst>
                                        <p:tav tm="0">
                                          <p:val>
                                            <p:fltVal val="0"/>
                                          </p:val>
                                        </p:tav>
                                        <p:tav tm="100000">
                                          <p:val>
                                            <p:strVal val="#ppt_w"/>
                                          </p:val>
                                        </p:tav>
                                      </p:tavLst>
                                    </p:anim>
                                    <p:anim calcmode="lin" valueType="num">
                                      <p:cBhvr>
                                        <p:cTn id="43" dur="500" fill="hold"/>
                                        <p:tgtEl>
                                          <p:spTgt spid="27651">
                                            <p:txEl>
                                              <p:pRg st="13" end="13"/>
                                            </p:txEl>
                                          </p:spTgt>
                                        </p:tgtEl>
                                        <p:attrNameLst>
                                          <p:attrName>ppt_h</p:attrName>
                                        </p:attrNameLst>
                                      </p:cBhvr>
                                      <p:tavLst>
                                        <p:tav tm="0">
                                          <p:val>
                                            <p:fltVal val="0"/>
                                          </p:val>
                                        </p:tav>
                                        <p:tav tm="100000">
                                          <p:val>
                                            <p:strVal val="#ppt_h"/>
                                          </p:val>
                                        </p:tav>
                                      </p:tavLst>
                                    </p:anim>
                                    <p:animEffect transition="in" filter="fade">
                                      <p:cBhvr>
                                        <p:cTn id="44" dur="500"/>
                                        <p:tgtEl>
                                          <p:spTgt spid="27651">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7651">
                                            <p:txEl>
                                              <p:pRg st="14" end="14"/>
                                            </p:txEl>
                                          </p:spTgt>
                                        </p:tgtEl>
                                        <p:attrNameLst>
                                          <p:attrName>style.visibility</p:attrName>
                                        </p:attrNameLst>
                                      </p:cBhvr>
                                      <p:to>
                                        <p:strVal val="visible"/>
                                      </p:to>
                                    </p:set>
                                    <p:anim calcmode="lin" valueType="num">
                                      <p:cBhvr>
                                        <p:cTn id="49" dur="500" fill="hold"/>
                                        <p:tgtEl>
                                          <p:spTgt spid="27651">
                                            <p:txEl>
                                              <p:pRg st="14" end="14"/>
                                            </p:txEl>
                                          </p:spTgt>
                                        </p:tgtEl>
                                        <p:attrNameLst>
                                          <p:attrName>ppt_w</p:attrName>
                                        </p:attrNameLst>
                                      </p:cBhvr>
                                      <p:tavLst>
                                        <p:tav tm="0">
                                          <p:val>
                                            <p:fltVal val="0"/>
                                          </p:val>
                                        </p:tav>
                                        <p:tav tm="100000">
                                          <p:val>
                                            <p:strVal val="#ppt_w"/>
                                          </p:val>
                                        </p:tav>
                                      </p:tavLst>
                                    </p:anim>
                                    <p:anim calcmode="lin" valueType="num">
                                      <p:cBhvr>
                                        <p:cTn id="50" dur="500" fill="hold"/>
                                        <p:tgtEl>
                                          <p:spTgt spid="27651">
                                            <p:txEl>
                                              <p:pRg st="14" end="14"/>
                                            </p:txEl>
                                          </p:spTgt>
                                        </p:tgtEl>
                                        <p:attrNameLst>
                                          <p:attrName>ppt_h</p:attrName>
                                        </p:attrNameLst>
                                      </p:cBhvr>
                                      <p:tavLst>
                                        <p:tav tm="0">
                                          <p:val>
                                            <p:fltVal val="0"/>
                                          </p:val>
                                        </p:tav>
                                        <p:tav tm="100000">
                                          <p:val>
                                            <p:strVal val="#ppt_h"/>
                                          </p:val>
                                        </p:tav>
                                      </p:tavLst>
                                    </p:anim>
                                    <p:animEffect transition="in" filter="fade">
                                      <p:cBhvr>
                                        <p:cTn id="51" dur="500"/>
                                        <p:tgtEl>
                                          <p:spTgt spid="27651">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7651">
                                            <p:txEl>
                                              <p:pRg st="15" end="15"/>
                                            </p:txEl>
                                          </p:spTgt>
                                        </p:tgtEl>
                                        <p:attrNameLst>
                                          <p:attrName>style.visibility</p:attrName>
                                        </p:attrNameLst>
                                      </p:cBhvr>
                                      <p:to>
                                        <p:strVal val="visible"/>
                                      </p:to>
                                    </p:set>
                                    <p:anim calcmode="lin" valueType="num">
                                      <p:cBhvr>
                                        <p:cTn id="56" dur="500" fill="hold"/>
                                        <p:tgtEl>
                                          <p:spTgt spid="27651">
                                            <p:txEl>
                                              <p:pRg st="15" end="15"/>
                                            </p:txEl>
                                          </p:spTgt>
                                        </p:tgtEl>
                                        <p:attrNameLst>
                                          <p:attrName>ppt_w</p:attrName>
                                        </p:attrNameLst>
                                      </p:cBhvr>
                                      <p:tavLst>
                                        <p:tav tm="0">
                                          <p:val>
                                            <p:fltVal val="0"/>
                                          </p:val>
                                        </p:tav>
                                        <p:tav tm="100000">
                                          <p:val>
                                            <p:strVal val="#ppt_w"/>
                                          </p:val>
                                        </p:tav>
                                      </p:tavLst>
                                    </p:anim>
                                    <p:anim calcmode="lin" valueType="num">
                                      <p:cBhvr>
                                        <p:cTn id="57" dur="500" fill="hold"/>
                                        <p:tgtEl>
                                          <p:spTgt spid="27651">
                                            <p:txEl>
                                              <p:pRg st="15" end="15"/>
                                            </p:txEl>
                                          </p:spTgt>
                                        </p:tgtEl>
                                        <p:attrNameLst>
                                          <p:attrName>ppt_h</p:attrName>
                                        </p:attrNameLst>
                                      </p:cBhvr>
                                      <p:tavLst>
                                        <p:tav tm="0">
                                          <p:val>
                                            <p:fltVal val="0"/>
                                          </p:val>
                                        </p:tav>
                                        <p:tav tm="100000">
                                          <p:val>
                                            <p:strVal val="#ppt_h"/>
                                          </p:val>
                                        </p:tav>
                                      </p:tavLst>
                                    </p:anim>
                                    <p:animEffect transition="in" filter="fade">
                                      <p:cBhvr>
                                        <p:cTn id="58" dur="500"/>
                                        <p:tgtEl>
                                          <p:spTgt spid="27651">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7651">
                                            <p:txEl>
                                              <p:pRg st="16" end="16"/>
                                            </p:txEl>
                                          </p:spTgt>
                                        </p:tgtEl>
                                        <p:attrNameLst>
                                          <p:attrName>style.visibility</p:attrName>
                                        </p:attrNameLst>
                                      </p:cBhvr>
                                      <p:to>
                                        <p:strVal val="visible"/>
                                      </p:to>
                                    </p:set>
                                    <p:anim calcmode="lin" valueType="num">
                                      <p:cBhvr>
                                        <p:cTn id="63" dur="500" fill="hold"/>
                                        <p:tgtEl>
                                          <p:spTgt spid="27651">
                                            <p:txEl>
                                              <p:pRg st="16" end="16"/>
                                            </p:txEl>
                                          </p:spTgt>
                                        </p:tgtEl>
                                        <p:attrNameLst>
                                          <p:attrName>ppt_w</p:attrName>
                                        </p:attrNameLst>
                                      </p:cBhvr>
                                      <p:tavLst>
                                        <p:tav tm="0">
                                          <p:val>
                                            <p:fltVal val="0"/>
                                          </p:val>
                                        </p:tav>
                                        <p:tav tm="100000">
                                          <p:val>
                                            <p:strVal val="#ppt_w"/>
                                          </p:val>
                                        </p:tav>
                                      </p:tavLst>
                                    </p:anim>
                                    <p:anim calcmode="lin" valueType="num">
                                      <p:cBhvr>
                                        <p:cTn id="64" dur="500" fill="hold"/>
                                        <p:tgtEl>
                                          <p:spTgt spid="27651">
                                            <p:txEl>
                                              <p:pRg st="16" end="16"/>
                                            </p:txEl>
                                          </p:spTgt>
                                        </p:tgtEl>
                                        <p:attrNameLst>
                                          <p:attrName>ppt_h</p:attrName>
                                        </p:attrNameLst>
                                      </p:cBhvr>
                                      <p:tavLst>
                                        <p:tav tm="0">
                                          <p:val>
                                            <p:fltVal val="0"/>
                                          </p:val>
                                        </p:tav>
                                        <p:tav tm="100000">
                                          <p:val>
                                            <p:strVal val="#ppt_h"/>
                                          </p:val>
                                        </p:tav>
                                      </p:tavLst>
                                    </p:anim>
                                    <p:animEffect transition="in" filter="fade">
                                      <p:cBhvr>
                                        <p:cTn id="65" dur="500"/>
                                        <p:tgtEl>
                                          <p:spTgt spid="2765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447800" y="1524000"/>
            <a:ext cx="6400800" cy="4876800"/>
          </a:xfrm>
        </p:spPr>
        <p:txBody>
          <a:bodyPr/>
          <a:lstStyle/>
          <a:p>
            <a:pPr algn="ctr" eaLnBrk="1" hangingPunct="1">
              <a:buFont typeface="Wingdings" pitchFamily="2" charset="2"/>
              <a:buNone/>
            </a:pPr>
            <a:r>
              <a:rPr lang="en-US" smtClean="0"/>
              <a:t>SOP  PELAYANAN SURAT PENGANTAR RT/RW</a:t>
            </a:r>
          </a:p>
          <a:p>
            <a:pPr algn="ctr" eaLnBrk="1" hangingPunct="1">
              <a:buFont typeface="Wingdings" pitchFamily="2" charset="2"/>
              <a:buNone/>
            </a:pPr>
            <a:endParaRPr lang="en-US" smtClean="0"/>
          </a:p>
          <a:p>
            <a:pPr algn="ctr" eaLnBrk="1" hangingPunct="1">
              <a:buFont typeface="Wingdings" pitchFamily="2" charset="2"/>
              <a:buNone/>
            </a:pPr>
            <a:r>
              <a:rPr lang="en-US" sz="2000" smtClean="0"/>
              <a:t>MENGISI FORM</a:t>
            </a:r>
          </a:p>
          <a:p>
            <a:pPr algn="ctr" eaLnBrk="1" hangingPunct="1">
              <a:buFont typeface="Wingdings" pitchFamily="2" charset="2"/>
              <a:buNone/>
            </a:pPr>
            <a:endParaRPr lang="en-US" sz="2000" smtClean="0"/>
          </a:p>
          <a:p>
            <a:pPr algn="ctr" eaLnBrk="1" hangingPunct="1">
              <a:buFont typeface="Wingdings" pitchFamily="2" charset="2"/>
              <a:buNone/>
            </a:pPr>
            <a:r>
              <a:rPr lang="en-US" sz="2000" smtClean="0"/>
              <a:t>MENUNJUKKAN KSK</a:t>
            </a:r>
          </a:p>
          <a:p>
            <a:pPr algn="ctr" eaLnBrk="1" hangingPunct="1">
              <a:buFont typeface="Wingdings" pitchFamily="2" charset="2"/>
              <a:buNone/>
            </a:pPr>
            <a:endParaRPr lang="en-US" sz="2000" smtClean="0"/>
          </a:p>
          <a:p>
            <a:pPr algn="ctr" eaLnBrk="1" hangingPunct="1">
              <a:buFont typeface="Wingdings" pitchFamily="2" charset="2"/>
              <a:buNone/>
            </a:pPr>
            <a:r>
              <a:rPr lang="en-US" sz="2000" smtClean="0">
                <a:solidFill>
                  <a:srgbClr val="FF0066"/>
                </a:solidFill>
              </a:rPr>
              <a:t>PEMBERIAN STAMPEL RT</a:t>
            </a:r>
          </a:p>
          <a:p>
            <a:pPr algn="ctr" eaLnBrk="1" hangingPunct="1">
              <a:buFont typeface="Wingdings" pitchFamily="2" charset="2"/>
              <a:buNone/>
            </a:pPr>
            <a:endParaRPr lang="en-US" sz="2000" smtClean="0"/>
          </a:p>
          <a:p>
            <a:pPr algn="ctr" eaLnBrk="1" hangingPunct="1">
              <a:buFont typeface="Wingdings" pitchFamily="2" charset="2"/>
              <a:buNone/>
            </a:pPr>
            <a:r>
              <a:rPr lang="en-US" sz="2000" smtClean="0">
                <a:solidFill>
                  <a:srgbClr val="FF0066"/>
                </a:solidFill>
              </a:rPr>
              <a:t>PEMBERIAN STEMPEL RW</a:t>
            </a:r>
          </a:p>
        </p:txBody>
      </p:sp>
      <p:sp>
        <p:nvSpPr>
          <p:cNvPr id="26627" name="Line 5"/>
          <p:cNvSpPr>
            <a:spLocks noChangeShapeType="1"/>
          </p:cNvSpPr>
          <p:nvPr/>
        </p:nvSpPr>
        <p:spPr bwMode="auto">
          <a:xfrm>
            <a:off x="4648200" y="3352800"/>
            <a:ext cx="0" cy="228600"/>
          </a:xfrm>
          <a:prstGeom prst="line">
            <a:avLst/>
          </a:prstGeom>
          <a:noFill/>
          <a:ln w="9525">
            <a:solidFill>
              <a:schemeClr val="tx1"/>
            </a:solidFill>
            <a:round/>
            <a:headEnd/>
            <a:tailEnd type="triangle" w="med" len="med"/>
          </a:ln>
        </p:spPr>
        <p:txBody>
          <a:bodyPr/>
          <a:lstStyle/>
          <a:p>
            <a:endParaRPr lang="id-ID"/>
          </a:p>
        </p:txBody>
      </p:sp>
      <p:sp>
        <p:nvSpPr>
          <p:cNvPr id="26628" name="Line 6"/>
          <p:cNvSpPr>
            <a:spLocks noChangeShapeType="1"/>
          </p:cNvSpPr>
          <p:nvPr/>
        </p:nvSpPr>
        <p:spPr bwMode="auto">
          <a:xfrm>
            <a:off x="4572000" y="4648200"/>
            <a:ext cx="0" cy="228600"/>
          </a:xfrm>
          <a:prstGeom prst="line">
            <a:avLst/>
          </a:prstGeom>
          <a:noFill/>
          <a:ln w="9525">
            <a:solidFill>
              <a:schemeClr val="tx1"/>
            </a:solidFill>
            <a:round/>
            <a:headEnd/>
            <a:tailEnd type="triangle" w="med" len="med"/>
          </a:ln>
        </p:spPr>
        <p:txBody>
          <a:bodyPr/>
          <a:lstStyle/>
          <a:p>
            <a:endParaRPr lang="id-ID"/>
          </a:p>
        </p:txBody>
      </p:sp>
      <p:sp>
        <p:nvSpPr>
          <p:cNvPr id="26629" name="Line 7"/>
          <p:cNvSpPr>
            <a:spLocks noChangeShapeType="1"/>
          </p:cNvSpPr>
          <p:nvPr/>
        </p:nvSpPr>
        <p:spPr bwMode="auto">
          <a:xfrm>
            <a:off x="4648200" y="4114800"/>
            <a:ext cx="0" cy="2286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5">
                                            <p:txEl>
                                              <p:pRg st="2" end="2"/>
                                            </p:txEl>
                                          </p:spTgt>
                                        </p:tgtEl>
                                        <p:attrNameLst>
                                          <p:attrName>style.visibility</p:attrName>
                                        </p:attrNameLst>
                                      </p:cBhvr>
                                      <p:to>
                                        <p:strVal val="visible"/>
                                      </p:to>
                                    </p:set>
                                    <p:anim calcmode="lin" valueType="num">
                                      <p:cBhvr>
                                        <p:cTn id="14"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86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 calcmode="lin" valueType="num">
                                      <p:cBhvr>
                                        <p:cTn id="21"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86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75">
                                            <p:txEl>
                                              <p:pRg st="6" end="6"/>
                                            </p:txEl>
                                          </p:spTgt>
                                        </p:tgtEl>
                                        <p:attrNameLst>
                                          <p:attrName>style.visibility</p:attrName>
                                        </p:attrNameLst>
                                      </p:cBhvr>
                                      <p:to>
                                        <p:strVal val="visible"/>
                                      </p:to>
                                    </p:set>
                                    <p:anim calcmode="lin" valueType="num">
                                      <p:cBhvr>
                                        <p:cTn id="28"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867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867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675">
                                            <p:txEl>
                                              <p:pRg st="8" end="8"/>
                                            </p:txEl>
                                          </p:spTgt>
                                        </p:tgtEl>
                                        <p:attrNameLst>
                                          <p:attrName>style.visibility</p:attrName>
                                        </p:attrNameLst>
                                      </p:cBhvr>
                                      <p:to>
                                        <p:strVal val="visible"/>
                                      </p:to>
                                    </p:set>
                                    <p:anim calcmode="lin" valueType="num">
                                      <p:cBhvr>
                                        <p:cTn id="35" dur="500" fill="hold"/>
                                        <p:tgtEl>
                                          <p:spTgt spid="2867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28675">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1752600" y="1371600"/>
            <a:ext cx="6400800" cy="5334000"/>
          </a:xfrm>
        </p:spPr>
        <p:txBody>
          <a:bodyPr>
            <a:normAutofit fontScale="92500" lnSpcReduction="10000"/>
          </a:bodyPr>
          <a:lstStyle/>
          <a:p>
            <a:pPr algn="ctr" eaLnBrk="1" hangingPunct="1">
              <a:buFont typeface="Wingdings" pitchFamily="2" charset="2"/>
              <a:buNone/>
            </a:pPr>
            <a:r>
              <a:rPr lang="en-US" sz="2800" dirty="0" smtClean="0"/>
              <a:t>SOP  PELAYANAN  FORMULIR KTP DI KELURAHAN</a:t>
            </a:r>
          </a:p>
          <a:p>
            <a:pPr algn="ctr" eaLnBrk="1" hangingPunct="1">
              <a:buFont typeface="Wingdings" pitchFamily="2" charset="2"/>
              <a:buNone/>
            </a:pPr>
            <a:endParaRPr lang="en-US" sz="2800" dirty="0" smtClean="0"/>
          </a:p>
          <a:p>
            <a:pPr algn="ctr" eaLnBrk="1" hangingPunct="1">
              <a:buFont typeface="Wingdings" pitchFamily="2" charset="2"/>
              <a:buNone/>
            </a:pPr>
            <a:r>
              <a:rPr lang="en-US" sz="1800" dirty="0" smtClean="0"/>
              <a:t>PENGANTAR RT/RW</a:t>
            </a:r>
          </a:p>
          <a:p>
            <a:pPr algn="ctr" eaLnBrk="1" hangingPunct="1">
              <a:buFont typeface="Wingdings" pitchFamily="2" charset="2"/>
              <a:buNone/>
            </a:pPr>
            <a:endParaRPr lang="en-US" sz="1800" dirty="0" smtClean="0"/>
          </a:p>
          <a:p>
            <a:pPr algn="ctr" eaLnBrk="1" hangingPunct="1">
              <a:buFont typeface="Wingdings" pitchFamily="2" charset="2"/>
              <a:buNone/>
            </a:pPr>
            <a:r>
              <a:rPr lang="en-US" sz="1800" dirty="0" smtClean="0"/>
              <a:t>MENGISI FORM</a:t>
            </a:r>
          </a:p>
          <a:p>
            <a:pPr algn="ctr" eaLnBrk="1" hangingPunct="1">
              <a:buFont typeface="Wingdings" pitchFamily="2" charset="2"/>
              <a:buNone/>
            </a:pPr>
            <a:endParaRPr lang="en-US" sz="1800" dirty="0" smtClean="0"/>
          </a:p>
          <a:p>
            <a:pPr algn="ctr" eaLnBrk="1" hangingPunct="1">
              <a:buFont typeface="Wingdings" pitchFamily="2" charset="2"/>
              <a:buNone/>
            </a:pPr>
            <a:r>
              <a:rPr lang="en-US" sz="1800" dirty="0" smtClean="0"/>
              <a:t>MENUNJUKKAN KSK</a:t>
            </a:r>
          </a:p>
          <a:p>
            <a:pPr algn="ctr" eaLnBrk="1" hangingPunct="1">
              <a:buFont typeface="Wingdings" pitchFamily="2" charset="2"/>
              <a:buNone/>
            </a:pPr>
            <a:endParaRPr lang="en-US" sz="1800" dirty="0" smtClean="0"/>
          </a:p>
          <a:p>
            <a:pPr algn="ctr" eaLnBrk="1" hangingPunct="1">
              <a:buFont typeface="Wingdings" pitchFamily="2" charset="2"/>
              <a:buNone/>
            </a:pPr>
            <a:endParaRPr lang="en-US" sz="1800" dirty="0" smtClean="0"/>
          </a:p>
          <a:p>
            <a:pPr eaLnBrk="1" hangingPunct="1">
              <a:buFont typeface="Wingdings" pitchFamily="2" charset="2"/>
              <a:buNone/>
            </a:pPr>
            <a:r>
              <a:rPr lang="en-US" sz="1800" dirty="0" smtClean="0"/>
              <a:t>          MENGISI FORM                 PEMBAYARAN </a:t>
            </a:r>
          </a:p>
          <a:p>
            <a:pPr eaLnBrk="1" hangingPunct="1">
              <a:buFont typeface="Wingdings" pitchFamily="2" charset="2"/>
              <a:buNone/>
            </a:pPr>
            <a:r>
              <a:rPr lang="en-US" sz="1800" dirty="0" smtClean="0"/>
              <a:t>                                                            RETRIBUSI </a:t>
            </a:r>
          </a:p>
          <a:p>
            <a:pPr eaLnBrk="1" hangingPunct="1">
              <a:buFont typeface="Wingdings" pitchFamily="2" charset="2"/>
              <a:buNone/>
            </a:pPr>
            <a:endParaRPr lang="en-US" sz="1800" dirty="0" smtClean="0"/>
          </a:p>
          <a:p>
            <a:pPr eaLnBrk="1" hangingPunct="1">
              <a:buFont typeface="Wingdings" pitchFamily="2" charset="2"/>
              <a:buNone/>
            </a:pPr>
            <a:endParaRPr lang="en-US" sz="1800" dirty="0" smtClean="0"/>
          </a:p>
          <a:p>
            <a:pPr eaLnBrk="1" hangingPunct="1">
              <a:buFont typeface="Wingdings" pitchFamily="2" charset="2"/>
              <a:buNone/>
            </a:pPr>
            <a:r>
              <a:rPr lang="en-US" sz="1800" dirty="0" smtClean="0"/>
              <a:t>                                         </a:t>
            </a:r>
            <a:r>
              <a:rPr lang="en-US" sz="1800" dirty="0" smtClean="0">
                <a:solidFill>
                  <a:srgbClr val="FF0066"/>
                </a:solidFill>
              </a:rPr>
              <a:t>PEMBERIAN STEMPEL</a:t>
            </a:r>
          </a:p>
          <a:p>
            <a:pPr algn="ctr" eaLnBrk="1" hangingPunct="1">
              <a:buFont typeface="Wingdings" pitchFamily="2" charset="2"/>
              <a:buNone/>
            </a:pPr>
            <a:endParaRPr lang="en-US" sz="1800" dirty="0" smtClean="0"/>
          </a:p>
          <a:p>
            <a:pPr algn="ctr" eaLnBrk="1" hangingPunct="1">
              <a:buFont typeface="Wingdings" pitchFamily="2" charset="2"/>
              <a:buNone/>
            </a:pPr>
            <a:r>
              <a:rPr lang="en-US" sz="1800" dirty="0" smtClean="0"/>
              <a:t> </a:t>
            </a:r>
          </a:p>
        </p:txBody>
      </p:sp>
      <p:sp>
        <p:nvSpPr>
          <p:cNvPr id="27651" name="Line 4"/>
          <p:cNvSpPr>
            <a:spLocks noChangeShapeType="1"/>
          </p:cNvSpPr>
          <p:nvPr/>
        </p:nvSpPr>
        <p:spPr bwMode="auto">
          <a:xfrm>
            <a:off x="4953000" y="2895600"/>
            <a:ext cx="0" cy="228600"/>
          </a:xfrm>
          <a:prstGeom prst="line">
            <a:avLst/>
          </a:prstGeom>
          <a:noFill/>
          <a:ln w="9525">
            <a:solidFill>
              <a:schemeClr val="tx1"/>
            </a:solidFill>
            <a:round/>
            <a:headEnd/>
            <a:tailEnd type="triangle" w="med" len="med"/>
          </a:ln>
        </p:spPr>
        <p:txBody>
          <a:bodyPr/>
          <a:lstStyle/>
          <a:p>
            <a:endParaRPr lang="id-ID"/>
          </a:p>
        </p:txBody>
      </p:sp>
      <p:sp>
        <p:nvSpPr>
          <p:cNvPr id="27652" name="Line 6"/>
          <p:cNvSpPr>
            <a:spLocks noChangeShapeType="1"/>
          </p:cNvSpPr>
          <p:nvPr/>
        </p:nvSpPr>
        <p:spPr bwMode="auto">
          <a:xfrm>
            <a:off x="5486400" y="3962400"/>
            <a:ext cx="0" cy="0"/>
          </a:xfrm>
          <a:prstGeom prst="line">
            <a:avLst/>
          </a:prstGeom>
          <a:noFill/>
          <a:ln w="9525">
            <a:solidFill>
              <a:schemeClr val="tx1"/>
            </a:solidFill>
            <a:round/>
            <a:headEnd/>
            <a:tailEnd type="triangle" w="med" len="med"/>
          </a:ln>
        </p:spPr>
        <p:txBody>
          <a:bodyPr/>
          <a:lstStyle/>
          <a:p>
            <a:endParaRPr lang="id-ID"/>
          </a:p>
        </p:txBody>
      </p:sp>
      <p:sp>
        <p:nvSpPr>
          <p:cNvPr id="27653" name="Line 8"/>
          <p:cNvSpPr>
            <a:spLocks noChangeShapeType="1"/>
          </p:cNvSpPr>
          <p:nvPr/>
        </p:nvSpPr>
        <p:spPr bwMode="auto">
          <a:xfrm>
            <a:off x="4953000" y="2209800"/>
            <a:ext cx="0" cy="304800"/>
          </a:xfrm>
          <a:prstGeom prst="line">
            <a:avLst/>
          </a:prstGeom>
          <a:noFill/>
          <a:ln w="9525">
            <a:solidFill>
              <a:schemeClr val="tx1"/>
            </a:solidFill>
            <a:round/>
            <a:headEnd/>
            <a:tailEnd type="triangle" w="med" len="med"/>
          </a:ln>
        </p:spPr>
        <p:txBody>
          <a:bodyPr/>
          <a:lstStyle/>
          <a:p>
            <a:endParaRPr lang="id-ID"/>
          </a:p>
        </p:txBody>
      </p:sp>
      <p:sp>
        <p:nvSpPr>
          <p:cNvPr id="27654" name="Line 9"/>
          <p:cNvSpPr>
            <a:spLocks noChangeShapeType="1"/>
          </p:cNvSpPr>
          <p:nvPr/>
        </p:nvSpPr>
        <p:spPr bwMode="auto">
          <a:xfrm>
            <a:off x="5943600" y="4419600"/>
            <a:ext cx="0" cy="304800"/>
          </a:xfrm>
          <a:prstGeom prst="line">
            <a:avLst/>
          </a:prstGeom>
          <a:noFill/>
          <a:ln w="9525">
            <a:solidFill>
              <a:schemeClr val="tx1"/>
            </a:solidFill>
            <a:round/>
            <a:headEnd/>
            <a:tailEnd type="triangle" w="med" len="med"/>
          </a:ln>
        </p:spPr>
        <p:txBody>
          <a:bodyPr/>
          <a:lstStyle/>
          <a:p>
            <a:endParaRPr lang="id-ID"/>
          </a:p>
        </p:txBody>
      </p:sp>
      <p:sp>
        <p:nvSpPr>
          <p:cNvPr id="27655" name="Line 10"/>
          <p:cNvSpPr>
            <a:spLocks noChangeShapeType="1"/>
          </p:cNvSpPr>
          <p:nvPr/>
        </p:nvSpPr>
        <p:spPr bwMode="auto">
          <a:xfrm>
            <a:off x="4114800" y="4800600"/>
            <a:ext cx="533400" cy="0"/>
          </a:xfrm>
          <a:prstGeom prst="line">
            <a:avLst/>
          </a:prstGeom>
          <a:noFill/>
          <a:ln w="9525">
            <a:solidFill>
              <a:schemeClr val="tx1"/>
            </a:solidFill>
            <a:round/>
            <a:headEnd/>
            <a:tailEnd type="triangle" w="med" len="med"/>
          </a:ln>
        </p:spPr>
        <p:txBody>
          <a:bodyPr/>
          <a:lstStyle/>
          <a:p>
            <a:endParaRPr lang="id-ID"/>
          </a:p>
        </p:txBody>
      </p:sp>
      <p:sp>
        <p:nvSpPr>
          <p:cNvPr id="27656" name="Line 11"/>
          <p:cNvSpPr>
            <a:spLocks noChangeShapeType="1"/>
          </p:cNvSpPr>
          <p:nvPr/>
        </p:nvSpPr>
        <p:spPr bwMode="auto">
          <a:xfrm>
            <a:off x="2971800" y="4419600"/>
            <a:ext cx="3048000" cy="0"/>
          </a:xfrm>
          <a:prstGeom prst="line">
            <a:avLst/>
          </a:prstGeom>
          <a:noFill/>
          <a:ln w="9525">
            <a:solidFill>
              <a:schemeClr val="tx1"/>
            </a:solidFill>
            <a:round/>
            <a:headEnd/>
            <a:tailEnd/>
          </a:ln>
        </p:spPr>
        <p:txBody>
          <a:bodyPr/>
          <a:lstStyle/>
          <a:p>
            <a:endParaRPr lang="id-ID"/>
          </a:p>
        </p:txBody>
      </p:sp>
      <p:sp>
        <p:nvSpPr>
          <p:cNvPr id="27657" name="Line 12"/>
          <p:cNvSpPr>
            <a:spLocks noChangeShapeType="1"/>
          </p:cNvSpPr>
          <p:nvPr/>
        </p:nvSpPr>
        <p:spPr bwMode="auto">
          <a:xfrm>
            <a:off x="2971800" y="4343400"/>
            <a:ext cx="0" cy="304800"/>
          </a:xfrm>
          <a:prstGeom prst="line">
            <a:avLst/>
          </a:prstGeom>
          <a:noFill/>
          <a:ln w="9525">
            <a:solidFill>
              <a:schemeClr val="tx1"/>
            </a:solidFill>
            <a:round/>
            <a:headEnd/>
            <a:tailEnd type="triangle" w="med" len="med"/>
          </a:ln>
        </p:spPr>
        <p:txBody>
          <a:bodyPr/>
          <a:lstStyle/>
          <a:p>
            <a:endParaRPr lang="id-ID"/>
          </a:p>
        </p:txBody>
      </p:sp>
      <p:sp>
        <p:nvSpPr>
          <p:cNvPr id="27658" name="Line 13"/>
          <p:cNvSpPr>
            <a:spLocks noChangeShapeType="1"/>
          </p:cNvSpPr>
          <p:nvPr/>
        </p:nvSpPr>
        <p:spPr bwMode="auto">
          <a:xfrm>
            <a:off x="4953000" y="3429000"/>
            <a:ext cx="0" cy="304800"/>
          </a:xfrm>
          <a:prstGeom prst="line">
            <a:avLst/>
          </a:prstGeom>
          <a:noFill/>
          <a:ln w="9525">
            <a:solidFill>
              <a:schemeClr val="tx1"/>
            </a:solidFill>
            <a:round/>
            <a:headEnd/>
            <a:tailEnd type="triangle" w="med" len="med"/>
          </a:ln>
        </p:spPr>
        <p:txBody>
          <a:bodyPr/>
          <a:lstStyle/>
          <a:p>
            <a:endParaRPr lang="id-ID"/>
          </a:p>
        </p:txBody>
      </p:sp>
      <p:sp>
        <p:nvSpPr>
          <p:cNvPr id="27659" name="Line 13"/>
          <p:cNvSpPr>
            <a:spLocks noChangeShapeType="1"/>
          </p:cNvSpPr>
          <p:nvPr/>
        </p:nvSpPr>
        <p:spPr bwMode="auto">
          <a:xfrm>
            <a:off x="5486400" y="5334000"/>
            <a:ext cx="0" cy="3048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500" fill="hold"/>
                                        <p:tgtEl>
                                          <p:spTgt spid="307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22">
                                            <p:txEl>
                                              <p:pRg st="2" end="2"/>
                                            </p:txEl>
                                          </p:spTgt>
                                        </p:tgtEl>
                                        <p:attrNameLst>
                                          <p:attrName>style.visibility</p:attrName>
                                        </p:attrNameLst>
                                      </p:cBhvr>
                                      <p:to>
                                        <p:strVal val="visible"/>
                                      </p:to>
                                    </p:set>
                                    <p:anim calcmode="lin" valueType="num">
                                      <p:cBhvr>
                                        <p:cTn id="14" dur="500" fill="hold"/>
                                        <p:tgtEl>
                                          <p:spTgt spid="307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0722">
                                            <p:txEl>
                                              <p:pRg st="4" end="4"/>
                                            </p:txEl>
                                          </p:spTgt>
                                        </p:tgtEl>
                                        <p:attrNameLst>
                                          <p:attrName>style.visibility</p:attrName>
                                        </p:attrNameLst>
                                      </p:cBhvr>
                                      <p:to>
                                        <p:strVal val="visible"/>
                                      </p:to>
                                    </p:set>
                                    <p:anim calcmode="lin" valueType="num">
                                      <p:cBhvr>
                                        <p:cTn id="21" dur="500" fill="hold"/>
                                        <p:tgtEl>
                                          <p:spTgt spid="3072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072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07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0722">
                                            <p:txEl>
                                              <p:pRg st="6" end="6"/>
                                            </p:txEl>
                                          </p:spTgt>
                                        </p:tgtEl>
                                        <p:attrNameLst>
                                          <p:attrName>style.visibility</p:attrName>
                                        </p:attrNameLst>
                                      </p:cBhvr>
                                      <p:to>
                                        <p:strVal val="visible"/>
                                      </p:to>
                                    </p:set>
                                    <p:anim calcmode="lin" valueType="num">
                                      <p:cBhvr>
                                        <p:cTn id="28" dur="500" fill="hold"/>
                                        <p:tgtEl>
                                          <p:spTgt spid="3072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072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072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0722">
                                            <p:txEl>
                                              <p:pRg st="9" end="9"/>
                                            </p:txEl>
                                          </p:spTgt>
                                        </p:tgtEl>
                                        <p:attrNameLst>
                                          <p:attrName>style.visibility</p:attrName>
                                        </p:attrNameLst>
                                      </p:cBhvr>
                                      <p:to>
                                        <p:strVal val="visible"/>
                                      </p:to>
                                    </p:set>
                                    <p:anim calcmode="lin" valueType="num">
                                      <p:cBhvr>
                                        <p:cTn id="35" dur="500" fill="hold"/>
                                        <p:tgtEl>
                                          <p:spTgt spid="30722">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0722">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072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0722">
                                            <p:txEl>
                                              <p:pRg st="10" end="10"/>
                                            </p:txEl>
                                          </p:spTgt>
                                        </p:tgtEl>
                                        <p:attrNameLst>
                                          <p:attrName>style.visibility</p:attrName>
                                        </p:attrNameLst>
                                      </p:cBhvr>
                                      <p:to>
                                        <p:strVal val="visible"/>
                                      </p:to>
                                    </p:set>
                                    <p:anim calcmode="lin" valueType="num">
                                      <p:cBhvr>
                                        <p:cTn id="42" dur="500" fill="hold"/>
                                        <p:tgtEl>
                                          <p:spTgt spid="30722">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0722">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072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0722">
                                            <p:txEl>
                                              <p:pRg st="13" end="13"/>
                                            </p:txEl>
                                          </p:spTgt>
                                        </p:tgtEl>
                                        <p:attrNameLst>
                                          <p:attrName>style.visibility</p:attrName>
                                        </p:attrNameLst>
                                      </p:cBhvr>
                                      <p:to>
                                        <p:strVal val="visible"/>
                                      </p:to>
                                    </p:set>
                                    <p:anim calcmode="lin" valueType="num">
                                      <p:cBhvr>
                                        <p:cTn id="49" dur="500" fill="hold"/>
                                        <p:tgtEl>
                                          <p:spTgt spid="30722">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0722">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30722">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0722">
                                            <p:txEl>
                                              <p:pRg st="15" end="15"/>
                                            </p:txEl>
                                          </p:spTgt>
                                        </p:tgtEl>
                                        <p:attrNameLst>
                                          <p:attrName>style.visibility</p:attrName>
                                        </p:attrNameLst>
                                      </p:cBhvr>
                                      <p:to>
                                        <p:strVal val="visible"/>
                                      </p:to>
                                    </p:set>
                                    <p:anim calcmode="lin" valueType="num">
                                      <p:cBhvr>
                                        <p:cTn id="56" dur="500" fill="hold"/>
                                        <p:tgtEl>
                                          <p:spTgt spid="30722">
                                            <p:txEl>
                                              <p:pRg st="15" end="15"/>
                                            </p:txEl>
                                          </p:spTgt>
                                        </p:tgtEl>
                                        <p:attrNameLst>
                                          <p:attrName>ppt_w</p:attrName>
                                        </p:attrNameLst>
                                      </p:cBhvr>
                                      <p:tavLst>
                                        <p:tav tm="0">
                                          <p:val>
                                            <p:fltVal val="0"/>
                                          </p:val>
                                        </p:tav>
                                        <p:tav tm="100000">
                                          <p:val>
                                            <p:strVal val="#ppt_w"/>
                                          </p:val>
                                        </p:tav>
                                      </p:tavLst>
                                    </p:anim>
                                    <p:anim calcmode="lin" valueType="num">
                                      <p:cBhvr>
                                        <p:cTn id="57" dur="500" fill="hold"/>
                                        <p:tgtEl>
                                          <p:spTgt spid="30722">
                                            <p:txEl>
                                              <p:pRg st="15" end="15"/>
                                            </p:txEl>
                                          </p:spTgt>
                                        </p:tgtEl>
                                        <p:attrNameLst>
                                          <p:attrName>ppt_h</p:attrName>
                                        </p:attrNameLst>
                                      </p:cBhvr>
                                      <p:tavLst>
                                        <p:tav tm="0">
                                          <p:val>
                                            <p:fltVal val="0"/>
                                          </p:val>
                                        </p:tav>
                                        <p:tav tm="100000">
                                          <p:val>
                                            <p:strVal val="#ppt_h"/>
                                          </p:val>
                                        </p:tav>
                                      </p:tavLst>
                                    </p:anim>
                                    <p:animEffect transition="in" filter="fade">
                                      <p:cBhvr>
                                        <p:cTn id="58" dur="500"/>
                                        <p:tgtEl>
                                          <p:spTgt spid="307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438400" y="1524000"/>
            <a:ext cx="6400800" cy="4572000"/>
          </a:xfrm>
        </p:spPr>
        <p:txBody>
          <a:bodyPr>
            <a:normAutofit fontScale="92500" lnSpcReduction="20000"/>
          </a:bodyPr>
          <a:lstStyle/>
          <a:p>
            <a:pPr algn="ctr" eaLnBrk="1" hangingPunct="1">
              <a:lnSpc>
                <a:spcPct val="90000"/>
              </a:lnSpc>
              <a:buFont typeface="Wingdings" pitchFamily="2" charset="2"/>
              <a:buNone/>
            </a:pPr>
            <a:r>
              <a:rPr lang="en-US" sz="2400" dirty="0" smtClean="0"/>
              <a:t>SOP PELAYANAN KTP DI KECAMATAN</a:t>
            </a:r>
          </a:p>
          <a:p>
            <a:pPr algn="ctr" eaLnBrk="1" hangingPunct="1">
              <a:lnSpc>
                <a:spcPct val="90000"/>
              </a:lnSpc>
              <a:buFont typeface="Wingdings" pitchFamily="2" charset="2"/>
              <a:buNone/>
            </a:pPr>
            <a:endParaRPr lang="en-US" sz="2400" dirty="0" smtClean="0"/>
          </a:p>
          <a:p>
            <a:pPr algn="ctr" eaLnBrk="1" hangingPunct="1">
              <a:lnSpc>
                <a:spcPct val="90000"/>
              </a:lnSpc>
              <a:buFont typeface="Wingdings" pitchFamily="2" charset="2"/>
              <a:buNone/>
            </a:pPr>
            <a:r>
              <a:rPr lang="en-US" sz="2400" dirty="0" smtClean="0"/>
              <a:t>FORMULIR DARI KELURAHAN</a:t>
            </a:r>
          </a:p>
          <a:p>
            <a:pPr algn="ctr" eaLnBrk="1" hangingPunct="1">
              <a:lnSpc>
                <a:spcPct val="90000"/>
              </a:lnSpc>
              <a:buFont typeface="Wingdings" pitchFamily="2" charset="2"/>
              <a:buNone/>
            </a:pPr>
            <a:endParaRPr lang="en-US" sz="2400" dirty="0" smtClean="0"/>
          </a:p>
          <a:p>
            <a:pPr algn="ctr" eaLnBrk="1" hangingPunct="1">
              <a:lnSpc>
                <a:spcPct val="90000"/>
              </a:lnSpc>
              <a:buFont typeface="Wingdings" pitchFamily="2" charset="2"/>
              <a:buNone/>
            </a:pPr>
            <a:endParaRPr lang="en-US" sz="2400" dirty="0" smtClean="0"/>
          </a:p>
          <a:p>
            <a:pPr algn="ctr" eaLnBrk="1" hangingPunct="1">
              <a:lnSpc>
                <a:spcPct val="90000"/>
              </a:lnSpc>
              <a:buFont typeface="Wingdings" pitchFamily="2" charset="2"/>
              <a:buNone/>
            </a:pPr>
            <a:r>
              <a:rPr lang="en-US" sz="2400" dirty="0" smtClean="0"/>
              <a:t>LOKET PENERIMA</a:t>
            </a:r>
          </a:p>
          <a:p>
            <a:pPr algn="ctr" eaLnBrk="1" hangingPunct="1">
              <a:lnSpc>
                <a:spcPct val="90000"/>
              </a:lnSpc>
              <a:buFont typeface="Wingdings" pitchFamily="2" charset="2"/>
              <a:buNone/>
            </a:pPr>
            <a:endParaRPr lang="en-US" sz="2400" dirty="0" smtClean="0"/>
          </a:p>
          <a:p>
            <a:pPr algn="ct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r>
              <a:rPr lang="en-US" sz="2400" dirty="0" smtClean="0"/>
              <a:t>        MEMBAYAR                 </a:t>
            </a:r>
            <a:r>
              <a:rPr lang="en-US" sz="2400" dirty="0" smtClean="0">
                <a:solidFill>
                  <a:srgbClr val="FF0066"/>
                </a:solidFill>
              </a:rPr>
              <a:t>LEGALISASI</a:t>
            </a:r>
          </a:p>
          <a:p>
            <a:pPr eaLnBrk="1" hangingPunct="1">
              <a:lnSpc>
                <a:spcPct val="90000"/>
              </a:lnSpc>
              <a:buFont typeface="Wingdings" pitchFamily="2" charset="2"/>
              <a:buNone/>
            </a:pPr>
            <a:r>
              <a:rPr lang="en-US" sz="2400" dirty="0" smtClean="0"/>
              <a:t>        RETRIBUSI</a:t>
            </a:r>
          </a:p>
          <a:p>
            <a:pPr algn="ctr" eaLnBrk="1" hangingPunct="1">
              <a:lnSpc>
                <a:spcPct val="90000"/>
              </a:lnSpc>
              <a:buFont typeface="Wingdings" pitchFamily="2" charset="2"/>
              <a:buNone/>
            </a:pPr>
            <a:endParaRPr lang="en-US" sz="2400" dirty="0" smtClean="0"/>
          </a:p>
          <a:p>
            <a:pPr algn="ctr" eaLnBrk="1" hangingPunct="1">
              <a:lnSpc>
                <a:spcPct val="90000"/>
              </a:lnSpc>
              <a:buFont typeface="Wingdings" pitchFamily="2" charset="2"/>
              <a:buNone/>
            </a:pPr>
            <a:r>
              <a:rPr lang="en-US" sz="2400" dirty="0" smtClean="0"/>
              <a:t>                                      </a:t>
            </a:r>
            <a:r>
              <a:rPr lang="en-US" sz="2400" dirty="0" smtClean="0">
                <a:solidFill>
                  <a:srgbClr val="FF0066"/>
                </a:solidFill>
              </a:rPr>
              <a:t>FOTO</a:t>
            </a:r>
          </a:p>
          <a:p>
            <a:pPr algn="ctr" eaLnBrk="1" hangingPunct="1">
              <a:lnSpc>
                <a:spcPct val="90000"/>
              </a:lnSpc>
              <a:buFont typeface="Wingdings" pitchFamily="2" charset="2"/>
              <a:buNone/>
            </a:pPr>
            <a:endParaRPr lang="en-US" sz="2400" dirty="0" smtClean="0">
              <a:solidFill>
                <a:srgbClr val="FF0066"/>
              </a:solidFill>
            </a:endParaRPr>
          </a:p>
          <a:p>
            <a:pPr algn="ctr" eaLnBrk="1" hangingPunct="1">
              <a:lnSpc>
                <a:spcPct val="90000"/>
              </a:lnSpc>
              <a:buFont typeface="Wingdings" pitchFamily="2" charset="2"/>
              <a:buNone/>
            </a:pPr>
            <a:r>
              <a:rPr lang="en-US" sz="2400" dirty="0" smtClean="0"/>
              <a:t>                                   PENGAMBILAN  KTP</a:t>
            </a:r>
          </a:p>
          <a:p>
            <a:pPr algn="ctr" eaLnBrk="1" hangingPunct="1">
              <a:lnSpc>
                <a:spcPct val="90000"/>
              </a:lnSpc>
              <a:buFont typeface="Wingdings" pitchFamily="2" charset="2"/>
              <a:buNone/>
            </a:pPr>
            <a:r>
              <a:rPr lang="en-US" sz="2400" dirty="0" smtClean="0"/>
              <a:t>      </a:t>
            </a:r>
          </a:p>
        </p:txBody>
      </p:sp>
      <p:sp>
        <p:nvSpPr>
          <p:cNvPr id="28675" name="Line 4"/>
          <p:cNvSpPr>
            <a:spLocks noChangeShapeType="1"/>
          </p:cNvSpPr>
          <p:nvPr/>
        </p:nvSpPr>
        <p:spPr bwMode="auto">
          <a:xfrm>
            <a:off x="5486400" y="2590800"/>
            <a:ext cx="0" cy="381000"/>
          </a:xfrm>
          <a:prstGeom prst="line">
            <a:avLst/>
          </a:prstGeom>
          <a:noFill/>
          <a:ln w="9525">
            <a:solidFill>
              <a:schemeClr val="tx1"/>
            </a:solidFill>
            <a:round/>
            <a:headEnd/>
            <a:tailEnd type="triangle" w="med" len="med"/>
          </a:ln>
        </p:spPr>
        <p:txBody>
          <a:bodyPr/>
          <a:lstStyle/>
          <a:p>
            <a:endParaRPr lang="id-ID"/>
          </a:p>
        </p:txBody>
      </p:sp>
      <p:sp>
        <p:nvSpPr>
          <p:cNvPr id="28676" name="Line 5"/>
          <p:cNvSpPr>
            <a:spLocks noChangeShapeType="1"/>
          </p:cNvSpPr>
          <p:nvPr/>
        </p:nvSpPr>
        <p:spPr bwMode="auto">
          <a:xfrm>
            <a:off x="3581400" y="3581400"/>
            <a:ext cx="3429000" cy="0"/>
          </a:xfrm>
          <a:prstGeom prst="line">
            <a:avLst/>
          </a:prstGeom>
          <a:noFill/>
          <a:ln w="9525">
            <a:solidFill>
              <a:schemeClr val="tx1"/>
            </a:solidFill>
            <a:round/>
            <a:headEnd/>
            <a:tailEnd/>
          </a:ln>
        </p:spPr>
        <p:txBody>
          <a:bodyPr/>
          <a:lstStyle/>
          <a:p>
            <a:endParaRPr lang="id-ID"/>
          </a:p>
        </p:txBody>
      </p:sp>
      <p:sp>
        <p:nvSpPr>
          <p:cNvPr id="28677" name="Line 6"/>
          <p:cNvSpPr>
            <a:spLocks noChangeShapeType="1"/>
          </p:cNvSpPr>
          <p:nvPr/>
        </p:nvSpPr>
        <p:spPr bwMode="auto">
          <a:xfrm>
            <a:off x="3581400" y="3581400"/>
            <a:ext cx="0" cy="381000"/>
          </a:xfrm>
          <a:prstGeom prst="line">
            <a:avLst/>
          </a:prstGeom>
          <a:noFill/>
          <a:ln w="9525">
            <a:solidFill>
              <a:schemeClr val="tx1"/>
            </a:solidFill>
            <a:round/>
            <a:headEnd/>
            <a:tailEnd type="triangle" w="med" len="med"/>
          </a:ln>
        </p:spPr>
        <p:txBody>
          <a:bodyPr/>
          <a:lstStyle/>
          <a:p>
            <a:endParaRPr lang="id-ID"/>
          </a:p>
        </p:txBody>
      </p:sp>
      <p:sp>
        <p:nvSpPr>
          <p:cNvPr id="28678" name="Line 7"/>
          <p:cNvSpPr>
            <a:spLocks noChangeShapeType="1"/>
          </p:cNvSpPr>
          <p:nvPr/>
        </p:nvSpPr>
        <p:spPr bwMode="auto">
          <a:xfrm>
            <a:off x="7010400" y="3581400"/>
            <a:ext cx="0" cy="304800"/>
          </a:xfrm>
          <a:prstGeom prst="line">
            <a:avLst/>
          </a:prstGeom>
          <a:noFill/>
          <a:ln w="9525">
            <a:solidFill>
              <a:schemeClr val="tx1"/>
            </a:solidFill>
            <a:round/>
            <a:headEnd/>
            <a:tailEnd type="triangle" w="med" len="med"/>
          </a:ln>
        </p:spPr>
        <p:txBody>
          <a:bodyPr/>
          <a:lstStyle/>
          <a:p>
            <a:endParaRPr lang="id-ID"/>
          </a:p>
        </p:txBody>
      </p:sp>
      <p:sp>
        <p:nvSpPr>
          <p:cNvPr id="28679" name="Line 8"/>
          <p:cNvSpPr>
            <a:spLocks noChangeShapeType="1"/>
          </p:cNvSpPr>
          <p:nvPr/>
        </p:nvSpPr>
        <p:spPr bwMode="auto">
          <a:xfrm>
            <a:off x="6781800" y="4191000"/>
            <a:ext cx="0" cy="609600"/>
          </a:xfrm>
          <a:prstGeom prst="line">
            <a:avLst/>
          </a:prstGeom>
          <a:noFill/>
          <a:ln w="9525">
            <a:solidFill>
              <a:schemeClr val="tx1"/>
            </a:solidFill>
            <a:round/>
            <a:headEnd/>
            <a:tailEnd type="triangle" w="med" len="med"/>
          </a:ln>
        </p:spPr>
        <p:txBody>
          <a:bodyPr/>
          <a:lstStyle/>
          <a:p>
            <a:endParaRPr lang="id-ID"/>
          </a:p>
        </p:txBody>
      </p:sp>
      <p:sp>
        <p:nvSpPr>
          <p:cNvPr id="28680" name="Line 9"/>
          <p:cNvSpPr>
            <a:spLocks noChangeShapeType="1"/>
          </p:cNvSpPr>
          <p:nvPr/>
        </p:nvSpPr>
        <p:spPr bwMode="auto">
          <a:xfrm>
            <a:off x="6781800" y="5105400"/>
            <a:ext cx="0" cy="3048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anim calcmode="lin" valueType="num">
                                      <p:cBhvr>
                                        <p:cTn id="14"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17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anim calcmode="lin" valueType="num">
                                      <p:cBhvr>
                                        <p:cTn id="2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174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1747">
                                            <p:txEl>
                                              <p:pRg st="8" end="8"/>
                                            </p:txEl>
                                          </p:spTgt>
                                        </p:tgtEl>
                                        <p:attrNameLst>
                                          <p:attrName>style.visibility</p:attrName>
                                        </p:attrNameLst>
                                      </p:cBhvr>
                                      <p:to>
                                        <p:strVal val="visible"/>
                                      </p:to>
                                    </p:set>
                                    <p:anim calcmode="lin" valueType="num">
                                      <p:cBhvr>
                                        <p:cTn id="28"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1747">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174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747">
                                            <p:txEl>
                                              <p:pRg st="9" end="9"/>
                                            </p:txEl>
                                          </p:spTgt>
                                        </p:tgtEl>
                                        <p:attrNameLst>
                                          <p:attrName>style.visibility</p:attrName>
                                        </p:attrNameLst>
                                      </p:cBhvr>
                                      <p:to>
                                        <p:strVal val="visible"/>
                                      </p:to>
                                    </p:set>
                                    <p:anim calcmode="lin" valueType="num">
                                      <p:cBhvr>
                                        <p:cTn id="35" dur="500" fill="hold"/>
                                        <p:tgtEl>
                                          <p:spTgt spid="31747">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1747">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174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747">
                                            <p:txEl>
                                              <p:pRg st="11" end="11"/>
                                            </p:txEl>
                                          </p:spTgt>
                                        </p:tgtEl>
                                        <p:attrNameLst>
                                          <p:attrName>style.visibility</p:attrName>
                                        </p:attrNameLst>
                                      </p:cBhvr>
                                      <p:to>
                                        <p:strVal val="visible"/>
                                      </p:to>
                                    </p:set>
                                    <p:anim calcmode="lin" valueType="num">
                                      <p:cBhvr>
                                        <p:cTn id="42" dur="500" fill="hold"/>
                                        <p:tgtEl>
                                          <p:spTgt spid="31747">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31747">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31747">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747">
                                            <p:txEl>
                                              <p:pRg st="13" end="13"/>
                                            </p:txEl>
                                          </p:spTgt>
                                        </p:tgtEl>
                                        <p:attrNameLst>
                                          <p:attrName>style.visibility</p:attrName>
                                        </p:attrNameLst>
                                      </p:cBhvr>
                                      <p:to>
                                        <p:strVal val="visible"/>
                                      </p:to>
                                    </p:set>
                                    <p:anim calcmode="lin" valueType="num">
                                      <p:cBhvr>
                                        <p:cTn id="49" dur="500" fill="hold"/>
                                        <p:tgtEl>
                                          <p:spTgt spid="31747">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1747">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31747">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1747">
                                            <p:txEl>
                                              <p:pRg st="14" end="14"/>
                                            </p:txEl>
                                          </p:spTgt>
                                        </p:tgtEl>
                                        <p:attrNameLst>
                                          <p:attrName>style.visibility</p:attrName>
                                        </p:attrNameLst>
                                      </p:cBhvr>
                                      <p:to>
                                        <p:strVal val="visible"/>
                                      </p:to>
                                    </p:set>
                                    <p:anim calcmode="lin" valueType="num">
                                      <p:cBhvr>
                                        <p:cTn id="56" dur="500" fill="hold"/>
                                        <p:tgtEl>
                                          <p:spTgt spid="31747">
                                            <p:txEl>
                                              <p:pRg st="14" end="14"/>
                                            </p:txEl>
                                          </p:spTgt>
                                        </p:tgtEl>
                                        <p:attrNameLst>
                                          <p:attrName>ppt_w</p:attrName>
                                        </p:attrNameLst>
                                      </p:cBhvr>
                                      <p:tavLst>
                                        <p:tav tm="0">
                                          <p:val>
                                            <p:fltVal val="0"/>
                                          </p:val>
                                        </p:tav>
                                        <p:tav tm="100000">
                                          <p:val>
                                            <p:strVal val="#ppt_w"/>
                                          </p:val>
                                        </p:tav>
                                      </p:tavLst>
                                    </p:anim>
                                    <p:anim calcmode="lin" valueType="num">
                                      <p:cBhvr>
                                        <p:cTn id="57" dur="500" fill="hold"/>
                                        <p:tgtEl>
                                          <p:spTgt spid="31747">
                                            <p:txEl>
                                              <p:pRg st="14" end="14"/>
                                            </p:txEl>
                                          </p:spTgt>
                                        </p:tgtEl>
                                        <p:attrNameLst>
                                          <p:attrName>ppt_h</p:attrName>
                                        </p:attrNameLst>
                                      </p:cBhvr>
                                      <p:tavLst>
                                        <p:tav tm="0">
                                          <p:val>
                                            <p:fltVal val="0"/>
                                          </p:val>
                                        </p:tav>
                                        <p:tav tm="100000">
                                          <p:val>
                                            <p:strVal val="#ppt_h"/>
                                          </p:val>
                                        </p:tav>
                                      </p:tavLst>
                                    </p:anim>
                                    <p:animEffect transition="in" filter="fade">
                                      <p:cBhvr>
                                        <p:cTn id="58" dur="500"/>
                                        <p:tgtEl>
                                          <p:spTgt spid="3174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YANG HARUS DIPERHATIKAN :</a:t>
            </a:r>
          </a:p>
        </p:txBody>
      </p:sp>
      <p:sp>
        <p:nvSpPr>
          <p:cNvPr id="15363" name="Rectangle 3"/>
          <p:cNvSpPr>
            <a:spLocks noGrp="1" noChangeArrowheads="1"/>
          </p:cNvSpPr>
          <p:nvPr>
            <p:ph idx="1"/>
          </p:nvPr>
        </p:nvSpPr>
        <p:spPr/>
        <p:txBody>
          <a:bodyPr>
            <a:normAutofit fontScale="92500"/>
          </a:bodyPr>
          <a:lstStyle/>
          <a:p>
            <a:pPr eaLnBrk="1" hangingPunct="1">
              <a:lnSpc>
                <a:spcPct val="90000"/>
              </a:lnSpc>
            </a:pPr>
            <a:r>
              <a:rPr lang="id-ID" sz="2800" smtClean="0"/>
              <a:t>SOP HARUS DITULIS DAN MENJELASKAN SECARA SINGKAT LANGKAH DEMI LANGKAH.</a:t>
            </a:r>
            <a:endParaRPr lang="en-US" sz="2800" smtClean="0"/>
          </a:p>
          <a:p>
            <a:pPr eaLnBrk="1" hangingPunct="1">
              <a:lnSpc>
                <a:spcPct val="90000"/>
              </a:lnSpc>
            </a:pPr>
            <a:r>
              <a:rPr lang="id-ID" sz="2800" smtClean="0"/>
              <a:t>TAMPILAN SOP HARUS MUDAH DIBACA DAN DIMENGERTI DENGAN CEPAT.</a:t>
            </a:r>
            <a:endParaRPr lang="en-US" sz="2800" smtClean="0"/>
          </a:p>
          <a:p>
            <a:pPr eaLnBrk="1" hangingPunct="1">
              <a:lnSpc>
                <a:spcPct val="90000"/>
              </a:lnSpc>
            </a:pPr>
            <a:r>
              <a:rPr lang="sv-SE" sz="2800" smtClean="0"/>
              <a:t>GUNAKAN KATA KERJA DALAM KALIMAT AKTIF BUKAN KALIMAT PASIF.</a:t>
            </a:r>
            <a:r>
              <a:rPr lang="en-US" sz="2800" smtClean="0"/>
              <a:t> </a:t>
            </a:r>
          </a:p>
          <a:p>
            <a:pPr eaLnBrk="1" hangingPunct="1">
              <a:lnSpc>
                <a:spcPct val="90000"/>
              </a:lnSpc>
            </a:pPr>
            <a:r>
              <a:rPr lang="sv-SE" sz="2800" smtClean="0"/>
              <a:t>SOP HARUS TETAP MUTAKHIR (</a:t>
            </a:r>
            <a:r>
              <a:rPr lang="sv-SE" sz="2800" i="1" smtClean="0"/>
              <a:t>UP-TO-DATE</a:t>
            </a:r>
            <a:r>
              <a:rPr lang="sv-SE" sz="2800" smtClean="0"/>
              <a:t>), HARUS DIEVALUASI SECARA PERIODIK. DISARANKAN  DITINJAU MINIMAL SETIAP SATU TAHUN SEKALI, UNTUK BIDANG KESEHATAN (CLINIC)  MINIMAL18 BULAN SEKALI.</a:t>
            </a:r>
          </a:p>
          <a:p>
            <a:pPr eaLnBrk="1" hangingPunct="1">
              <a:lnSpc>
                <a:spcPct val="90000"/>
              </a:lnSpc>
              <a:buFont typeface="Wingdings" pitchFamily="2" charset="2"/>
              <a:buNone/>
            </a:pPr>
            <a:endParaRPr lang="en-US" sz="24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68" decel="100000"/>
                                        <p:tgtEl>
                                          <p:spTgt spid="15362"/>
                                        </p:tgtEl>
                                      </p:cBhvr>
                                    </p:animEffect>
                                    <p:animScale>
                                      <p:cBhvr>
                                        <p:cTn id="8" dur="768" decel="100000"/>
                                        <p:tgtEl>
                                          <p:spTgt spid="15362"/>
                                        </p:tgtEl>
                                      </p:cBhvr>
                                      <p:from x="10000" y="10000"/>
                                      <p:to x="200000" y="450000"/>
                                    </p:animScale>
                                    <p:animScale>
                                      <p:cBhvr>
                                        <p:cTn id="9" dur="1230" accel="100000" fill="hold">
                                          <p:stCondLst>
                                            <p:cond delay="768"/>
                                          </p:stCondLst>
                                        </p:cTn>
                                        <p:tgtEl>
                                          <p:spTgt spid="15362"/>
                                        </p:tgtEl>
                                      </p:cBhvr>
                                      <p:from x="200000" y="450000"/>
                                      <p:to x="100000" y="100000"/>
                                    </p:animScale>
                                    <p:set>
                                      <p:cBhvr>
                                        <p:cTn id="10" dur="768" fill="hold"/>
                                        <p:tgtEl>
                                          <p:spTgt spid="15362"/>
                                        </p:tgtEl>
                                        <p:attrNameLst>
                                          <p:attrName>ppt_x</p:attrName>
                                        </p:attrNameLst>
                                      </p:cBhvr>
                                      <p:to>
                                        <p:strVal val="(0.5)"/>
                                      </p:to>
                                    </p:set>
                                    <p:anim from="(0.5)" to="(#ppt_x)" calcmode="lin" valueType="num">
                                      <p:cBhvr>
                                        <p:cTn id="11" dur="1230" accel="100000" fill="hold">
                                          <p:stCondLst>
                                            <p:cond delay="768"/>
                                          </p:stCondLst>
                                        </p:cTn>
                                        <p:tgtEl>
                                          <p:spTgt spid="15362"/>
                                        </p:tgtEl>
                                        <p:attrNameLst>
                                          <p:attrName>ppt_x</p:attrName>
                                        </p:attrNameLst>
                                      </p:cBhvr>
                                    </p:anim>
                                    <p:set>
                                      <p:cBhvr>
                                        <p:cTn id="12" dur="768" fill="hold"/>
                                        <p:tgtEl>
                                          <p:spTgt spid="15362"/>
                                        </p:tgtEl>
                                        <p:attrNameLst>
                                          <p:attrName>ppt_y</p:attrName>
                                        </p:attrNameLst>
                                      </p:cBhvr>
                                      <p:to>
                                        <p:strVal val="(#ppt_y+0.4)"/>
                                      </p:to>
                                    </p:set>
                                    <p:anim from="(#ppt_y+0.4)" to="(#ppt_y)" calcmode="lin" valueType="num">
                                      <p:cBhvr>
                                        <p:cTn id="13" dur="1230" accel="100000" fill="hold">
                                          <p:stCondLst>
                                            <p:cond delay="768"/>
                                          </p:stCondLst>
                                        </p:cTn>
                                        <p:tgtEl>
                                          <p:spTgt spid="1536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363">
                                            <p:txEl>
                                              <p:pRg st="0" end="0"/>
                                            </p:txEl>
                                          </p:spTgt>
                                        </p:tgtEl>
                                        <p:attrNameLst>
                                          <p:attrName>style.visibility</p:attrName>
                                        </p:attrNameLst>
                                      </p:cBhvr>
                                      <p:to>
                                        <p:strVal val="visible"/>
                                      </p:to>
                                    </p:set>
                                    <p:anim calcmode="lin" valueType="num">
                                      <p:cBhvr>
                                        <p:cTn id="18"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36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visible"/>
                                      </p:to>
                                    </p:set>
                                    <p:anim calcmode="lin" valueType="num">
                                      <p:cBhvr>
                                        <p:cTn id="25"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536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5363">
                                            <p:txEl>
                                              <p:pRg st="2" end="2"/>
                                            </p:txEl>
                                          </p:spTgt>
                                        </p:tgtEl>
                                        <p:attrNameLst>
                                          <p:attrName>style.visibility</p:attrName>
                                        </p:attrNameLst>
                                      </p:cBhvr>
                                      <p:to>
                                        <p:strVal val="visible"/>
                                      </p:to>
                                    </p:set>
                                    <p:anim calcmode="lin" valueType="num">
                                      <p:cBhvr>
                                        <p:cTn id="32"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536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363">
                                            <p:txEl>
                                              <p:pRg st="3" end="3"/>
                                            </p:txEl>
                                          </p:spTgt>
                                        </p:tgtEl>
                                        <p:attrNameLst>
                                          <p:attrName>style.visibility</p:attrName>
                                        </p:attrNameLst>
                                      </p:cBhvr>
                                      <p:to>
                                        <p:strVal val="visible"/>
                                      </p:to>
                                    </p:set>
                                    <p:anim calcmode="lin" valueType="num">
                                      <p:cBhvr>
                                        <p:cTn id="39"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dirty="0">
                <a:solidFill>
                  <a:schemeClr val="accent1">
                    <a:satMod val="150000"/>
                  </a:schemeClr>
                </a:solidFill>
              </a:rPr>
              <a:t>HAMBATAN PELAYANAN:</a:t>
            </a:r>
          </a:p>
        </p:txBody>
      </p:sp>
      <p:sp>
        <p:nvSpPr>
          <p:cNvPr id="21507" name="Rectangle 3"/>
          <p:cNvSpPr>
            <a:spLocks noGrp="1" noChangeArrowheads="1"/>
          </p:cNvSpPr>
          <p:nvPr>
            <p:ph idx="1"/>
          </p:nvPr>
        </p:nvSpPr>
        <p:spPr>
          <a:xfrm>
            <a:off x="533400" y="1752600"/>
            <a:ext cx="6705600" cy="5334000"/>
          </a:xfrm>
        </p:spPr>
        <p:txBody>
          <a:bodyPr/>
          <a:lstStyle/>
          <a:p>
            <a:pPr eaLnBrk="1" hangingPunct="1">
              <a:lnSpc>
                <a:spcPct val="80000"/>
              </a:lnSpc>
            </a:pPr>
            <a:r>
              <a:rPr lang="en-US" sz="2000" b="1" smtClean="0"/>
              <a:t>SOP TIDAK DIDOKUMENTASIKAN/DISAMPAIKAN KEPADA MASYARAKAT(HANYA DIKETAHUI PIHAK INTERNAL)</a:t>
            </a:r>
          </a:p>
          <a:p>
            <a:pPr eaLnBrk="1" hangingPunct="1">
              <a:lnSpc>
                <a:spcPct val="80000"/>
              </a:lnSpc>
            </a:pPr>
            <a:r>
              <a:rPr lang="en-US" sz="2000" b="1" smtClean="0"/>
              <a:t>SOP TIDAK JELAS/TIDAK MUDAH DIPAHAMI</a:t>
            </a:r>
          </a:p>
          <a:p>
            <a:pPr eaLnBrk="1" hangingPunct="1">
              <a:lnSpc>
                <a:spcPct val="80000"/>
              </a:lnSpc>
            </a:pPr>
            <a:r>
              <a:rPr lang="en-US" sz="2000" b="1" smtClean="0"/>
              <a:t>PETUGAS/PEJABAT BERWENANG KURANG DISIPLIN:</a:t>
            </a:r>
          </a:p>
          <a:p>
            <a:pPr lvl="1" eaLnBrk="1" hangingPunct="1">
              <a:lnSpc>
                <a:spcPct val="80000"/>
              </a:lnSpc>
            </a:pPr>
            <a:r>
              <a:rPr lang="en-US" sz="2000" b="1" smtClean="0"/>
              <a:t>MENINGGALKAN TEMPAT PADA JAM KERJA</a:t>
            </a:r>
          </a:p>
          <a:p>
            <a:pPr lvl="1" eaLnBrk="1" hangingPunct="1">
              <a:lnSpc>
                <a:spcPct val="80000"/>
              </a:lnSpc>
            </a:pPr>
            <a:r>
              <a:rPr lang="en-US" sz="2000" b="1" smtClean="0"/>
              <a:t>BERISTIRAHAT TERLALAU LAMA</a:t>
            </a:r>
          </a:p>
          <a:p>
            <a:pPr lvl="1" eaLnBrk="1" hangingPunct="1">
              <a:lnSpc>
                <a:spcPct val="80000"/>
              </a:lnSpc>
            </a:pPr>
            <a:r>
              <a:rPr lang="en-US" sz="2000" b="1" smtClean="0"/>
              <a:t>LAMBAT DALAM MELAYANI(TIDAK ADA TARGET WAKTU)</a:t>
            </a:r>
          </a:p>
          <a:p>
            <a:pPr eaLnBrk="1" hangingPunct="1">
              <a:lnSpc>
                <a:spcPct val="80000"/>
              </a:lnSpc>
            </a:pPr>
            <a:r>
              <a:rPr lang="en-US" sz="2000" b="1" smtClean="0"/>
              <a:t>ORIENTASI KEWENANGAN YANG TIDAK JELAS, KHUSUSNYA PADA SITUASI TERTENTU:</a:t>
            </a:r>
          </a:p>
          <a:p>
            <a:pPr lvl="1" eaLnBrk="1" hangingPunct="1">
              <a:lnSpc>
                <a:spcPct val="80000"/>
              </a:lnSpc>
            </a:pPr>
            <a:r>
              <a:rPr lang="en-US" sz="2000" b="1" smtClean="0"/>
              <a:t>CUTI</a:t>
            </a:r>
          </a:p>
          <a:p>
            <a:pPr lvl="1" eaLnBrk="1" hangingPunct="1">
              <a:lnSpc>
                <a:spcPct val="80000"/>
              </a:lnSpc>
            </a:pPr>
            <a:r>
              <a:rPr lang="en-US" sz="2000" b="1" smtClean="0"/>
              <a:t>SAKIT</a:t>
            </a:r>
          </a:p>
          <a:p>
            <a:pPr lvl="1" eaLnBrk="1" hangingPunct="1">
              <a:lnSpc>
                <a:spcPct val="80000"/>
              </a:lnSpc>
            </a:pPr>
            <a:r>
              <a:rPr lang="en-US" sz="2000" b="1" smtClean="0"/>
              <a:t>TIDAK MASUK MENDADAK</a:t>
            </a:r>
          </a:p>
          <a:p>
            <a:pPr lvl="1" eaLnBrk="1" hangingPunct="1">
              <a:lnSpc>
                <a:spcPct val="80000"/>
              </a:lnSpc>
            </a:pPr>
            <a:r>
              <a:rPr lang="en-US" sz="2000" b="1" smtClean="0"/>
              <a:t>IJIN</a:t>
            </a:r>
          </a:p>
          <a:p>
            <a:pPr lvl="1" eaLnBrk="1" hangingPunct="1">
              <a:lnSpc>
                <a:spcPct val="80000"/>
              </a:lnSpc>
            </a:pPr>
            <a:r>
              <a:rPr lang="en-US" sz="2000" b="1" smtClean="0"/>
              <a:t>LIBUR LEBARAN</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800" decel="100000"/>
                                        <p:tgtEl>
                                          <p:spTgt spid="21506"/>
                                        </p:tgtEl>
                                      </p:cBhvr>
                                    </p:animEffect>
                                    <p:anim calcmode="lin" valueType="num">
                                      <p:cBhvr>
                                        <p:cTn id="8" dur="800" decel="100000" fill="hold"/>
                                        <p:tgtEl>
                                          <p:spTgt spid="21506"/>
                                        </p:tgtEl>
                                        <p:attrNameLst>
                                          <p:attrName>style.rotation</p:attrName>
                                        </p:attrNameLst>
                                      </p:cBhvr>
                                      <p:tavLst>
                                        <p:tav tm="0">
                                          <p:val>
                                            <p:fltVal val="-90"/>
                                          </p:val>
                                        </p:tav>
                                        <p:tav tm="100000">
                                          <p:val>
                                            <p:fltVal val="0"/>
                                          </p:val>
                                        </p:tav>
                                      </p:tavLst>
                                    </p:anim>
                                    <p:anim calcmode="lin" valueType="num">
                                      <p:cBhvr>
                                        <p:cTn id="9" dur="800" decel="100000" fill="hold"/>
                                        <p:tgtEl>
                                          <p:spTgt spid="21506"/>
                                        </p:tgtEl>
                                        <p:attrNameLst>
                                          <p:attrName>ppt_x</p:attrName>
                                        </p:attrNameLst>
                                      </p:cBhvr>
                                      <p:tavLst>
                                        <p:tav tm="0">
                                          <p:val>
                                            <p:strVal val="#ppt_x+0.4"/>
                                          </p:val>
                                        </p:tav>
                                        <p:tav tm="100000">
                                          <p:val>
                                            <p:strVal val="#ppt_x-0.05"/>
                                          </p:val>
                                        </p:tav>
                                      </p:tavLst>
                                    </p:anim>
                                    <p:anim calcmode="lin" valueType="num">
                                      <p:cBhvr>
                                        <p:cTn id="10" dur="800" decel="100000" fill="hold"/>
                                        <p:tgtEl>
                                          <p:spTgt spid="215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fade">
                                      <p:cBhvr>
                                        <p:cTn id="17" dur="1000"/>
                                        <p:tgtEl>
                                          <p:spTgt spid="21507">
                                            <p:txEl>
                                              <p:pRg st="0" end="0"/>
                                            </p:txEl>
                                          </p:spTgt>
                                        </p:tgtEl>
                                      </p:cBhvr>
                                    </p:animEffect>
                                    <p:anim calcmode="lin" valueType="num">
                                      <p:cBhvr>
                                        <p:cTn id="1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507">
                                            <p:txEl>
                                              <p:pRg st="1" end="1"/>
                                            </p:txEl>
                                          </p:spTgt>
                                        </p:tgtEl>
                                        <p:attrNameLst>
                                          <p:attrName>style.visibility</p:attrName>
                                        </p:attrNameLst>
                                      </p:cBhvr>
                                      <p:to>
                                        <p:strVal val="visible"/>
                                      </p:to>
                                    </p:set>
                                    <p:animEffect transition="in" filter="fade">
                                      <p:cBhvr>
                                        <p:cTn id="24" dur="1000"/>
                                        <p:tgtEl>
                                          <p:spTgt spid="21507">
                                            <p:txEl>
                                              <p:pRg st="1" end="1"/>
                                            </p:txEl>
                                          </p:spTgt>
                                        </p:tgtEl>
                                      </p:cBhvr>
                                    </p:animEffect>
                                    <p:anim calcmode="lin" valueType="num">
                                      <p:cBhvr>
                                        <p:cTn id="2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507">
                                            <p:txEl>
                                              <p:pRg st="2" end="2"/>
                                            </p:txEl>
                                          </p:spTgt>
                                        </p:tgtEl>
                                        <p:attrNameLst>
                                          <p:attrName>style.visibility</p:attrName>
                                        </p:attrNameLst>
                                      </p:cBhvr>
                                      <p:to>
                                        <p:strVal val="visible"/>
                                      </p:to>
                                    </p:set>
                                    <p:animEffect transition="in" filter="fade">
                                      <p:cBhvr>
                                        <p:cTn id="31" dur="1000"/>
                                        <p:tgtEl>
                                          <p:spTgt spid="21507">
                                            <p:txEl>
                                              <p:pRg st="2" end="2"/>
                                            </p:txEl>
                                          </p:spTgt>
                                        </p:tgtEl>
                                      </p:cBhvr>
                                    </p:animEffect>
                                    <p:anim calcmode="lin" valueType="num">
                                      <p:cBhvr>
                                        <p:cTn id="3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1507">
                                            <p:txEl>
                                              <p:pRg st="2" end="2"/>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visible"/>
                                      </p:to>
                                    </p:set>
                                    <p:animEffect transition="in" filter="fade">
                                      <p:cBhvr>
                                        <p:cTn id="36" dur="1000"/>
                                        <p:tgtEl>
                                          <p:spTgt spid="21507">
                                            <p:txEl>
                                              <p:pRg st="3" end="3"/>
                                            </p:txEl>
                                          </p:spTgt>
                                        </p:tgtEl>
                                      </p:cBhvr>
                                    </p:animEffect>
                                    <p:anim calcmode="lin" valueType="num">
                                      <p:cBhvr>
                                        <p:cTn id="37"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1507">
                                            <p:txEl>
                                              <p:pRg st="4" end="4"/>
                                            </p:txEl>
                                          </p:spTgt>
                                        </p:tgtEl>
                                        <p:attrNameLst>
                                          <p:attrName>style.visibility</p:attrName>
                                        </p:attrNameLst>
                                      </p:cBhvr>
                                      <p:to>
                                        <p:strVal val="visible"/>
                                      </p:to>
                                    </p:set>
                                    <p:animEffect transition="in" filter="fade">
                                      <p:cBhvr>
                                        <p:cTn id="41" dur="1000"/>
                                        <p:tgtEl>
                                          <p:spTgt spid="21507">
                                            <p:txEl>
                                              <p:pRg st="4" end="4"/>
                                            </p:txEl>
                                          </p:spTgt>
                                        </p:tgtEl>
                                      </p:cBhvr>
                                    </p:animEffect>
                                    <p:anim calcmode="lin" valueType="num">
                                      <p:cBhvr>
                                        <p:cTn id="42"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1507">
                                            <p:txEl>
                                              <p:pRg st="4" end="4"/>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507">
                                            <p:txEl>
                                              <p:pRg st="5" end="5"/>
                                            </p:txEl>
                                          </p:spTgt>
                                        </p:tgtEl>
                                        <p:attrNameLst>
                                          <p:attrName>style.visibility</p:attrName>
                                        </p:attrNameLst>
                                      </p:cBhvr>
                                      <p:to>
                                        <p:strVal val="visible"/>
                                      </p:to>
                                    </p:set>
                                    <p:animEffect transition="in" filter="fade">
                                      <p:cBhvr>
                                        <p:cTn id="46" dur="1000"/>
                                        <p:tgtEl>
                                          <p:spTgt spid="21507">
                                            <p:txEl>
                                              <p:pRg st="5" end="5"/>
                                            </p:txEl>
                                          </p:spTgt>
                                        </p:tgtEl>
                                      </p:cBhvr>
                                    </p:animEffect>
                                    <p:anim calcmode="lin" valueType="num">
                                      <p:cBhvr>
                                        <p:cTn id="47"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1507">
                                            <p:txEl>
                                              <p:pRg st="6" end="6"/>
                                            </p:txEl>
                                          </p:spTgt>
                                        </p:tgtEl>
                                        <p:attrNameLst>
                                          <p:attrName>style.visibility</p:attrName>
                                        </p:attrNameLst>
                                      </p:cBhvr>
                                      <p:to>
                                        <p:strVal val="visible"/>
                                      </p:to>
                                    </p:set>
                                    <p:animEffect transition="in" filter="fade">
                                      <p:cBhvr>
                                        <p:cTn id="53" dur="1000"/>
                                        <p:tgtEl>
                                          <p:spTgt spid="21507">
                                            <p:txEl>
                                              <p:pRg st="6" end="6"/>
                                            </p:txEl>
                                          </p:spTgt>
                                        </p:tgtEl>
                                      </p:cBhvr>
                                    </p:animEffect>
                                    <p:anim calcmode="lin" valueType="num">
                                      <p:cBhvr>
                                        <p:cTn id="54"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21507">
                                            <p:txEl>
                                              <p:pRg st="6" end="6"/>
                                            </p:tx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507">
                                            <p:txEl>
                                              <p:pRg st="7" end="7"/>
                                            </p:txEl>
                                          </p:spTgt>
                                        </p:tgtEl>
                                        <p:attrNameLst>
                                          <p:attrName>style.visibility</p:attrName>
                                        </p:attrNameLst>
                                      </p:cBhvr>
                                      <p:to>
                                        <p:strVal val="visible"/>
                                      </p:to>
                                    </p:set>
                                    <p:animEffect transition="in" filter="fade">
                                      <p:cBhvr>
                                        <p:cTn id="58" dur="1000"/>
                                        <p:tgtEl>
                                          <p:spTgt spid="21507">
                                            <p:txEl>
                                              <p:pRg st="7" end="7"/>
                                            </p:txEl>
                                          </p:spTgt>
                                        </p:tgtEl>
                                      </p:cBhvr>
                                    </p:animEffect>
                                    <p:anim calcmode="lin" valueType="num">
                                      <p:cBhvr>
                                        <p:cTn id="59"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1507">
                                            <p:txEl>
                                              <p:pRg st="7" end="7"/>
                                            </p:tx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1507">
                                            <p:txEl>
                                              <p:pRg st="8" end="8"/>
                                            </p:txEl>
                                          </p:spTgt>
                                        </p:tgtEl>
                                        <p:attrNameLst>
                                          <p:attrName>style.visibility</p:attrName>
                                        </p:attrNameLst>
                                      </p:cBhvr>
                                      <p:to>
                                        <p:strVal val="visible"/>
                                      </p:to>
                                    </p:set>
                                    <p:animEffect transition="in" filter="fade">
                                      <p:cBhvr>
                                        <p:cTn id="63" dur="1000"/>
                                        <p:tgtEl>
                                          <p:spTgt spid="21507">
                                            <p:txEl>
                                              <p:pRg st="8" end="8"/>
                                            </p:txEl>
                                          </p:spTgt>
                                        </p:tgtEl>
                                      </p:cBhvr>
                                    </p:animEffect>
                                    <p:anim calcmode="lin" valueType="num">
                                      <p:cBhvr>
                                        <p:cTn id="64" dur="1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1507">
                                            <p:txEl>
                                              <p:pRg st="8" end="8"/>
                                            </p:tx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507">
                                            <p:txEl>
                                              <p:pRg st="9" end="9"/>
                                            </p:txEl>
                                          </p:spTgt>
                                        </p:tgtEl>
                                        <p:attrNameLst>
                                          <p:attrName>style.visibility</p:attrName>
                                        </p:attrNameLst>
                                      </p:cBhvr>
                                      <p:to>
                                        <p:strVal val="visible"/>
                                      </p:to>
                                    </p:set>
                                    <p:animEffect transition="in" filter="fade">
                                      <p:cBhvr>
                                        <p:cTn id="68" dur="1000"/>
                                        <p:tgtEl>
                                          <p:spTgt spid="21507">
                                            <p:txEl>
                                              <p:pRg st="9" end="9"/>
                                            </p:txEl>
                                          </p:spTgt>
                                        </p:tgtEl>
                                      </p:cBhvr>
                                    </p:animEffect>
                                    <p:anim calcmode="lin" valueType="num">
                                      <p:cBhvr>
                                        <p:cTn id="69"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1507">
                                            <p:txEl>
                                              <p:pRg st="9" end="9"/>
                                            </p:tx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1507">
                                            <p:txEl>
                                              <p:pRg st="10" end="10"/>
                                            </p:txEl>
                                          </p:spTgt>
                                        </p:tgtEl>
                                        <p:attrNameLst>
                                          <p:attrName>style.visibility</p:attrName>
                                        </p:attrNameLst>
                                      </p:cBhvr>
                                      <p:to>
                                        <p:strVal val="visible"/>
                                      </p:to>
                                    </p:set>
                                    <p:animEffect transition="in" filter="fade">
                                      <p:cBhvr>
                                        <p:cTn id="73" dur="1000"/>
                                        <p:tgtEl>
                                          <p:spTgt spid="21507">
                                            <p:txEl>
                                              <p:pRg st="10" end="10"/>
                                            </p:txEl>
                                          </p:spTgt>
                                        </p:tgtEl>
                                      </p:cBhvr>
                                    </p:animEffect>
                                    <p:anim calcmode="lin" valueType="num">
                                      <p:cBhvr>
                                        <p:cTn id="74"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21507">
                                            <p:txEl>
                                              <p:pRg st="10" end="10"/>
                                            </p:tx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1507">
                                            <p:txEl>
                                              <p:pRg st="11" end="11"/>
                                            </p:txEl>
                                          </p:spTgt>
                                        </p:tgtEl>
                                        <p:attrNameLst>
                                          <p:attrName>style.visibility</p:attrName>
                                        </p:attrNameLst>
                                      </p:cBhvr>
                                      <p:to>
                                        <p:strVal val="visible"/>
                                      </p:to>
                                    </p:set>
                                    <p:animEffect transition="in" filter="fade">
                                      <p:cBhvr>
                                        <p:cTn id="78" dur="1000"/>
                                        <p:tgtEl>
                                          <p:spTgt spid="21507">
                                            <p:txEl>
                                              <p:pRg st="11" end="11"/>
                                            </p:txEl>
                                          </p:spTgt>
                                        </p:tgtEl>
                                      </p:cBhvr>
                                    </p:animEffect>
                                    <p:anim calcmode="lin" valueType="num">
                                      <p:cBhvr>
                                        <p:cTn id="79" dur="10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2150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785813"/>
            <a:ext cx="8329612" cy="2066925"/>
          </a:xfrm>
        </p:spPr>
        <p:txBody>
          <a:bodyPr rtlCol="0"/>
          <a:lstStyle/>
          <a:p>
            <a:pPr eaLnBrk="1" fontAlgn="auto" hangingPunct="1">
              <a:spcAft>
                <a:spcPts val="0"/>
              </a:spcAft>
              <a:defRPr/>
            </a:pPr>
            <a:r>
              <a:rPr lang="en-US" sz="3600" dirty="0" smtClean="0">
                <a:solidFill>
                  <a:srgbClr val="FF0000"/>
                </a:solidFill>
                <a:latin typeface="+mn-lt"/>
                <a:ea typeface="+mj-ea"/>
              </a:rPr>
              <a:t>A</a:t>
            </a:r>
            <a:r>
              <a:rPr lang="id-ID" sz="3600" dirty="0" smtClean="0">
                <a:solidFill>
                  <a:srgbClr val="FF0000"/>
                </a:solidFill>
                <a:latin typeface="+mn-lt"/>
                <a:ea typeface="+mj-ea"/>
              </a:rPr>
              <a:t>NATOMI</a:t>
            </a:r>
            <a:r>
              <a:rPr lang="en-US" sz="3600" dirty="0" smtClean="0">
                <a:latin typeface="+mn-lt"/>
                <a:ea typeface="+mj-ea"/>
              </a:rPr>
              <a:t/>
            </a:r>
            <a:br>
              <a:rPr lang="en-US" sz="3600" dirty="0" smtClean="0">
                <a:latin typeface="+mn-lt"/>
                <a:ea typeface="+mj-ea"/>
              </a:rPr>
            </a:br>
            <a:r>
              <a:rPr lang="id-ID" sz="3200" dirty="0" smtClean="0">
                <a:latin typeface="+mn-lt"/>
                <a:ea typeface="+mj-ea"/>
              </a:rPr>
              <a:t>STANDAR OPERASIONAL PROSEDUR </a:t>
            </a:r>
            <a:r>
              <a:rPr lang="en-US" sz="3200" dirty="0" smtClean="0">
                <a:latin typeface="+mn-lt"/>
                <a:ea typeface="+mj-ea"/>
              </a:rPr>
              <a:t>(SOP)</a:t>
            </a:r>
            <a:r>
              <a:rPr lang="id-ID" sz="3200" dirty="0" smtClean="0">
                <a:latin typeface="+mn-lt"/>
                <a:ea typeface="+mj-ea"/>
              </a:rPr>
              <a:t> ADMINISTRASI</a:t>
            </a:r>
            <a:endParaRPr lang="id-ID" sz="3200" dirty="0">
              <a:latin typeface="+mn-lt"/>
              <a:ea typeface="+mj-ea"/>
            </a:endParaRPr>
          </a:p>
        </p:txBody>
      </p:sp>
      <p:sp>
        <p:nvSpPr>
          <p:cNvPr id="4" name="Subtitle 3"/>
          <p:cNvSpPr>
            <a:spLocks noGrp="1"/>
          </p:cNvSpPr>
          <p:nvPr>
            <p:ph type="subTitle" idx="1"/>
          </p:nvPr>
        </p:nvSpPr>
        <p:spPr/>
        <p:txBody>
          <a:bodyPr/>
          <a:lstStyle/>
          <a:p>
            <a:endParaRPr lang="id-ID"/>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3124200" y="549275"/>
            <a:ext cx="3505200" cy="522288"/>
          </a:xfrm>
          <a:prstGeom prst="rect">
            <a:avLst/>
          </a:prstGeom>
          <a:noFill/>
          <a:ln w="9525">
            <a:noFill/>
            <a:miter lim="800000"/>
            <a:headEnd/>
            <a:tailEnd/>
          </a:ln>
        </p:spPr>
        <p:txBody>
          <a:bodyPr>
            <a:spAutoFit/>
          </a:bodyPr>
          <a:lstStyle/>
          <a:p>
            <a:pPr lvl="1"/>
            <a:r>
              <a:rPr lang="af-ZA" sz="2800" b="1">
                <a:solidFill>
                  <a:srgbClr val="000000"/>
                </a:solidFill>
                <a:latin typeface="Arial" pitchFamily="34" charset="0"/>
              </a:rPr>
              <a:t>ANATOMI SOP</a:t>
            </a:r>
          </a:p>
        </p:txBody>
      </p:sp>
      <p:sp>
        <p:nvSpPr>
          <p:cNvPr id="34819" name="Text Box 7"/>
          <p:cNvSpPr txBox="1">
            <a:spLocks noChangeArrowheads="1"/>
          </p:cNvSpPr>
          <p:nvPr/>
        </p:nvSpPr>
        <p:spPr bwMode="auto">
          <a:xfrm>
            <a:off x="1979613" y="1524000"/>
            <a:ext cx="2971800" cy="457200"/>
          </a:xfrm>
          <a:prstGeom prst="rect">
            <a:avLst/>
          </a:prstGeom>
          <a:noFill/>
          <a:ln w="9525">
            <a:noFill/>
            <a:miter lim="800000"/>
            <a:headEnd/>
            <a:tailEnd/>
          </a:ln>
        </p:spPr>
        <p:txBody>
          <a:bodyPr>
            <a:spAutoFit/>
          </a:bodyPr>
          <a:lstStyle/>
          <a:p>
            <a:r>
              <a:rPr lang="af-ZA" b="1">
                <a:solidFill>
                  <a:srgbClr val="000000"/>
                </a:solidFill>
                <a:latin typeface="Arial" pitchFamily="34" charset="0"/>
              </a:rPr>
              <a:t>1. IDENTITAS SOP</a:t>
            </a:r>
            <a:endParaRPr lang="en-US" b="1">
              <a:solidFill>
                <a:srgbClr val="000000"/>
              </a:solidFill>
              <a:latin typeface="Arial" pitchFamily="34" charset="0"/>
            </a:endParaRPr>
          </a:p>
        </p:txBody>
      </p:sp>
      <p:sp>
        <p:nvSpPr>
          <p:cNvPr id="34820" name="Text Box 8"/>
          <p:cNvSpPr txBox="1">
            <a:spLocks noChangeArrowheads="1"/>
          </p:cNvSpPr>
          <p:nvPr/>
        </p:nvSpPr>
        <p:spPr bwMode="auto">
          <a:xfrm>
            <a:off x="2339975" y="2189163"/>
            <a:ext cx="6048375" cy="3832225"/>
          </a:xfrm>
          <a:prstGeom prst="rect">
            <a:avLst/>
          </a:prstGeom>
          <a:noFill/>
          <a:ln w="9525">
            <a:noFill/>
            <a:miter lim="800000"/>
            <a:headEnd/>
            <a:tailEnd/>
          </a:ln>
        </p:spPr>
        <p:txBody>
          <a:bodyPr>
            <a:spAutoFit/>
          </a:bodyPr>
          <a:lstStyle/>
          <a:p>
            <a:pPr marL="463550" lvl="1" indent="-463550">
              <a:spcBef>
                <a:spcPts val="600"/>
              </a:spcBef>
              <a:buFontTx/>
              <a:buAutoNum type="alphaLcPeriod"/>
            </a:pPr>
            <a:r>
              <a:rPr lang="af-ZA" sz="2200">
                <a:solidFill>
                  <a:srgbClr val="000000"/>
                </a:solidFill>
                <a:latin typeface="Arial" pitchFamily="34" charset="0"/>
              </a:rPr>
              <a:t>Halaman Judul/Cover:</a:t>
            </a:r>
          </a:p>
          <a:p>
            <a:pPr lvl="2" indent="-463550">
              <a:spcBef>
                <a:spcPts val="600"/>
              </a:spcBef>
              <a:buFontTx/>
              <a:buAutoNum type="arabicParenR"/>
            </a:pPr>
            <a:r>
              <a:rPr lang="af-ZA" sz="2200">
                <a:solidFill>
                  <a:srgbClr val="000000"/>
                </a:solidFill>
                <a:latin typeface="Arial" pitchFamily="34" charset="0"/>
              </a:rPr>
              <a:t>Judul</a:t>
            </a:r>
          </a:p>
          <a:p>
            <a:pPr lvl="2" indent="-463550">
              <a:spcBef>
                <a:spcPts val="600"/>
              </a:spcBef>
              <a:buFontTx/>
              <a:buAutoNum type="arabicParenR"/>
            </a:pPr>
            <a:r>
              <a:rPr lang="af-ZA" sz="2200">
                <a:solidFill>
                  <a:srgbClr val="000000"/>
                </a:solidFill>
                <a:latin typeface="Arial" pitchFamily="34" charset="0"/>
              </a:rPr>
              <a:t> Instansi/Satuan Kerja</a:t>
            </a:r>
          </a:p>
          <a:p>
            <a:pPr lvl="2" indent="-463550">
              <a:spcBef>
                <a:spcPts val="600"/>
              </a:spcBef>
              <a:buFontTx/>
              <a:buAutoNum type="arabicParenR"/>
            </a:pPr>
            <a:r>
              <a:rPr lang="af-ZA" sz="2200">
                <a:solidFill>
                  <a:srgbClr val="000000"/>
                </a:solidFill>
                <a:latin typeface="Arial" pitchFamily="34" charset="0"/>
              </a:rPr>
              <a:t> Tahun pembuatan</a:t>
            </a:r>
          </a:p>
          <a:p>
            <a:pPr lvl="2" indent="-463550">
              <a:spcBef>
                <a:spcPts val="600"/>
              </a:spcBef>
              <a:buFontTx/>
              <a:buAutoNum type="arabicParenR"/>
            </a:pPr>
            <a:r>
              <a:rPr lang="af-ZA" sz="2200">
                <a:solidFill>
                  <a:srgbClr val="000000"/>
                </a:solidFill>
                <a:latin typeface="Arial" pitchFamily="34" charset="0"/>
              </a:rPr>
              <a:t> Informasi lain yang diperlukan/alamat instansi</a:t>
            </a:r>
          </a:p>
          <a:p>
            <a:pPr marL="463550" lvl="3" indent="-463550">
              <a:spcBef>
                <a:spcPts val="600"/>
              </a:spcBef>
              <a:spcAft>
                <a:spcPts val="600"/>
              </a:spcAft>
            </a:pPr>
            <a:r>
              <a:rPr lang="af-ZA" sz="2200">
                <a:solidFill>
                  <a:srgbClr val="000000"/>
                </a:solidFill>
                <a:latin typeface="Arial" pitchFamily="34" charset="0"/>
              </a:rPr>
              <a:t>b. 	Lembar Pengesahan Dokumen SOP </a:t>
            </a:r>
          </a:p>
          <a:p>
            <a:pPr marL="463550" lvl="3" indent="-463550">
              <a:spcBef>
                <a:spcPts val="600"/>
              </a:spcBef>
              <a:spcAft>
                <a:spcPts val="600"/>
              </a:spcAft>
            </a:pPr>
            <a:r>
              <a:rPr lang="af-ZA" sz="2200">
                <a:solidFill>
                  <a:srgbClr val="000000"/>
                </a:solidFill>
                <a:latin typeface="Arial" pitchFamily="34" charset="0"/>
              </a:rPr>
              <a:t>c. 	Daftar isi.</a:t>
            </a:r>
          </a:p>
          <a:p>
            <a:pPr marL="463550" lvl="3" indent="-463550">
              <a:spcBef>
                <a:spcPts val="600"/>
              </a:spcBef>
              <a:spcAft>
                <a:spcPts val="600"/>
              </a:spcAft>
            </a:pPr>
            <a:r>
              <a:rPr lang="af-ZA" sz="2200">
                <a:solidFill>
                  <a:srgbClr val="000000"/>
                </a:solidFill>
                <a:latin typeface="Arial" pitchFamily="34" charset="0"/>
              </a:rPr>
              <a:t>d. 	Penjelasan singkat penggunaan</a:t>
            </a:r>
            <a:endParaRPr lang="en-US" sz="22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908175" y="1066800"/>
            <a:ext cx="6985000" cy="5970588"/>
          </a:xfrm>
          <a:prstGeom prst="rect">
            <a:avLst/>
          </a:prstGeom>
          <a:noFill/>
          <a:ln>
            <a:noFill/>
          </a:ln>
          <a:extLst/>
        </p:spPr>
        <p:txBody>
          <a:bodyPr>
            <a:spAutoFit/>
          </a:bodyPr>
          <a:lstStyle>
            <a:lvl1pPr marL="342900" indent="-342900">
              <a:defRPr>
                <a:solidFill>
                  <a:schemeClr val="tx1"/>
                </a:solidFill>
                <a:latin typeface="Tahoma" pitchFamily="34" charset="0"/>
              </a:defRPr>
            </a:lvl1pPr>
            <a:lvl2pPr marL="800100" indent="-34290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463550" lvl="1" indent="-457200">
              <a:spcBef>
                <a:spcPts val="300"/>
              </a:spcBef>
              <a:buFontTx/>
              <a:buAutoNum type="alphaLcPeriod"/>
              <a:defRPr/>
            </a:pPr>
            <a:r>
              <a:rPr lang="af-ZA" sz="2200" dirty="0" smtClean="0">
                <a:solidFill>
                  <a:srgbClr val="000000"/>
                </a:solidFill>
                <a:latin typeface="Arial" charset="0"/>
                <a:ea typeface="+mn-ea"/>
              </a:rPr>
              <a:t>Nama </a:t>
            </a:r>
            <a:r>
              <a:rPr lang="af-ZA" sz="2200" dirty="0">
                <a:solidFill>
                  <a:srgbClr val="000000"/>
                </a:solidFill>
                <a:latin typeface="Arial" charset="0"/>
                <a:ea typeface="+mn-ea"/>
              </a:rPr>
              <a:t>SOP, nama prosedur kerja yang di </a:t>
            </a:r>
            <a:r>
              <a:rPr lang="af-ZA" sz="2200" dirty="0" smtClean="0">
                <a:solidFill>
                  <a:srgbClr val="000000"/>
                </a:solidFill>
                <a:latin typeface="Arial" charset="0"/>
                <a:ea typeface="+mn-ea"/>
              </a:rPr>
              <a:t>SOP-kan;</a:t>
            </a:r>
          </a:p>
          <a:p>
            <a:pPr marL="463550" lvl="1" indent="-457200">
              <a:spcBef>
                <a:spcPts val="300"/>
              </a:spcBef>
              <a:buFontTx/>
              <a:buAutoNum type="alphaLcPeriod"/>
              <a:defRPr/>
            </a:pPr>
            <a:r>
              <a:rPr lang="af-ZA" sz="2200" dirty="0" smtClean="0">
                <a:solidFill>
                  <a:srgbClr val="000000"/>
                </a:solidFill>
                <a:latin typeface="Arial" charset="0"/>
                <a:ea typeface="+mn-ea"/>
              </a:rPr>
              <a:t>Satuan </a:t>
            </a:r>
            <a:r>
              <a:rPr lang="af-ZA" sz="2200" dirty="0">
                <a:solidFill>
                  <a:srgbClr val="000000"/>
                </a:solidFill>
                <a:latin typeface="Arial" charset="0"/>
                <a:ea typeface="+mn-ea"/>
              </a:rPr>
              <a:t>kerja/unit </a:t>
            </a:r>
            <a:r>
              <a:rPr lang="af-ZA" sz="2200" dirty="0" smtClean="0">
                <a:solidFill>
                  <a:srgbClr val="000000"/>
                </a:solidFill>
                <a:latin typeface="Arial" charset="0"/>
                <a:ea typeface="+mn-ea"/>
              </a:rPr>
              <a:t>kerja;</a:t>
            </a:r>
          </a:p>
          <a:p>
            <a:pPr marL="463550" lvl="1" indent="-457200">
              <a:spcBef>
                <a:spcPts val="300"/>
              </a:spcBef>
              <a:buFontTx/>
              <a:buAutoNum type="alphaLcPeriod"/>
              <a:defRPr/>
            </a:pPr>
            <a:r>
              <a:rPr lang="af-ZA" sz="2200" dirty="0" smtClean="0">
                <a:solidFill>
                  <a:srgbClr val="000000"/>
                </a:solidFill>
                <a:latin typeface="Arial" charset="0"/>
                <a:ea typeface="+mn-ea"/>
              </a:rPr>
              <a:t>Nomor</a:t>
            </a:r>
            <a:r>
              <a:rPr lang="af-ZA" sz="2200" dirty="0">
                <a:solidFill>
                  <a:srgbClr val="000000"/>
                </a:solidFill>
                <a:latin typeface="Arial" charset="0"/>
                <a:ea typeface="+mn-ea"/>
              </a:rPr>
              <a:t>, nomor prosedur kerja yang di </a:t>
            </a:r>
            <a:r>
              <a:rPr lang="af-ZA" sz="2200" dirty="0" smtClean="0">
                <a:solidFill>
                  <a:srgbClr val="000000"/>
                </a:solidFill>
                <a:latin typeface="Arial" charset="0"/>
                <a:ea typeface="+mn-ea"/>
              </a:rPr>
              <a:t>SOP-kan;</a:t>
            </a:r>
          </a:p>
          <a:p>
            <a:pPr marL="463550" lvl="1" indent="-457200">
              <a:spcBef>
                <a:spcPts val="300"/>
              </a:spcBef>
              <a:buFontTx/>
              <a:buAutoNum type="alphaLcPeriod"/>
              <a:defRPr/>
            </a:pPr>
            <a:r>
              <a:rPr lang="af-ZA" sz="2200" dirty="0" smtClean="0">
                <a:solidFill>
                  <a:srgbClr val="000000"/>
                </a:solidFill>
                <a:latin typeface="Arial" charset="0"/>
                <a:ea typeface="+mn-ea"/>
              </a:rPr>
              <a:t>Tanggal </a:t>
            </a:r>
            <a:r>
              <a:rPr lang="af-ZA" sz="2200" dirty="0">
                <a:solidFill>
                  <a:srgbClr val="000000"/>
                </a:solidFill>
                <a:latin typeface="Arial" charset="0"/>
                <a:ea typeface="+mn-ea"/>
              </a:rPr>
              <a:t>pembuatan, tanggal pertama kali SOP </a:t>
            </a:r>
            <a:r>
              <a:rPr lang="af-ZA" sz="2200" dirty="0" smtClean="0">
                <a:solidFill>
                  <a:srgbClr val="000000"/>
                </a:solidFill>
                <a:latin typeface="Arial" charset="0"/>
                <a:ea typeface="+mn-ea"/>
              </a:rPr>
              <a:t>dibuat;</a:t>
            </a:r>
          </a:p>
          <a:p>
            <a:pPr marL="463550" lvl="1" indent="-457200">
              <a:spcBef>
                <a:spcPts val="300"/>
              </a:spcBef>
              <a:buFontTx/>
              <a:buAutoNum type="alphaLcPeriod"/>
              <a:defRPr/>
            </a:pPr>
            <a:r>
              <a:rPr lang="af-ZA" sz="2200" dirty="0" smtClean="0">
                <a:solidFill>
                  <a:srgbClr val="000000"/>
                </a:solidFill>
                <a:latin typeface="Arial" charset="0"/>
                <a:ea typeface="+mn-ea"/>
              </a:rPr>
              <a:t>Tanggal </a:t>
            </a:r>
            <a:r>
              <a:rPr lang="af-ZA" sz="2200" dirty="0">
                <a:solidFill>
                  <a:srgbClr val="000000"/>
                </a:solidFill>
                <a:latin typeface="Arial" charset="0"/>
                <a:ea typeface="+mn-ea"/>
              </a:rPr>
              <a:t>revisi, tanggal SOP </a:t>
            </a:r>
            <a:r>
              <a:rPr lang="af-ZA" sz="2200" dirty="0" smtClean="0">
                <a:solidFill>
                  <a:srgbClr val="000000"/>
                </a:solidFill>
                <a:latin typeface="Arial" charset="0"/>
                <a:ea typeface="+mn-ea"/>
              </a:rPr>
              <a:t>direvisi;</a:t>
            </a:r>
          </a:p>
          <a:p>
            <a:pPr marL="463550" lvl="1" indent="-457200">
              <a:spcBef>
                <a:spcPts val="300"/>
              </a:spcBef>
              <a:buFontTx/>
              <a:buAutoNum type="alphaLcPeriod"/>
              <a:defRPr/>
            </a:pPr>
            <a:r>
              <a:rPr lang="af-ZA" sz="2200" dirty="0" smtClean="0">
                <a:solidFill>
                  <a:srgbClr val="000000"/>
                </a:solidFill>
                <a:latin typeface="Arial" charset="0"/>
                <a:ea typeface="+mn-ea"/>
              </a:rPr>
              <a:t>Tanggal </a:t>
            </a:r>
            <a:r>
              <a:rPr lang="af-ZA" sz="2200" dirty="0">
                <a:solidFill>
                  <a:srgbClr val="000000"/>
                </a:solidFill>
                <a:latin typeface="Arial" charset="0"/>
                <a:ea typeface="+mn-ea"/>
              </a:rPr>
              <a:t>efektif, tanggal mulai </a:t>
            </a:r>
            <a:r>
              <a:rPr lang="af-ZA" sz="2200" dirty="0" smtClean="0">
                <a:solidFill>
                  <a:srgbClr val="000000"/>
                </a:solidFill>
                <a:latin typeface="Arial" charset="0"/>
                <a:ea typeface="+mn-ea"/>
              </a:rPr>
              <a:t>diberlakukan;</a:t>
            </a:r>
          </a:p>
          <a:p>
            <a:pPr marL="463550" lvl="1" indent="-457200">
              <a:spcBef>
                <a:spcPts val="300"/>
              </a:spcBef>
              <a:buFontTx/>
              <a:buAutoNum type="alphaLcPeriod"/>
              <a:defRPr/>
            </a:pPr>
            <a:r>
              <a:rPr lang="af-ZA" sz="2200" dirty="0" smtClean="0">
                <a:solidFill>
                  <a:srgbClr val="000000"/>
                </a:solidFill>
                <a:latin typeface="Arial" charset="0"/>
                <a:ea typeface="+mn-ea"/>
              </a:rPr>
              <a:t>Pengesahan </a:t>
            </a:r>
            <a:r>
              <a:rPr lang="af-ZA" sz="2200" dirty="0">
                <a:solidFill>
                  <a:srgbClr val="000000"/>
                </a:solidFill>
                <a:latin typeface="Arial" charset="0"/>
                <a:ea typeface="+mn-ea"/>
              </a:rPr>
              <a:t>oleh pejabat yang </a:t>
            </a:r>
            <a:r>
              <a:rPr lang="af-ZA" sz="2200" dirty="0" smtClean="0">
                <a:solidFill>
                  <a:srgbClr val="000000"/>
                </a:solidFill>
                <a:latin typeface="Arial" charset="0"/>
                <a:ea typeface="+mn-ea"/>
              </a:rPr>
              <a:t>berwenang;</a:t>
            </a:r>
          </a:p>
          <a:p>
            <a:pPr marL="463550" lvl="1" indent="-457200">
              <a:spcBef>
                <a:spcPts val="300"/>
              </a:spcBef>
              <a:buFontTx/>
              <a:buAutoNum type="alphaLcPeriod"/>
              <a:defRPr/>
            </a:pPr>
            <a:r>
              <a:rPr lang="af-ZA" sz="2200" dirty="0" smtClean="0">
                <a:solidFill>
                  <a:srgbClr val="000000"/>
                </a:solidFill>
                <a:latin typeface="Arial" charset="0"/>
                <a:ea typeface="+mn-ea"/>
              </a:rPr>
              <a:t>Dasar hukum;</a:t>
            </a:r>
          </a:p>
          <a:p>
            <a:pPr marL="463550" lvl="1" indent="-457200">
              <a:spcBef>
                <a:spcPts val="300"/>
              </a:spcBef>
              <a:buFontTx/>
              <a:buAutoNum type="alphaLcPeriod"/>
              <a:defRPr/>
            </a:pPr>
            <a:r>
              <a:rPr lang="af-ZA" sz="2200" dirty="0" smtClean="0">
                <a:solidFill>
                  <a:srgbClr val="000000"/>
                </a:solidFill>
                <a:latin typeface="Arial" charset="0"/>
                <a:ea typeface="+mn-ea"/>
              </a:rPr>
              <a:t>Keterkaitan</a:t>
            </a:r>
            <a:r>
              <a:rPr lang="af-ZA" sz="2200" dirty="0">
                <a:solidFill>
                  <a:srgbClr val="000000"/>
                </a:solidFill>
                <a:latin typeface="Arial" charset="0"/>
                <a:ea typeface="+mn-ea"/>
              </a:rPr>
              <a:t>, keterkaitan dengan standar kerja yang </a:t>
            </a:r>
            <a:r>
              <a:rPr lang="af-ZA" sz="2200" dirty="0" smtClean="0">
                <a:solidFill>
                  <a:srgbClr val="000000"/>
                </a:solidFill>
                <a:latin typeface="Arial" charset="0"/>
                <a:ea typeface="+mn-ea"/>
              </a:rPr>
              <a:t>lain;</a:t>
            </a:r>
          </a:p>
          <a:p>
            <a:pPr marL="463550" lvl="1" indent="-457200">
              <a:spcBef>
                <a:spcPts val="300"/>
              </a:spcBef>
              <a:buFontTx/>
              <a:buAutoNum type="alphaLcPeriod"/>
              <a:defRPr/>
            </a:pPr>
            <a:r>
              <a:rPr lang="af-ZA" sz="2200" dirty="0" smtClean="0">
                <a:solidFill>
                  <a:srgbClr val="000000"/>
                </a:solidFill>
                <a:latin typeface="Arial" charset="0"/>
                <a:ea typeface="+mn-ea"/>
              </a:rPr>
              <a:t>Peringatan;</a:t>
            </a:r>
          </a:p>
          <a:p>
            <a:pPr marL="463550" lvl="1" indent="-457200">
              <a:spcBef>
                <a:spcPts val="300"/>
              </a:spcBef>
              <a:buFontTx/>
              <a:buAutoNum type="alphaLcPeriod"/>
              <a:defRPr/>
            </a:pPr>
            <a:r>
              <a:rPr lang="af-ZA" sz="2200" dirty="0" smtClean="0">
                <a:solidFill>
                  <a:srgbClr val="000000"/>
                </a:solidFill>
                <a:latin typeface="Arial" charset="0"/>
                <a:ea typeface="+mn-ea"/>
              </a:rPr>
              <a:t>Kualifikasi personel;</a:t>
            </a:r>
          </a:p>
          <a:p>
            <a:pPr marL="463550" lvl="1" indent="-457200">
              <a:spcBef>
                <a:spcPts val="300"/>
              </a:spcBef>
              <a:buFontTx/>
              <a:buAutoNum type="alphaLcPeriod"/>
              <a:defRPr/>
            </a:pPr>
            <a:r>
              <a:rPr lang="af-ZA" sz="2200" dirty="0" smtClean="0">
                <a:solidFill>
                  <a:srgbClr val="000000"/>
                </a:solidFill>
                <a:latin typeface="Arial" charset="0"/>
                <a:ea typeface="+mn-ea"/>
              </a:rPr>
              <a:t>Peralatan </a:t>
            </a:r>
            <a:r>
              <a:rPr lang="af-ZA" sz="2200" dirty="0">
                <a:solidFill>
                  <a:srgbClr val="000000"/>
                </a:solidFill>
                <a:latin typeface="Arial" charset="0"/>
                <a:ea typeface="+mn-ea"/>
              </a:rPr>
              <a:t>dan perlengkapan.</a:t>
            </a:r>
          </a:p>
          <a:p>
            <a:pPr lvl="1">
              <a:spcBef>
                <a:spcPts val="300"/>
              </a:spcBef>
              <a:defRPr/>
            </a:pPr>
            <a:endParaRPr lang="en-US" sz="2200" dirty="0">
              <a:solidFill>
                <a:srgbClr val="000000"/>
              </a:solidFill>
              <a:latin typeface="Arial" charset="0"/>
              <a:ea typeface="+mn-ea"/>
            </a:endParaRPr>
          </a:p>
        </p:txBody>
      </p:sp>
      <p:sp>
        <p:nvSpPr>
          <p:cNvPr id="35843" name="Text Box 5"/>
          <p:cNvSpPr txBox="1">
            <a:spLocks noChangeArrowheads="1"/>
          </p:cNvSpPr>
          <p:nvPr/>
        </p:nvSpPr>
        <p:spPr bwMode="auto">
          <a:xfrm>
            <a:off x="1681163" y="657225"/>
            <a:ext cx="2819400" cy="457200"/>
          </a:xfrm>
          <a:prstGeom prst="rect">
            <a:avLst/>
          </a:prstGeom>
          <a:noFill/>
          <a:ln w="9525">
            <a:noFill/>
            <a:miter lim="800000"/>
            <a:headEnd/>
            <a:tailEnd/>
          </a:ln>
        </p:spPr>
        <p:txBody>
          <a:bodyPr>
            <a:spAutoFit/>
          </a:bodyPr>
          <a:lstStyle/>
          <a:p>
            <a:r>
              <a:rPr lang="af-ZA" b="1">
                <a:solidFill>
                  <a:srgbClr val="000000"/>
                </a:solidFill>
                <a:latin typeface="Arial" pitchFamily="34" charset="0"/>
              </a:rPr>
              <a:t>2. URAIAN SOP</a:t>
            </a:r>
            <a:endParaRPr lang="en-US" b="1">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623</TotalTime>
  <Words>5652</Words>
  <Application>Microsoft Office PowerPoint</Application>
  <PresentationFormat>On-screen Show (4:3)</PresentationFormat>
  <Paragraphs>977</Paragraphs>
  <Slides>115</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Flow</vt:lpstr>
      <vt:lpstr>Clip</vt:lpstr>
      <vt:lpstr>APTISI Wilayah V DIY</vt:lpstr>
      <vt:lpstr>PowerPoint Presentation</vt:lpstr>
      <vt:lpstr>PowerPoint Presentation</vt:lpstr>
      <vt:lpstr>PENDAHULUAN [1]</vt:lpstr>
      <vt:lpstr>PENDAHULUAN [2]</vt:lpstr>
      <vt:lpstr>PENDAHULUAN [3]</vt:lpstr>
      <vt:lpstr>PENDAHULUAN [4]</vt:lpstr>
      <vt:lpstr>PENDAHULUAN [5]</vt:lpstr>
      <vt:lpstr>PENDAHULUAN [6]</vt:lpstr>
      <vt:lpstr>LANDASAN HUKUM PENJAMINAN MUTU PENDIDIKAN TINGGI [1]</vt:lpstr>
      <vt:lpstr>LANDASAN HUKUM PENJAMINAN MUTU PENDIDIKAN TINGGI [2]</vt:lpstr>
      <vt:lpstr>TIGA KEGIATAN PENJAMINAN MUTU PENDIDIKAN TINGGI</vt:lpstr>
      <vt:lpstr>KEBIJAKAN MUTU</vt:lpstr>
      <vt:lpstr>KEBIJAKAN MUTU SUATU “PUSAT PELATIHAN MANAJEMEN” (CONTOH)</vt:lpstr>
      <vt:lpstr>PowerPoint Presentation</vt:lpstr>
      <vt:lpstr>PowerPoint Presentation</vt:lpstr>
      <vt:lpstr>PowerPoint Presentation</vt:lpstr>
      <vt:lpstr>PowerPoint Presentation</vt:lpstr>
      <vt:lpstr>PROSEDUR KERJA [1]</vt:lpstr>
      <vt:lpstr>PROSEDUR KERJA [2]</vt:lpstr>
      <vt:lpstr>PowerPoint Presentation</vt:lpstr>
      <vt:lpstr>PROSEDUR KERJA [3]</vt:lpstr>
      <vt:lpstr>PROSEDUR KERJA [4]</vt:lpstr>
      <vt:lpstr>PROSEDUR KERJA [5]</vt:lpstr>
      <vt:lpstr>PROSEDUR KERJA [6]</vt:lpstr>
      <vt:lpstr>INSTRUKSI KERJA [1]</vt:lpstr>
      <vt:lpstr>INSTRUKSI KERJA [2]</vt:lpstr>
      <vt:lpstr>INSTRUKSI KERJA [3]</vt:lpstr>
      <vt:lpstr>INSTRUKSI KERJA [4]</vt:lpstr>
      <vt:lpstr>STANDAR MUTU [1]</vt:lpstr>
      <vt:lpstr>STANDAR MUTU [2]</vt:lpstr>
      <vt:lpstr>STANDAR MUTU [3]</vt:lpstr>
      <vt:lpstr>LANGKAH-LANGKAH PENYUSUNAN STANDAR MUTU</vt:lpstr>
      <vt:lpstr>CONTOH STANDAR MUTU [1]</vt:lpstr>
      <vt:lpstr>CONTOH STANDAR MUTU [2]</vt:lpstr>
      <vt:lpstr>CONTOH STANDAR MUTU [3]</vt:lpstr>
      <vt:lpstr>CONTOH STANDAR MUTU [4]</vt:lpstr>
      <vt:lpstr>PowerPoint Presentation</vt:lpstr>
      <vt:lpstr>PENINJAUAN STANDAR MUTU [1]</vt:lpstr>
      <vt:lpstr>PENINJAUAN STANDAR MUTU [2]</vt:lpstr>
      <vt:lpstr>PENUTUP [1]</vt:lpstr>
      <vt:lpstr>PENUTUP [2]</vt:lpstr>
      <vt:lpstr>PowerPoint Presentation</vt:lpstr>
      <vt:lpstr>PowerPoint Presentation</vt:lpstr>
      <vt:lpstr>PowerPoint Presentation</vt:lpstr>
      <vt:lpstr>PowerPoint Presentation</vt:lpstr>
      <vt:lpstr>14  LANGKAH PERBAIKAN MUTU CROSBY</vt:lpstr>
      <vt:lpstr>14  LANGKAH PERBAIKAN MUTU CROSBY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LATAR BELAKANG :</vt:lpstr>
      <vt:lpstr>PowerPoint Presentation</vt:lpstr>
      <vt:lpstr>SOP</vt:lpstr>
      <vt:lpstr>PENGERTIAN SOP :</vt:lpstr>
      <vt:lpstr>PowerPoint Presentation</vt:lpstr>
      <vt:lpstr>TUJUAN SOP:</vt:lpstr>
      <vt:lpstr>FUNGSI SOP :</vt:lpstr>
      <vt:lpstr>PRINSIP-PRINSIP  SOP :</vt:lpstr>
      <vt:lpstr>Bentuk SOP</vt:lpstr>
      <vt:lpstr>PowerPoint Presentation</vt:lpstr>
      <vt:lpstr>JENIS DAN RUANG LINGKUP SOP: </vt:lpstr>
      <vt:lpstr>FORMAT SOP:</vt:lpstr>
      <vt:lpstr>CONTOH SOP SEDERHANA </vt:lpstr>
      <vt:lpstr>CONTOH SPOP HIRARKHI:</vt:lpstr>
      <vt:lpstr>SOP GRAFIS:</vt:lpstr>
      <vt:lpstr>SOP FLOWCHARTS:</vt:lpstr>
      <vt:lpstr>SOP MENURUT TEKNOLOGI YG DIGUNAKAN :</vt:lpstr>
      <vt:lpstr>TAHAP-TAHAP PENYUSUNAN SOP PELAYANAN  :</vt:lpstr>
      <vt:lpstr>SIAPA YANG HARUS MENYUSUN SOP ?</vt:lpstr>
      <vt:lpstr>PowerPoint Presentation</vt:lpstr>
      <vt:lpstr>PowerPoint Presentation</vt:lpstr>
      <vt:lpstr>PowerPoint Presentation</vt:lpstr>
      <vt:lpstr>PowerPoint Presentation</vt:lpstr>
      <vt:lpstr>YANG HARUS DIPERHATIKAN :</vt:lpstr>
      <vt:lpstr>HAMBATAN PELAYANAN:</vt:lpstr>
      <vt:lpstr>ANATOMI STANDAR OPERASIONAL PROSEDUR (SOP) ADMINISTRASI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STANDART OPERASI  PROSEDUR (SOP) PELAYANAN PUBLIK</dc:title>
  <dc:creator>INDAH</dc:creator>
  <cp:lastModifiedBy>Retno</cp:lastModifiedBy>
  <cp:revision>48</cp:revision>
  <dcterms:created xsi:type="dcterms:W3CDTF">2007-07-24T19:56:53Z</dcterms:created>
  <dcterms:modified xsi:type="dcterms:W3CDTF">2015-03-31T01:30:30Z</dcterms:modified>
</cp:coreProperties>
</file>