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8"/>
  </p:notesMasterIdLst>
  <p:sldIdLst>
    <p:sldId id="336" r:id="rId2"/>
    <p:sldId id="395" r:id="rId3"/>
    <p:sldId id="349" r:id="rId4"/>
    <p:sldId id="352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257" r:id="rId26"/>
    <p:sldId id="271" r:id="rId27"/>
    <p:sldId id="335" r:id="rId28"/>
    <p:sldId id="258" r:id="rId29"/>
    <p:sldId id="273" r:id="rId30"/>
    <p:sldId id="272" r:id="rId31"/>
    <p:sldId id="260" r:id="rId32"/>
    <p:sldId id="394" r:id="rId33"/>
    <p:sldId id="340" r:id="rId34"/>
    <p:sldId id="259" r:id="rId35"/>
    <p:sldId id="320" r:id="rId36"/>
    <p:sldId id="261" r:id="rId37"/>
    <p:sldId id="262" r:id="rId38"/>
    <p:sldId id="263" r:id="rId39"/>
    <p:sldId id="321" r:id="rId40"/>
    <p:sldId id="264" r:id="rId41"/>
    <p:sldId id="341" r:id="rId42"/>
    <p:sldId id="265" r:id="rId43"/>
    <p:sldId id="266" r:id="rId44"/>
    <p:sldId id="267" r:id="rId45"/>
    <p:sldId id="268" r:id="rId46"/>
    <p:sldId id="269" r:id="rId47"/>
    <p:sldId id="270" r:id="rId48"/>
    <p:sldId id="304" r:id="rId49"/>
    <p:sldId id="342" r:id="rId50"/>
    <p:sldId id="274" r:id="rId51"/>
    <p:sldId id="288" r:id="rId52"/>
    <p:sldId id="343" r:id="rId53"/>
    <p:sldId id="275" r:id="rId54"/>
    <p:sldId id="306" r:id="rId55"/>
    <p:sldId id="307" r:id="rId56"/>
    <p:sldId id="308" r:id="rId57"/>
    <p:sldId id="309" r:id="rId58"/>
    <p:sldId id="310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2" r:id="rId77"/>
    <p:sldId id="323" r:id="rId78"/>
    <p:sldId id="344" r:id="rId79"/>
    <p:sldId id="276" r:id="rId80"/>
    <p:sldId id="278" r:id="rId81"/>
    <p:sldId id="279" r:id="rId82"/>
    <p:sldId id="324" r:id="rId83"/>
    <p:sldId id="325" r:id="rId84"/>
    <p:sldId id="280" r:id="rId85"/>
    <p:sldId id="281" r:id="rId86"/>
    <p:sldId id="282" r:id="rId87"/>
    <p:sldId id="326" r:id="rId88"/>
    <p:sldId id="283" r:id="rId89"/>
    <p:sldId id="284" r:id="rId90"/>
    <p:sldId id="285" r:id="rId91"/>
    <p:sldId id="286" r:id="rId92"/>
    <p:sldId id="287" r:id="rId93"/>
    <p:sldId id="277" r:id="rId94"/>
    <p:sldId id="337" r:id="rId95"/>
    <p:sldId id="338" r:id="rId96"/>
    <p:sldId id="396" r:id="rId9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A2AF5-21B8-4A9D-A199-F3DB3C9EF11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8C93B21-9774-47CB-A186-DD13D0F77342}">
      <dgm:prSet/>
      <dgm:spPr/>
      <dgm:t>
        <a:bodyPr/>
        <a:lstStyle/>
        <a:p>
          <a:endParaRPr lang="id-ID"/>
        </a:p>
      </dgm:t>
    </dgm:pt>
    <dgm:pt modelId="{79251880-147A-46C4-AF21-CC1BF4DCDF63}" type="parTrans" cxnId="{66917C33-D5E5-4D67-A36C-A4DD9D20B093}">
      <dgm:prSet/>
      <dgm:spPr/>
    </dgm:pt>
    <dgm:pt modelId="{B0DA52A5-0AF6-443E-A0CB-A05C9B92DE8F}" type="sibTrans" cxnId="{66917C33-D5E5-4D67-A36C-A4DD9D20B093}">
      <dgm:prSet/>
      <dgm:spPr/>
    </dgm:pt>
    <dgm:pt modelId="{F17A1365-E556-4DB4-BE77-AC9E6E565B3B}">
      <dgm:prSet/>
      <dgm:spPr/>
      <dgm:t>
        <a:bodyPr/>
        <a:lstStyle/>
        <a:p>
          <a:endParaRPr lang="id-ID"/>
        </a:p>
      </dgm:t>
    </dgm:pt>
    <dgm:pt modelId="{05554E51-582A-4B1E-9D68-445C884CCA29}" type="parTrans" cxnId="{EBD44C37-0E07-4BF6-9023-5BADA474E239}">
      <dgm:prSet/>
      <dgm:spPr/>
    </dgm:pt>
    <dgm:pt modelId="{A63580CB-E2DD-43AF-A5CF-4D5E8BC2292A}" type="sibTrans" cxnId="{EBD44C37-0E07-4BF6-9023-5BADA474E239}">
      <dgm:prSet/>
      <dgm:spPr/>
    </dgm:pt>
    <dgm:pt modelId="{FD1DA774-52A5-48CC-AB7A-417EE7237CAE}">
      <dgm:prSet/>
      <dgm:spPr/>
      <dgm:t>
        <a:bodyPr/>
        <a:lstStyle/>
        <a:p>
          <a:endParaRPr lang="id-ID"/>
        </a:p>
      </dgm:t>
    </dgm:pt>
    <dgm:pt modelId="{6854E103-CA1E-4C32-AF9E-69E1D61EAA2E}" type="parTrans" cxnId="{F3C3AA9B-73C7-446E-96DF-9EF873E9143D}">
      <dgm:prSet/>
      <dgm:spPr/>
    </dgm:pt>
    <dgm:pt modelId="{5D337CE2-F229-4561-9820-8D0E560B6BCE}" type="sibTrans" cxnId="{F3C3AA9B-73C7-446E-96DF-9EF873E9143D}">
      <dgm:prSet/>
      <dgm:spPr/>
    </dgm:pt>
    <dgm:pt modelId="{582BFAA9-541D-4504-AE96-8A813426E676}">
      <dgm:prSet/>
      <dgm:spPr/>
      <dgm:t>
        <a:bodyPr/>
        <a:lstStyle/>
        <a:p>
          <a:endParaRPr lang="id-ID"/>
        </a:p>
      </dgm:t>
    </dgm:pt>
    <dgm:pt modelId="{A81ED4C8-2B62-4E73-ABF2-EA7A65143469}" type="parTrans" cxnId="{CDA2D5B3-4F3B-4513-9F33-49E30BDF0242}">
      <dgm:prSet/>
      <dgm:spPr/>
    </dgm:pt>
    <dgm:pt modelId="{0ABB1F28-320F-4663-B1CA-08352A2DB941}" type="sibTrans" cxnId="{CDA2D5B3-4F3B-4513-9F33-49E30BDF0242}">
      <dgm:prSet/>
      <dgm:spPr/>
    </dgm:pt>
    <dgm:pt modelId="{B58A8E6E-B60D-4E55-A8E4-090D48D46AA4}">
      <dgm:prSet/>
      <dgm:spPr/>
      <dgm:t>
        <a:bodyPr/>
        <a:lstStyle/>
        <a:p>
          <a:endParaRPr lang="id-ID"/>
        </a:p>
      </dgm:t>
    </dgm:pt>
    <dgm:pt modelId="{BC83D433-8C03-4EB6-9FCD-82EB6B521C27}" type="parTrans" cxnId="{2462F2C9-19E2-425B-80C8-A5677B597CEB}">
      <dgm:prSet/>
      <dgm:spPr/>
    </dgm:pt>
    <dgm:pt modelId="{8E8B7946-D5BE-4835-84D7-56F99BCD5285}" type="sibTrans" cxnId="{2462F2C9-19E2-425B-80C8-A5677B597CEB}">
      <dgm:prSet/>
      <dgm:spPr/>
    </dgm:pt>
    <dgm:pt modelId="{491A273E-D036-4E9E-BC98-378CABA5BA15}">
      <dgm:prSet/>
      <dgm:spPr/>
      <dgm:t>
        <a:bodyPr/>
        <a:lstStyle/>
        <a:p>
          <a:endParaRPr lang="id-ID"/>
        </a:p>
      </dgm:t>
    </dgm:pt>
    <dgm:pt modelId="{8DE44F4A-D3BA-47F4-AFAE-0BCD66EBB166}" type="parTrans" cxnId="{61868D30-1B78-46A5-B147-14B7C293EF58}">
      <dgm:prSet/>
      <dgm:spPr/>
    </dgm:pt>
    <dgm:pt modelId="{AF4E201D-AFD2-441C-87DC-4E17B1F34A53}" type="sibTrans" cxnId="{61868D30-1B78-46A5-B147-14B7C293EF58}">
      <dgm:prSet/>
      <dgm:spPr/>
    </dgm:pt>
    <dgm:pt modelId="{06C7D470-89BE-45E3-ACB8-03EF81020C1B}">
      <dgm:prSet/>
      <dgm:spPr/>
      <dgm:t>
        <a:bodyPr/>
        <a:lstStyle/>
        <a:p>
          <a:endParaRPr lang="id-ID"/>
        </a:p>
      </dgm:t>
    </dgm:pt>
    <dgm:pt modelId="{54C3766E-FB77-4CC4-ADEB-3618A10686F0}" type="parTrans" cxnId="{91D9FB61-9090-49B9-A274-DB77B07C77A8}">
      <dgm:prSet/>
      <dgm:spPr/>
    </dgm:pt>
    <dgm:pt modelId="{8C52264F-95A4-42F3-A003-8DE5D9F9BA52}" type="sibTrans" cxnId="{91D9FB61-9090-49B9-A274-DB77B07C77A8}">
      <dgm:prSet/>
      <dgm:spPr/>
    </dgm:pt>
    <dgm:pt modelId="{4B407474-17BB-4BF4-ABBC-3F34F274C23E}">
      <dgm:prSet/>
      <dgm:spPr/>
      <dgm:t>
        <a:bodyPr/>
        <a:lstStyle/>
        <a:p>
          <a:endParaRPr lang="id-ID"/>
        </a:p>
      </dgm:t>
    </dgm:pt>
    <dgm:pt modelId="{77CB3A48-CC06-46D7-88A5-13085EBDB648}" type="parTrans" cxnId="{FDCD9339-D026-4EC9-966A-CBC08BAB3DE3}">
      <dgm:prSet/>
      <dgm:spPr/>
    </dgm:pt>
    <dgm:pt modelId="{04E4C179-4FA8-4867-A44F-A08F6093714F}" type="sibTrans" cxnId="{FDCD9339-D026-4EC9-966A-CBC08BAB3DE3}">
      <dgm:prSet/>
      <dgm:spPr/>
    </dgm:pt>
    <dgm:pt modelId="{0619B9B7-EEE9-4CDF-B3D5-AE64343DE80C}" type="pres">
      <dgm:prSet presAssocID="{259A2AF5-21B8-4A9D-A199-F3DB3C9EF11E}" presName="cycle" presStyleCnt="0">
        <dgm:presLayoutVars>
          <dgm:dir/>
          <dgm:resizeHandles val="exact"/>
        </dgm:presLayoutVars>
      </dgm:prSet>
      <dgm:spPr/>
    </dgm:pt>
    <dgm:pt modelId="{19123F03-2F1C-45EA-9A43-55E59DBA7A3A}" type="pres">
      <dgm:prSet presAssocID="{88C93B21-9774-47CB-A186-DD13D0F77342}" presName="dummy" presStyleCnt="0"/>
      <dgm:spPr/>
    </dgm:pt>
    <dgm:pt modelId="{DAE6F386-D9C9-4BEB-8ABB-905674E3AF8B}" type="pres">
      <dgm:prSet presAssocID="{88C93B21-9774-47CB-A186-DD13D0F77342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DF3F06-3793-49E1-89B0-2129A616B6CE}" type="pres">
      <dgm:prSet presAssocID="{B0DA52A5-0AF6-443E-A0CB-A05C9B92DE8F}" presName="sibTrans" presStyleLbl="node1" presStyleIdx="0" presStyleCnt="8"/>
      <dgm:spPr/>
    </dgm:pt>
    <dgm:pt modelId="{38A480B1-93DD-4F06-9712-3CE19BF985A4}" type="pres">
      <dgm:prSet presAssocID="{F17A1365-E556-4DB4-BE77-AC9E6E565B3B}" presName="dummy" presStyleCnt="0"/>
      <dgm:spPr/>
    </dgm:pt>
    <dgm:pt modelId="{7A2CC306-8E7C-4A3B-989D-5E060F98D991}" type="pres">
      <dgm:prSet presAssocID="{F17A1365-E556-4DB4-BE77-AC9E6E565B3B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191C93-DD72-4ED3-89AC-B1B5151882A2}" type="pres">
      <dgm:prSet presAssocID="{A63580CB-E2DD-43AF-A5CF-4D5E8BC2292A}" presName="sibTrans" presStyleLbl="node1" presStyleIdx="1" presStyleCnt="8"/>
      <dgm:spPr/>
    </dgm:pt>
    <dgm:pt modelId="{A596D8EA-1CF0-43E7-83D7-44907FF0FE48}" type="pres">
      <dgm:prSet presAssocID="{FD1DA774-52A5-48CC-AB7A-417EE7237CAE}" presName="dummy" presStyleCnt="0"/>
      <dgm:spPr/>
    </dgm:pt>
    <dgm:pt modelId="{BB726FE7-0B2F-467D-B84F-40520DA9C762}" type="pres">
      <dgm:prSet presAssocID="{FD1DA774-52A5-48CC-AB7A-417EE7237CAE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590B67-720E-4DB6-9391-FAE2BCC0AAF3}" type="pres">
      <dgm:prSet presAssocID="{5D337CE2-F229-4561-9820-8D0E560B6BCE}" presName="sibTrans" presStyleLbl="node1" presStyleIdx="2" presStyleCnt="8"/>
      <dgm:spPr/>
    </dgm:pt>
    <dgm:pt modelId="{955EB2CF-5BEB-48FD-BDE0-C36BE005C99D}" type="pres">
      <dgm:prSet presAssocID="{582BFAA9-541D-4504-AE96-8A813426E676}" presName="dummy" presStyleCnt="0"/>
      <dgm:spPr/>
    </dgm:pt>
    <dgm:pt modelId="{ECED3AC5-FACE-4094-B8D8-BB83B7E971CD}" type="pres">
      <dgm:prSet presAssocID="{582BFAA9-541D-4504-AE96-8A813426E676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1196ED-33BD-467D-BAD7-513F0D70CF2A}" type="pres">
      <dgm:prSet presAssocID="{0ABB1F28-320F-4663-B1CA-08352A2DB941}" presName="sibTrans" presStyleLbl="node1" presStyleIdx="3" presStyleCnt="8"/>
      <dgm:spPr/>
    </dgm:pt>
    <dgm:pt modelId="{ACFFB6E3-0E0F-468C-B064-C7DC2BCE3C36}" type="pres">
      <dgm:prSet presAssocID="{B58A8E6E-B60D-4E55-A8E4-090D48D46AA4}" presName="dummy" presStyleCnt="0"/>
      <dgm:spPr/>
    </dgm:pt>
    <dgm:pt modelId="{47A9A01D-A65A-4E19-AE2E-CA2A7D15F286}" type="pres">
      <dgm:prSet presAssocID="{B58A8E6E-B60D-4E55-A8E4-090D48D46AA4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30CDF3-5E55-4533-BC05-8177E6E0EB7F}" type="pres">
      <dgm:prSet presAssocID="{8E8B7946-D5BE-4835-84D7-56F99BCD5285}" presName="sibTrans" presStyleLbl="node1" presStyleIdx="4" presStyleCnt="8"/>
      <dgm:spPr/>
    </dgm:pt>
    <dgm:pt modelId="{C4EE0C1E-73A0-453B-98D3-BAC1A013DF51}" type="pres">
      <dgm:prSet presAssocID="{491A273E-D036-4E9E-BC98-378CABA5BA15}" presName="dummy" presStyleCnt="0"/>
      <dgm:spPr/>
    </dgm:pt>
    <dgm:pt modelId="{263A7261-0BCC-435B-9B39-1BEDBC7EF43E}" type="pres">
      <dgm:prSet presAssocID="{491A273E-D036-4E9E-BC98-378CABA5BA15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A0D6AA-1C7C-4402-8892-BE7941808F0C}" type="pres">
      <dgm:prSet presAssocID="{AF4E201D-AFD2-441C-87DC-4E17B1F34A53}" presName="sibTrans" presStyleLbl="node1" presStyleIdx="5" presStyleCnt="8"/>
      <dgm:spPr/>
    </dgm:pt>
    <dgm:pt modelId="{373680D2-0775-44D7-9F14-697644CFFA33}" type="pres">
      <dgm:prSet presAssocID="{06C7D470-89BE-45E3-ACB8-03EF81020C1B}" presName="dummy" presStyleCnt="0"/>
      <dgm:spPr/>
    </dgm:pt>
    <dgm:pt modelId="{A3CF9059-378B-4377-9DDA-3385354078D8}" type="pres">
      <dgm:prSet presAssocID="{06C7D470-89BE-45E3-ACB8-03EF81020C1B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6A6727-46EB-4548-A44B-E1EA4AF1CB0E}" type="pres">
      <dgm:prSet presAssocID="{8C52264F-95A4-42F3-A003-8DE5D9F9BA52}" presName="sibTrans" presStyleLbl="node1" presStyleIdx="6" presStyleCnt="8"/>
      <dgm:spPr/>
    </dgm:pt>
    <dgm:pt modelId="{86292801-ED43-4C1F-BB20-3A9BFE15AF51}" type="pres">
      <dgm:prSet presAssocID="{4B407474-17BB-4BF4-ABBC-3F34F274C23E}" presName="dummy" presStyleCnt="0"/>
      <dgm:spPr/>
    </dgm:pt>
    <dgm:pt modelId="{0F2E30B9-1889-4545-A0F7-15D36FAC96E9}" type="pres">
      <dgm:prSet presAssocID="{4B407474-17BB-4BF4-ABBC-3F34F274C23E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5454A4-C9D3-4A4C-90FB-CFD817B8B182}" type="pres">
      <dgm:prSet presAssocID="{04E4C179-4FA8-4867-A44F-A08F6093714F}" presName="sibTrans" presStyleLbl="node1" presStyleIdx="7" presStyleCnt="8"/>
      <dgm:spPr/>
    </dgm:pt>
  </dgm:ptLst>
  <dgm:cxnLst>
    <dgm:cxn modelId="{91D9FB61-9090-49B9-A274-DB77B07C77A8}" srcId="{259A2AF5-21B8-4A9D-A199-F3DB3C9EF11E}" destId="{06C7D470-89BE-45E3-ACB8-03EF81020C1B}" srcOrd="6" destOrd="0" parTransId="{54C3766E-FB77-4CC4-ADEB-3618A10686F0}" sibTransId="{8C52264F-95A4-42F3-A003-8DE5D9F9BA52}"/>
    <dgm:cxn modelId="{F409DAEB-BA72-432D-A68E-18F36A906609}" type="presOf" srcId="{491A273E-D036-4E9E-BC98-378CABA5BA15}" destId="{263A7261-0BCC-435B-9B39-1BEDBC7EF43E}" srcOrd="0" destOrd="0" presId="urn:microsoft.com/office/officeart/2005/8/layout/cycle1"/>
    <dgm:cxn modelId="{87EED4AA-265A-458F-B92F-02AC51ADB530}" type="presOf" srcId="{AF4E201D-AFD2-441C-87DC-4E17B1F34A53}" destId="{C8A0D6AA-1C7C-4402-8892-BE7941808F0C}" srcOrd="0" destOrd="0" presId="urn:microsoft.com/office/officeart/2005/8/layout/cycle1"/>
    <dgm:cxn modelId="{1CC41486-C87F-4708-BB80-4342358F6BC1}" type="presOf" srcId="{B58A8E6E-B60D-4E55-A8E4-090D48D46AA4}" destId="{47A9A01D-A65A-4E19-AE2E-CA2A7D15F286}" srcOrd="0" destOrd="0" presId="urn:microsoft.com/office/officeart/2005/8/layout/cycle1"/>
    <dgm:cxn modelId="{FDCD9339-D026-4EC9-966A-CBC08BAB3DE3}" srcId="{259A2AF5-21B8-4A9D-A199-F3DB3C9EF11E}" destId="{4B407474-17BB-4BF4-ABBC-3F34F274C23E}" srcOrd="7" destOrd="0" parTransId="{77CB3A48-CC06-46D7-88A5-13085EBDB648}" sibTransId="{04E4C179-4FA8-4867-A44F-A08F6093714F}"/>
    <dgm:cxn modelId="{66917C33-D5E5-4D67-A36C-A4DD9D20B093}" srcId="{259A2AF5-21B8-4A9D-A199-F3DB3C9EF11E}" destId="{88C93B21-9774-47CB-A186-DD13D0F77342}" srcOrd="0" destOrd="0" parTransId="{79251880-147A-46C4-AF21-CC1BF4DCDF63}" sibTransId="{B0DA52A5-0AF6-443E-A0CB-A05C9B92DE8F}"/>
    <dgm:cxn modelId="{E3276D56-BBC4-42A2-AE6E-F4E1EE3ABC7B}" type="presOf" srcId="{4B407474-17BB-4BF4-ABBC-3F34F274C23E}" destId="{0F2E30B9-1889-4545-A0F7-15D36FAC96E9}" srcOrd="0" destOrd="0" presId="urn:microsoft.com/office/officeart/2005/8/layout/cycle1"/>
    <dgm:cxn modelId="{0A645494-0C83-4455-83A7-C6BAE79C55E4}" type="presOf" srcId="{04E4C179-4FA8-4867-A44F-A08F6093714F}" destId="{025454A4-C9D3-4A4C-90FB-CFD817B8B182}" srcOrd="0" destOrd="0" presId="urn:microsoft.com/office/officeart/2005/8/layout/cycle1"/>
    <dgm:cxn modelId="{3FB1CAE0-B4B4-424C-951A-F76C1F0A47AA}" type="presOf" srcId="{F17A1365-E556-4DB4-BE77-AC9E6E565B3B}" destId="{7A2CC306-8E7C-4A3B-989D-5E060F98D991}" srcOrd="0" destOrd="0" presId="urn:microsoft.com/office/officeart/2005/8/layout/cycle1"/>
    <dgm:cxn modelId="{C3F55DB0-1E4C-4E1B-A7BF-EBBC4A7CDBFF}" type="presOf" srcId="{8E8B7946-D5BE-4835-84D7-56F99BCD5285}" destId="{A430CDF3-5E55-4533-BC05-8177E6E0EB7F}" srcOrd="0" destOrd="0" presId="urn:microsoft.com/office/officeart/2005/8/layout/cycle1"/>
    <dgm:cxn modelId="{3D8C0913-AD2F-4ACD-9E60-7248E6D6AC6F}" type="presOf" srcId="{0ABB1F28-320F-4663-B1CA-08352A2DB941}" destId="{1D1196ED-33BD-467D-BAD7-513F0D70CF2A}" srcOrd="0" destOrd="0" presId="urn:microsoft.com/office/officeart/2005/8/layout/cycle1"/>
    <dgm:cxn modelId="{E568BE46-FFDA-4E06-8B41-BA76AF0324FF}" type="presOf" srcId="{5D337CE2-F229-4561-9820-8D0E560B6BCE}" destId="{52590B67-720E-4DB6-9391-FAE2BCC0AAF3}" srcOrd="0" destOrd="0" presId="urn:microsoft.com/office/officeart/2005/8/layout/cycle1"/>
    <dgm:cxn modelId="{EC605D65-7DA3-4AC5-B0C9-86EBEA6B14C2}" type="presOf" srcId="{A63580CB-E2DD-43AF-A5CF-4D5E8BC2292A}" destId="{5C191C93-DD72-4ED3-89AC-B1B5151882A2}" srcOrd="0" destOrd="0" presId="urn:microsoft.com/office/officeart/2005/8/layout/cycle1"/>
    <dgm:cxn modelId="{275FF3B5-2DD6-4FF7-A264-EAFE302583A3}" type="presOf" srcId="{88C93B21-9774-47CB-A186-DD13D0F77342}" destId="{DAE6F386-D9C9-4BEB-8ABB-905674E3AF8B}" srcOrd="0" destOrd="0" presId="urn:microsoft.com/office/officeart/2005/8/layout/cycle1"/>
    <dgm:cxn modelId="{0C762020-6712-43A2-B8E7-A4F74D5F9475}" type="presOf" srcId="{259A2AF5-21B8-4A9D-A199-F3DB3C9EF11E}" destId="{0619B9B7-EEE9-4CDF-B3D5-AE64343DE80C}" srcOrd="0" destOrd="0" presId="urn:microsoft.com/office/officeart/2005/8/layout/cycle1"/>
    <dgm:cxn modelId="{37C3AFB5-76A4-4BD8-B6A0-841A49559EF7}" type="presOf" srcId="{B0DA52A5-0AF6-443E-A0CB-A05C9B92DE8F}" destId="{5DDF3F06-3793-49E1-89B0-2129A616B6CE}" srcOrd="0" destOrd="0" presId="urn:microsoft.com/office/officeart/2005/8/layout/cycle1"/>
    <dgm:cxn modelId="{EBD44C37-0E07-4BF6-9023-5BADA474E239}" srcId="{259A2AF5-21B8-4A9D-A199-F3DB3C9EF11E}" destId="{F17A1365-E556-4DB4-BE77-AC9E6E565B3B}" srcOrd="1" destOrd="0" parTransId="{05554E51-582A-4B1E-9D68-445C884CCA29}" sibTransId="{A63580CB-E2DD-43AF-A5CF-4D5E8BC2292A}"/>
    <dgm:cxn modelId="{BFE226DF-6A2D-4878-A614-DE0997D90EA0}" type="presOf" srcId="{06C7D470-89BE-45E3-ACB8-03EF81020C1B}" destId="{A3CF9059-378B-4377-9DDA-3385354078D8}" srcOrd="0" destOrd="0" presId="urn:microsoft.com/office/officeart/2005/8/layout/cycle1"/>
    <dgm:cxn modelId="{DC315378-7C5E-4C33-A379-F3AE72D9A4B6}" type="presOf" srcId="{8C52264F-95A4-42F3-A003-8DE5D9F9BA52}" destId="{966A6727-46EB-4548-A44B-E1EA4AF1CB0E}" srcOrd="0" destOrd="0" presId="urn:microsoft.com/office/officeart/2005/8/layout/cycle1"/>
    <dgm:cxn modelId="{A60CE4B9-A767-4BC0-B158-792D147B5B79}" type="presOf" srcId="{582BFAA9-541D-4504-AE96-8A813426E676}" destId="{ECED3AC5-FACE-4094-B8D8-BB83B7E971CD}" srcOrd="0" destOrd="0" presId="urn:microsoft.com/office/officeart/2005/8/layout/cycle1"/>
    <dgm:cxn modelId="{CDA2D5B3-4F3B-4513-9F33-49E30BDF0242}" srcId="{259A2AF5-21B8-4A9D-A199-F3DB3C9EF11E}" destId="{582BFAA9-541D-4504-AE96-8A813426E676}" srcOrd="3" destOrd="0" parTransId="{A81ED4C8-2B62-4E73-ABF2-EA7A65143469}" sibTransId="{0ABB1F28-320F-4663-B1CA-08352A2DB941}"/>
    <dgm:cxn modelId="{F3C3AA9B-73C7-446E-96DF-9EF873E9143D}" srcId="{259A2AF5-21B8-4A9D-A199-F3DB3C9EF11E}" destId="{FD1DA774-52A5-48CC-AB7A-417EE7237CAE}" srcOrd="2" destOrd="0" parTransId="{6854E103-CA1E-4C32-AF9E-69E1D61EAA2E}" sibTransId="{5D337CE2-F229-4561-9820-8D0E560B6BCE}"/>
    <dgm:cxn modelId="{5457B970-4747-406D-9BE1-912216658051}" type="presOf" srcId="{FD1DA774-52A5-48CC-AB7A-417EE7237CAE}" destId="{BB726FE7-0B2F-467D-B84F-40520DA9C762}" srcOrd="0" destOrd="0" presId="urn:microsoft.com/office/officeart/2005/8/layout/cycle1"/>
    <dgm:cxn modelId="{2462F2C9-19E2-425B-80C8-A5677B597CEB}" srcId="{259A2AF5-21B8-4A9D-A199-F3DB3C9EF11E}" destId="{B58A8E6E-B60D-4E55-A8E4-090D48D46AA4}" srcOrd="4" destOrd="0" parTransId="{BC83D433-8C03-4EB6-9FCD-82EB6B521C27}" sibTransId="{8E8B7946-D5BE-4835-84D7-56F99BCD5285}"/>
    <dgm:cxn modelId="{61868D30-1B78-46A5-B147-14B7C293EF58}" srcId="{259A2AF5-21B8-4A9D-A199-F3DB3C9EF11E}" destId="{491A273E-D036-4E9E-BC98-378CABA5BA15}" srcOrd="5" destOrd="0" parTransId="{8DE44F4A-D3BA-47F4-AFAE-0BCD66EBB166}" sibTransId="{AF4E201D-AFD2-441C-87DC-4E17B1F34A53}"/>
    <dgm:cxn modelId="{AA148E49-925A-43F7-B11D-2A8C4017B5A8}" type="presParOf" srcId="{0619B9B7-EEE9-4CDF-B3D5-AE64343DE80C}" destId="{19123F03-2F1C-45EA-9A43-55E59DBA7A3A}" srcOrd="0" destOrd="0" presId="urn:microsoft.com/office/officeart/2005/8/layout/cycle1"/>
    <dgm:cxn modelId="{BADC7F92-16F0-41EB-92BA-9A1EC7915AE6}" type="presParOf" srcId="{0619B9B7-EEE9-4CDF-B3D5-AE64343DE80C}" destId="{DAE6F386-D9C9-4BEB-8ABB-905674E3AF8B}" srcOrd="1" destOrd="0" presId="urn:microsoft.com/office/officeart/2005/8/layout/cycle1"/>
    <dgm:cxn modelId="{21A9FC1A-06F7-40A7-8595-7BE6F1F2AF24}" type="presParOf" srcId="{0619B9B7-EEE9-4CDF-B3D5-AE64343DE80C}" destId="{5DDF3F06-3793-49E1-89B0-2129A616B6CE}" srcOrd="2" destOrd="0" presId="urn:microsoft.com/office/officeart/2005/8/layout/cycle1"/>
    <dgm:cxn modelId="{DE12F76E-65E0-4E82-A89C-0DA8DD01528F}" type="presParOf" srcId="{0619B9B7-EEE9-4CDF-B3D5-AE64343DE80C}" destId="{38A480B1-93DD-4F06-9712-3CE19BF985A4}" srcOrd="3" destOrd="0" presId="urn:microsoft.com/office/officeart/2005/8/layout/cycle1"/>
    <dgm:cxn modelId="{5BC4199C-0F1B-4D26-9055-4B462BB0C2C8}" type="presParOf" srcId="{0619B9B7-EEE9-4CDF-B3D5-AE64343DE80C}" destId="{7A2CC306-8E7C-4A3B-989D-5E060F98D991}" srcOrd="4" destOrd="0" presId="urn:microsoft.com/office/officeart/2005/8/layout/cycle1"/>
    <dgm:cxn modelId="{6F61B093-508C-4EB9-8381-0AA855022622}" type="presParOf" srcId="{0619B9B7-EEE9-4CDF-B3D5-AE64343DE80C}" destId="{5C191C93-DD72-4ED3-89AC-B1B5151882A2}" srcOrd="5" destOrd="0" presId="urn:microsoft.com/office/officeart/2005/8/layout/cycle1"/>
    <dgm:cxn modelId="{85B5A3CF-EC1E-459C-B20B-EB251434F570}" type="presParOf" srcId="{0619B9B7-EEE9-4CDF-B3D5-AE64343DE80C}" destId="{A596D8EA-1CF0-43E7-83D7-44907FF0FE48}" srcOrd="6" destOrd="0" presId="urn:microsoft.com/office/officeart/2005/8/layout/cycle1"/>
    <dgm:cxn modelId="{5D6AD296-1DEB-448A-9872-B1831AC13432}" type="presParOf" srcId="{0619B9B7-EEE9-4CDF-B3D5-AE64343DE80C}" destId="{BB726FE7-0B2F-467D-B84F-40520DA9C762}" srcOrd="7" destOrd="0" presId="urn:microsoft.com/office/officeart/2005/8/layout/cycle1"/>
    <dgm:cxn modelId="{C0C5ABC9-29B4-4F93-8E8C-A2108CBEFEDF}" type="presParOf" srcId="{0619B9B7-EEE9-4CDF-B3D5-AE64343DE80C}" destId="{52590B67-720E-4DB6-9391-FAE2BCC0AAF3}" srcOrd="8" destOrd="0" presId="urn:microsoft.com/office/officeart/2005/8/layout/cycle1"/>
    <dgm:cxn modelId="{7B3EFED6-0DCE-4923-A9A5-E45675B3523B}" type="presParOf" srcId="{0619B9B7-EEE9-4CDF-B3D5-AE64343DE80C}" destId="{955EB2CF-5BEB-48FD-BDE0-C36BE005C99D}" srcOrd="9" destOrd="0" presId="urn:microsoft.com/office/officeart/2005/8/layout/cycle1"/>
    <dgm:cxn modelId="{1E010B7E-6BF1-4771-B1FD-B21C211DDE58}" type="presParOf" srcId="{0619B9B7-EEE9-4CDF-B3D5-AE64343DE80C}" destId="{ECED3AC5-FACE-4094-B8D8-BB83B7E971CD}" srcOrd="10" destOrd="0" presId="urn:microsoft.com/office/officeart/2005/8/layout/cycle1"/>
    <dgm:cxn modelId="{E1FA8ABB-A911-4E77-AE0B-612F2FC0BB44}" type="presParOf" srcId="{0619B9B7-EEE9-4CDF-B3D5-AE64343DE80C}" destId="{1D1196ED-33BD-467D-BAD7-513F0D70CF2A}" srcOrd="11" destOrd="0" presId="urn:microsoft.com/office/officeart/2005/8/layout/cycle1"/>
    <dgm:cxn modelId="{F3870975-0357-4101-AD66-6460C1D33D3D}" type="presParOf" srcId="{0619B9B7-EEE9-4CDF-B3D5-AE64343DE80C}" destId="{ACFFB6E3-0E0F-468C-B064-C7DC2BCE3C36}" srcOrd="12" destOrd="0" presId="urn:microsoft.com/office/officeart/2005/8/layout/cycle1"/>
    <dgm:cxn modelId="{460C992C-CE72-473B-A6C5-10A40C820B49}" type="presParOf" srcId="{0619B9B7-EEE9-4CDF-B3D5-AE64343DE80C}" destId="{47A9A01D-A65A-4E19-AE2E-CA2A7D15F286}" srcOrd="13" destOrd="0" presId="urn:microsoft.com/office/officeart/2005/8/layout/cycle1"/>
    <dgm:cxn modelId="{200963B8-062A-401E-B5E1-8D92E3F7A31F}" type="presParOf" srcId="{0619B9B7-EEE9-4CDF-B3D5-AE64343DE80C}" destId="{A430CDF3-5E55-4533-BC05-8177E6E0EB7F}" srcOrd="14" destOrd="0" presId="urn:microsoft.com/office/officeart/2005/8/layout/cycle1"/>
    <dgm:cxn modelId="{F2CB88AD-9057-49C3-9A19-4CFFD23FFDBC}" type="presParOf" srcId="{0619B9B7-EEE9-4CDF-B3D5-AE64343DE80C}" destId="{C4EE0C1E-73A0-453B-98D3-BAC1A013DF51}" srcOrd="15" destOrd="0" presId="urn:microsoft.com/office/officeart/2005/8/layout/cycle1"/>
    <dgm:cxn modelId="{281FEB00-60F9-4924-81F0-2E52AD9FFBF1}" type="presParOf" srcId="{0619B9B7-EEE9-4CDF-B3D5-AE64343DE80C}" destId="{263A7261-0BCC-435B-9B39-1BEDBC7EF43E}" srcOrd="16" destOrd="0" presId="urn:microsoft.com/office/officeart/2005/8/layout/cycle1"/>
    <dgm:cxn modelId="{445BC299-B369-4B08-A35F-128D95F7C5EE}" type="presParOf" srcId="{0619B9B7-EEE9-4CDF-B3D5-AE64343DE80C}" destId="{C8A0D6AA-1C7C-4402-8892-BE7941808F0C}" srcOrd="17" destOrd="0" presId="urn:microsoft.com/office/officeart/2005/8/layout/cycle1"/>
    <dgm:cxn modelId="{D3E02856-39F7-4A10-A4B5-5A4244B1A7F8}" type="presParOf" srcId="{0619B9B7-EEE9-4CDF-B3D5-AE64343DE80C}" destId="{373680D2-0775-44D7-9F14-697644CFFA33}" srcOrd="18" destOrd="0" presId="urn:microsoft.com/office/officeart/2005/8/layout/cycle1"/>
    <dgm:cxn modelId="{B01EA97C-E5A8-470E-BD4B-EA075FE605FA}" type="presParOf" srcId="{0619B9B7-EEE9-4CDF-B3D5-AE64343DE80C}" destId="{A3CF9059-378B-4377-9DDA-3385354078D8}" srcOrd="19" destOrd="0" presId="urn:microsoft.com/office/officeart/2005/8/layout/cycle1"/>
    <dgm:cxn modelId="{8A8060C3-4940-4188-9B65-580A4DAF1465}" type="presParOf" srcId="{0619B9B7-EEE9-4CDF-B3D5-AE64343DE80C}" destId="{966A6727-46EB-4548-A44B-E1EA4AF1CB0E}" srcOrd="20" destOrd="0" presId="urn:microsoft.com/office/officeart/2005/8/layout/cycle1"/>
    <dgm:cxn modelId="{1DB5ECCF-EE70-4F1E-A563-6422309B97E9}" type="presParOf" srcId="{0619B9B7-EEE9-4CDF-B3D5-AE64343DE80C}" destId="{86292801-ED43-4C1F-BB20-3A9BFE15AF51}" srcOrd="21" destOrd="0" presId="urn:microsoft.com/office/officeart/2005/8/layout/cycle1"/>
    <dgm:cxn modelId="{6BE5398E-E331-4FDC-9E0E-5A5ADA47971B}" type="presParOf" srcId="{0619B9B7-EEE9-4CDF-B3D5-AE64343DE80C}" destId="{0F2E30B9-1889-4545-A0F7-15D36FAC96E9}" srcOrd="22" destOrd="0" presId="urn:microsoft.com/office/officeart/2005/8/layout/cycle1"/>
    <dgm:cxn modelId="{0F254436-2893-4E95-A8CB-E9F5DFCCE4F4}" type="presParOf" srcId="{0619B9B7-EEE9-4CDF-B3D5-AE64343DE80C}" destId="{025454A4-C9D3-4A4C-90FB-CFD817B8B182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97838-EC9F-48E9-A1DC-84134E3202A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FA99AC90-4ED3-4010-801B-5C0D06B80ACE}">
      <dgm:prSet/>
      <dgm:spPr/>
      <dgm:t>
        <a:bodyPr/>
        <a:lstStyle/>
        <a:p>
          <a:endParaRPr lang="id-ID"/>
        </a:p>
      </dgm:t>
    </dgm:pt>
    <dgm:pt modelId="{969F9A86-A315-4275-B806-43C17B964BF8}" type="parTrans" cxnId="{DBAA9757-EA06-4E50-B90A-FFB74B44EBE8}">
      <dgm:prSet/>
      <dgm:spPr/>
    </dgm:pt>
    <dgm:pt modelId="{53F552A4-E86C-4A7B-8936-C5AA59DD538E}" type="sibTrans" cxnId="{DBAA9757-EA06-4E50-B90A-FFB74B44EBE8}">
      <dgm:prSet/>
      <dgm:spPr/>
    </dgm:pt>
    <dgm:pt modelId="{492B522E-4DEE-4ECD-989C-C20757DE4CB2}">
      <dgm:prSet/>
      <dgm:spPr/>
      <dgm:t>
        <a:bodyPr/>
        <a:lstStyle/>
        <a:p>
          <a:endParaRPr lang="id-ID"/>
        </a:p>
      </dgm:t>
    </dgm:pt>
    <dgm:pt modelId="{9CAB64AA-ED53-40C2-8C25-0652CCE95FEB}" type="parTrans" cxnId="{B6E00F50-820A-4C8F-891C-D65B49AF2D0A}">
      <dgm:prSet/>
      <dgm:spPr/>
    </dgm:pt>
    <dgm:pt modelId="{99EB9B59-DF9D-4D61-B317-F7622D11FC54}" type="sibTrans" cxnId="{B6E00F50-820A-4C8F-891C-D65B49AF2D0A}">
      <dgm:prSet/>
      <dgm:spPr/>
    </dgm:pt>
    <dgm:pt modelId="{725EA841-5D2A-46B8-AD69-A66BA02D3DF8}">
      <dgm:prSet/>
      <dgm:spPr/>
      <dgm:t>
        <a:bodyPr/>
        <a:lstStyle/>
        <a:p>
          <a:endParaRPr lang="id-ID"/>
        </a:p>
      </dgm:t>
    </dgm:pt>
    <dgm:pt modelId="{E1AA14E6-C824-42D1-8325-BCCFA524983F}" type="parTrans" cxnId="{7F2F0B2C-C2A9-4548-9AD6-AE6C13999CB7}">
      <dgm:prSet/>
      <dgm:spPr/>
    </dgm:pt>
    <dgm:pt modelId="{9CC63C04-EF67-4978-947C-087C68A83770}" type="sibTrans" cxnId="{7F2F0B2C-C2A9-4548-9AD6-AE6C13999CB7}">
      <dgm:prSet/>
      <dgm:spPr/>
    </dgm:pt>
    <dgm:pt modelId="{CA620192-7738-47A1-9A71-E90A287D9967}">
      <dgm:prSet/>
      <dgm:spPr/>
      <dgm:t>
        <a:bodyPr/>
        <a:lstStyle/>
        <a:p>
          <a:endParaRPr lang="id-ID"/>
        </a:p>
      </dgm:t>
    </dgm:pt>
    <dgm:pt modelId="{582881A9-79D2-4092-A206-D18745431DA8}" type="parTrans" cxnId="{272792D5-8613-4502-B303-6B3D1FE5CBC5}">
      <dgm:prSet/>
      <dgm:spPr/>
    </dgm:pt>
    <dgm:pt modelId="{90140747-B935-487F-AC95-D09150351D45}" type="sibTrans" cxnId="{272792D5-8613-4502-B303-6B3D1FE5CBC5}">
      <dgm:prSet/>
      <dgm:spPr/>
    </dgm:pt>
    <dgm:pt modelId="{45627FA6-D631-4450-A069-FF2EB9642632}">
      <dgm:prSet/>
      <dgm:spPr/>
      <dgm:t>
        <a:bodyPr/>
        <a:lstStyle/>
        <a:p>
          <a:endParaRPr lang="id-ID"/>
        </a:p>
      </dgm:t>
    </dgm:pt>
    <dgm:pt modelId="{8DB42079-0806-4299-9D72-7B232F3A5203}" type="parTrans" cxnId="{736943C8-E724-4D9A-A736-825F3A9C5BD2}">
      <dgm:prSet/>
      <dgm:spPr/>
    </dgm:pt>
    <dgm:pt modelId="{69736255-DD1D-41BE-9AD5-233569099E9C}" type="sibTrans" cxnId="{736943C8-E724-4D9A-A736-825F3A9C5BD2}">
      <dgm:prSet/>
      <dgm:spPr/>
    </dgm:pt>
    <dgm:pt modelId="{4D493438-8705-4718-9F35-37ED5F5F304C}">
      <dgm:prSet/>
      <dgm:spPr/>
      <dgm:t>
        <a:bodyPr/>
        <a:lstStyle/>
        <a:p>
          <a:endParaRPr lang="id-ID"/>
        </a:p>
      </dgm:t>
    </dgm:pt>
    <dgm:pt modelId="{19A33473-193F-4C91-9392-15FFB5BC47BE}" type="parTrans" cxnId="{BA4D3654-36FF-48B1-9186-7CFD2F52347A}">
      <dgm:prSet/>
      <dgm:spPr/>
    </dgm:pt>
    <dgm:pt modelId="{C351E21C-6010-4858-AC12-5B4502928C43}" type="sibTrans" cxnId="{BA4D3654-36FF-48B1-9186-7CFD2F52347A}">
      <dgm:prSet/>
      <dgm:spPr/>
    </dgm:pt>
    <dgm:pt modelId="{2F0EDF49-EBA7-40A3-B4A4-B335771CAC98}">
      <dgm:prSet/>
      <dgm:spPr/>
      <dgm:t>
        <a:bodyPr/>
        <a:lstStyle/>
        <a:p>
          <a:endParaRPr lang="id-ID"/>
        </a:p>
      </dgm:t>
    </dgm:pt>
    <dgm:pt modelId="{304BDA92-B0E9-4BD7-AA34-D69CAF796293}" type="parTrans" cxnId="{1838FC69-D298-4C17-9AED-C27FBDC9583C}">
      <dgm:prSet/>
      <dgm:spPr/>
    </dgm:pt>
    <dgm:pt modelId="{605C9BCA-134A-4199-A570-286DDDF4F490}" type="sibTrans" cxnId="{1838FC69-D298-4C17-9AED-C27FBDC9583C}">
      <dgm:prSet/>
      <dgm:spPr/>
    </dgm:pt>
    <dgm:pt modelId="{05B08D32-E15C-4CC0-8BA9-1438A95F6BFB}">
      <dgm:prSet/>
      <dgm:spPr/>
      <dgm:t>
        <a:bodyPr/>
        <a:lstStyle/>
        <a:p>
          <a:endParaRPr lang="id-ID"/>
        </a:p>
      </dgm:t>
    </dgm:pt>
    <dgm:pt modelId="{CE56796F-7C37-4BD6-B6AE-7CA742FE87F0}" type="parTrans" cxnId="{A38CCBD7-8E11-4FDF-8E9A-8B93C0F09E55}">
      <dgm:prSet/>
      <dgm:spPr/>
    </dgm:pt>
    <dgm:pt modelId="{71CD9432-7113-4B49-ABAF-B22316D50EA2}" type="sibTrans" cxnId="{A38CCBD7-8E11-4FDF-8E9A-8B93C0F09E55}">
      <dgm:prSet/>
      <dgm:spPr/>
    </dgm:pt>
    <dgm:pt modelId="{4C594BC6-9BFA-43F4-8C8E-C4E8D314F06E}" type="pres">
      <dgm:prSet presAssocID="{B4197838-EC9F-48E9-A1DC-84134E3202A9}" presName="cycle" presStyleCnt="0">
        <dgm:presLayoutVars>
          <dgm:dir/>
          <dgm:resizeHandles val="exact"/>
        </dgm:presLayoutVars>
      </dgm:prSet>
      <dgm:spPr/>
    </dgm:pt>
    <dgm:pt modelId="{DC89B54C-7C77-4DF3-8364-CD8934179815}" type="pres">
      <dgm:prSet presAssocID="{FA99AC90-4ED3-4010-801B-5C0D06B80ACE}" presName="dummy" presStyleCnt="0"/>
      <dgm:spPr/>
    </dgm:pt>
    <dgm:pt modelId="{7F21329E-1836-4E20-A29B-BEA23DB8CC9A}" type="pres">
      <dgm:prSet presAssocID="{FA99AC90-4ED3-4010-801B-5C0D06B80ACE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030ABB-6ACA-4479-88A7-BEA4504B6D58}" type="pres">
      <dgm:prSet presAssocID="{53F552A4-E86C-4A7B-8936-C5AA59DD538E}" presName="sibTrans" presStyleLbl="node1" presStyleIdx="0" presStyleCnt="8"/>
      <dgm:spPr/>
    </dgm:pt>
    <dgm:pt modelId="{0C6B9601-D75F-460F-B2AE-EECB5CC0E4C0}" type="pres">
      <dgm:prSet presAssocID="{492B522E-4DEE-4ECD-989C-C20757DE4CB2}" presName="dummy" presStyleCnt="0"/>
      <dgm:spPr/>
    </dgm:pt>
    <dgm:pt modelId="{DA61EB16-70E7-408F-860C-3F923A6F45C1}" type="pres">
      <dgm:prSet presAssocID="{492B522E-4DEE-4ECD-989C-C20757DE4CB2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940B3D-AC0C-4AE7-A211-11A4E7063B2D}" type="pres">
      <dgm:prSet presAssocID="{99EB9B59-DF9D-4D61-B317-F7622D11FC54}" presName="sibTrans" presStyleLbl="node1" presStyleIdx="1" presStyleCnt="8"/>
      <dgm:spPr/>
    </dgm:pt>
    <dgm:pt modelId="{2EE90A05-AA03-4A8B-BC57-3450940ECB89}" type="pres">
      <dgm:prSet presAssocID="{725EA841-5D2A-46B8-AD69-A66BA02D3DF8}" presName="dummy" presStyleCnt="0"/>
      <dgm:spPr/>
    </dgm:pt>
    <dgm:pt modelId="{DC43391C-6002-4F9D-8ACC-646DB48321A4}" type="pres">
      <dgm:prSet presAssocID="{725EA841-5D2A-46B8-AD69-A66BA02D3DF8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BDE7BE-54F3-46E8-AC2B-F8E9AA21013B}" type="pres">
      <dgm:prSet presAssocID="{9CC63C04-EF67-4978-947C-087C68A83770}" presName="sibTrans" presStyleLbl="node1" presStyleIdx="2" presStyleCnt="8"/>
      <dgm:spPr/>
    </dgm:pt>
    <dgm:pt modelId="{24F61D77-D406-4C59-937C-42B2DED0B995}" type="pres">
      <dgm:prSet presAssocID="{CA620192-7738-47A1-9A71-E90A287D9967}" presName="dummy" presStyleCnt="0"/>
      <dgm:spPr/>
    </dgm:pt>
    <dgm:pt modelId="{F247A13D-12F6-4E0D-A66D-043B8E63A80A}" type="pres">
      <dgm:prSet presAssocID="{CA620192-7738-47A1-9A71-E90A287D9967}" presName="node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252E902-3893-4076-B42A-B22DE5E9E051}" type="pres">
      <dgm:prSet presAssocID="{90140747-B935-487F-AC95-D09150351D45}" presName="sibTrans" presStyleLbl="node1" presStyleIdx="3" presStyleCnt="8"/>
      <dgm:spPr/>
    </dgm:pt>
    <dgm:pt modelId="{B7E5EFD5-0BD7-4A88-8CAA-E82420792333}" type="pres">
      <dgm:prSet presAssocID="{45627FA6-D631-4450-A069-FF2EB9642632}" presName="dummy" presStyleCnt="0"/>
      <dgm:spPr/>
    </dgm:pt>
    <dgm:pt modelId="{CBF7A07C-BB1B-45C7-9168-2AD087ADE0D0}" type="pres">
      <dgm:prSet presAssocID="{45627FA6-D631-4450-A069-FF2EB9642632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5A72F9-1694-42B9-A38A-BD61EAC3A79F}" type="pres">
      <dgm:prSet presAssocID="{69736255-DD1D-41BE-9AD5-233569099E9C}" presName="sibTrans" presStyleLbl="node1" presStyleIdx="4" presStyleCnt="8"/>
      <dgm:spPr/>
    </dgm:pt>
    <dgm:pt modelId="{5F4C95F3-1F75-49B8-A07E-58DF483C9A65}" type="pres">
      <dgm:prSet presAssocID="{4D493438-8705-4718-9F35-37ED5F5F304C}" presName="dummy" presStyleCnt="0"/>
      <dgm:spPr/>
    </dgm:pt>
    <dgm:pt modelId="{41E7E124-50B7-4DDA-966B-5EE67D982F16}" type="pres">
      <dgm:prSet presAssocID="{4D493438-8705-4718-9F35-37ED5F5F304C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977DD3-BB52-4B48-A540-5B1555FC42A2}" type="pres">
      <dgm:prSet presAssocID="{C351E21C-6010-4858-AC12-5B4502928C43}" presName="sibTrans" presStyleLbl="node1" presStyleIdx="5" presStyleCnt="8"/>
      <dgm:spPr/>
    </dgm:pt>
    <dgm:pt modelId="{DF55BA55-B16D-4100-BC2D-780525F4229F}" type="pres">
      <dgm:prSet presAssocID="{2F0EDF49-EBA7-40A3-B4A4-B335771CAC98}" presName="dummy" presStyleCnt="0"/>
      <dgm:spPr/>
    </dgm:pt>
    <dgm:pt modelId="{6CA8C00B-0C08-4A29-8374-7C260B9E3855}" type="pres">
      <dgm:prSet presAssocID="{2F0EDF49-EBA7-40A3-B4A4-B335771CAC98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01D8AA-5282-47AB-8D62-939996E590ED}" type="pres">
      <dgm:prSet presAssocID="{605C9BCA-134A-4199-A570-286DDDF4F490}" presName="sibTrans" presStyleLbl="node1" presStyleIdx="6" presStyleCnt="8"/>
      <dgm:spPr/>
    </dgm:pt>
    <dgm:pt modelId="{44888284-8F5E-4A16-9FB3-F8A9B150A0CA}" type="pres">
      <dgm:prSet presAssocID="{05B08D32-E15C-4CC0-8BA9-1438A95F6BFB}" presName="dummy" presStyleCnt="0"/>
      <dgm:spPr/>
    </dgm:pt>
    <dgm:pt modelId="{D8964718-A099-4F32-B7C0-477957594DA5}" type="pres">
      <dgm:prSet presAssocID="{05B08D32-E15C-4CC0-8BA9-1438A95F6BFB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5F0302-E846-4A3D-BC50-E9C9C1F75D31}" type="pres">
      <dgm:prSet presAssocID="{71CD9432-7113-4B49-ABAF-B22316D50EA2}" presName="sibTrans" presStyleLbl="node1" presStyleIdx="7" presStyleCnt="8"/>
      <dgm:spPr/>
    </dgm:pt>
  </dgm:ptLst>
  <dgm:cxnLst>
    <dgm:cxn modelId="{7F2F0B2C-C2A9-4548-9AD6-AE6C13999CB7}" srcId="{B4197838-EC9F-48E9-A1DC-84134E3202A9}" destId="{725EA841-5D2A-46B8-AD69-A66BA02D3DF8}" srcOrd="2" destOrd="0" parTransId="{E1AA14E6-C824-42D1-8325-BCCFA524983F}" sibTransId="{9CC63C04-EF67-4978-947C-087C68A83770}"/>
    <dgm:cxn modelId="{FC51C947-46AA-42FB-B244-019075BF9886}" type="presOf" srcId="{9CC63C04-EF67-4978-947C-087C68A83770}" destId="{B3BDE7BE-54F3-46E8-AC2B-F8E9AA21013B}" srcOrd="0" destOrd="0" presId="urn:microsoft.com/office/officeart/2005/8/layout/cycle1"/>
    <dgm:cxn modelId="{A38CCBD7-8E11-4FDF-8E9A-8B93C0F09E55}" srcId="{B4197838-EC9F-48E9-A1DC-84134E3202A9}" destId="{05B08D32-E15C-4CC0-8BA9-1438A95F6BFB}" srcOrd="7" destOrd="0" parTransId="{CE56796F-7C37-4BD6-B6AE-7CA742FE87F0}" sibTransId="{71CD9432-7113-4B49-ABAF-B22316D50EA2}"/>
    <dgm:cxn modelId="{1838FC69-D298-4C17-9AED-C27FBDC9583C}" srcId="{B4197838-EC9F-48E9-A1DC-84134E3202A9}" destId="{2F0EDF49-EBA7-40A3-B4A4-B335771CAC98}" srcOrd="6" destOrd="0" parTransId="{304BDA92-B0E9-4BD7-AA34-D69CAF796293}" sibTransId="{605C9BCA-134A-4199-A570-286DDDF4F490}"/>
    <dgm:cxn modelId="{BA4D3654-36FF-48B1-9186-7CFD2F52347A}" srcId="{B4197838-EC9F-48E9-A1DC-84134E3202A9}" destId="{4D493438-8705-4718-9F35-37ED5F5F304C}" srcOrd="5" destOrd="0" parTransId="{19A33473-193F-4C91-9392-15FFB5BC47BE}" sibTransId="{C351E21C-6010-4858-AC12-5B4502928C43}"/>
    <dgm:cxn modelId="{EDA2CB7B-8981-4D63-80FC-3FCA4B9E5544}" type="presOf" srcId="{B4197838-EC9F-48E9-A1DC-84134E3202A9}" destId="{4C594BC6-9BFA-43F4-8C8E-C4E8D314F06E}" srcOrd="0" destOrd="0" presId="urn:microsoft.com/office/officeart/2005/8/layout/cycle1"/>
    <dgm:cxn modelId="{4EA7D86F-ACEF-4030-AD07-E7428D214ECA}" type="presOf" srcId="{69736255-DD1D-41BE-9AD5-233569099E9C}" destId="{ED5A72F9-1694-42B9-A38A-BD61EAC3A79F}" srcOrd="0" destOrd="0" presId="urn:microsoft.com/office/officeart/2005/8/layout/cycle1"/>
    <dgm:cxn modelId="{4D08CD7D-7882-4C4F-835F-EB6C18FB1898}" type="presOf" srcId="{53F552A4-E86C-4A7B-8936-C5AA59DD538E}" destId="{AD030ABB-6ACA-4479-88A7-BEA4504B6D58}" srcOrd="0" destOrd="0" presId="urn:microsoft.com/office/officeart/2005/8/layout/cycle1"/>
    <dgm:cxn modelId="{CF2CAA5C-C4E3-49CC-B7B1-29657FC39FAB}" type="presOf" srcId="{90140747-B935-487F-AC95-D09150351D45}" destId="{A252E902-3893-4076-B42A-B22DE5E9E051}" srcOrd="0" destOrd="0" presId="urn:microsoft.com/office/officeart/2005/8/layout/cycle1"/>
    <dgm:cxn modelId="{0B16A403-663A-42F7-A4F1-3A97795430EE}" type="presOf" srcId="{99EB9B59-DF9D-4D61-B317-F7622D11FC54}" destId="{61940B3D-AC0C-4AE7-A211-11A4E7063B2D}" srcOrd="0" destOrd="0" presId="urn:microsoft.com/office/officeart/2005/8/layout/cycle1"/>
    <dgm:cxn modelId="{B6E00F50-820A-4C8F-891C-D65B49AF2D0A}" srcId="{B4197838-EC9F-48E9-A1DC-84134E3202A9}" destId="{492B522E-4DEE-4ECD-989C-C20757DE4CB2}" srcOrd="1" destOrd="0" parTransId="{9CAB64AA-ED53-40C2-8C25-0652CCE95FEB}" sibTransId="{99EB9B59-DF9D-4D61-B317-F7622D11FC54}"/>
    <dgm:cxn modelId="{BF7C90CE-C189-48A9-9FF7-2137DBD55B1A}" type="presOf" srcId="{05B08D32-E15C-4CC0-8BA9-1438A95F6BFB}" destId="{D8964718-A099-4F32-B7C0-477957594DA5}" srcOrd="0" destOrd="0" presId="urn:microsoft.com/office/officeart/2005/8/layout/cycle1"/>
    <dgm:cxn modelId="{D20E0636-A629-4BB1-913E-A16E6A4C5F77}" type="presOf" srcId="{C351E21C-6010-4858-AC12-5B4502928C43}" destId="{BA977DD3-BB52-4B48-A540-5B1555FC42A2}" srcOrd="0" destOrd="0" presId="urn:microsoft.com/office/officeart/2005/8/layout/cycle1"/>
    <dgm:cxn modelId="{670C3301-B90F-4F02-94D8-7293A88CFF9E}" type="presOf" srcId="{CA620192-7738-47A1-9A71-E90A287D9967}" destId="{F247A13D-12F6-4E0D-A66D-043B8E63A80A}" srcOrd="0" destOrd="0" presId="urn:microsoft.com/office/officeart/2005/8/layout/cycle1"/>
    <dgm:cxn modelId="{E3DF1CC5-EE7E-4405-BB03-850CE44B84D9}" type="presOf" srcId="{71CD9432-7113-4B49-ABAF-B22316D50EA2}" destId="{C75F0302-E846-4A3D-BC50-E9C9C1F75D31}" srcOrd="0" destOrd="0" presId="urn:microsoft.com/office/officeart/2005/8/layout/cycle1"/>
    <dgm:cxn modelId="{A15786A2-482F-4B25-AA01-BB4F4050D8F1}" type="presOf" srcId="{45627FA6-D631-4450-A069-FF2EB9642632}" destId="{CBF7A07C-BB1B-45C7-9168-2AD087ADE0D0}" srcOrd="0" destOrd="0" presId="urn:microsoft.com/office/officeart/2005/8/layout/cycle1"/>
    <dgm:cxn modelId="{DBAA9757-EA06-4E50-B90A-FFB74B44EBE8}" srcId="{B4197838-EC9F-48E9-A1DC-84134E3202A9}" destId="{FA99AC90-4ED3-4010-801B-5C0D06B80ACE}" srcOrd="0" destOrd="0" parTransId="{969F9A86-A315-4275-B806-43C17B964BF8}" sibTransId="{53F552A4-E86C-4A7B-8936-C5AA59DD538E}"/>
    <dgm:cxn modelId="{418D6498-8430-42CE-B497-3542E6539CFF}" type="presOf" srcId="{725EA841-5D2A-46B8-AD69-A66BA02D3DF8}" destId="{DC43391C-6002-4F9D-8ACC-646DB48321A4}" srcOrd="0" destOrd="0" presId="urn:microsoft.com/office/officeart/2005/8/layout/cycle1"/>
    <dgm:cxn modelId="{736943C8-E724-4D9A-A736-825F3A9C5BD2}" srcId="{B4197838-EC9F-48E9-A1DC-84134E3202A9}" destId="{45627FA6-D631-4450-A069-FF2EB9642632}" srcOrd="4" destOrd="0" parTransId="{8DB42079-0806-4299-9D72-7B232F3A5203}" sibTransId="{69736255-DD1D-41BE-9AD5-233569099E9C}"/>
    <dgm:cxn modelId="{B00E508C-5DAE-4BD2-BB02-96E2AE93FAF8}" type="presOf" srcId="{2F0EDF49-EBA7-40A3-B4A4-B335771CAC98}" destId="{6CA8C00B-0C08-4A29-8374-7C260B9E3855}" srcOrd="0" destOrd="0" presId="urn:microsoft.com/office/officeart/2005/8/layout/cycle1"/>
    <dgm:cxn modelId="{BB8BD818-7A5D-4361-9715-15C7CE508136}" type="presOf" srcId="{492B522E-4DEE-4ECD-989C-C20757DE4CB2}" destId="{DA61EB16-70E7-408F-860C-3F923A6F45C1}" srcOrd="0" destOrd="0" presId="urn:microsoft.com/office/officeart/2005/8/layout/cycle1"/>
    <dgm:cxn modelId="{027C124C-D734-48BD-B533-4C3099EB7B34}" type="presOf" srcId="{FA99AC90-4ED3-4010-801B-5C0D06B80ACE}" destId="{7F21329E-1836-4E20-A29B-BEA23DB8CC9A}" srcOrd="0" destOrd="0" presId="urn:microsoft.com/office/officeart/2005/8/layout/cycle1"/>
    <dgm:cxn modelId="{439B585D-0B13-4300-BDAE-C7488F94A42A}" type="presOf" srcId="{4D493438-8705-4718-9F35-37ED5F5F304C}" destId="{41E7E124-50B7-4DDA-966B-5EE67D982F16}" srcOrd="0" destOrd="0" presId="urn:microsoft.com/office/officeart/2005/8/layout/cycle1"/>
    <dgm:cxn modelId="{272792D5-8613-4502-B303-6B3D1FE5CBC5}" srcId="{B4197838-EC9F-48E9-A1DC-84134E3202A9}" destId="{CA620192-7738-47A1-9A71-E90A287D9967}" srcOrd="3" destOrd="0" parTransId="{582881A9-79D2-4092-A206-D18745431DA8}" sibTransId="{90140747-B935-487F-AC95-D09150351D45}"/>
    <dgm:cxn modelId="{1571E70A-FA00-4534-950C-5DF9820696C7}" type="presOf" srcId="{605C9BCA-134A-4199-A570-286DDDF4F490}" destId="{8101D8AA-5282-47AB-8D62-939996E590ED}" srcOrd="0" destOrd="0" presId="urn:microsoft.com/office/officeart/2005/8/layout/cycle1"/>
    <dgm:cxn modelId="{E55793E1-2EF0-4AA6-85AD-7B82C154268B}" type="presParOf" srcId="{4C594BC6-9BFA-43F4-8C8E-C4E8D314F06E}" destId="{DC89B54C-7C77-4DF3-8364-CD8934179815}" srcOrd="0" destOrd="0" presId="urn:microsoft.com/office/officeart/2005/8/layout/cycle1"/>
    <dgm:cxn modelId="{0F0BD912-A0A1-4401-ACB9-61AA6F211DC9}" type="presParOf" srcId="{4C594BC6-9BFA-43F4-8C8E-C4E8D314F06E}" destId="{7F21329E-1836-4E20-A29B-BEA23DB8CC9A}" srcOrd="1" destOrd="0" presId="urn:microsoft.com/office/officeart/2005/8/layout/cycle1"/>
    <dgm:cxn modelId="{B1895286-58BC-442F-862F-DF813E136741}" type="presParOf" srcId="{4C594BC6-9BFA-43F4-8C8E-C4E8D314F06E}" destId="{AD030ABB-6ACA-4479-88A7-BEA4504B6D58}" srcOrd="2" destOrd="0" presId="urn:microsoft.com/office/officeart/2005/8/layout/cycle1"/>
    <dgm:cxn modelId="{C34A6647-2E37-4F89-A41B-4868598BE277}" type="presParOf" srcId="{4C594BC6-9BFA-43F4-8C8E-C4E8D314F06E}" destId="{0C6B9601-D75F-460F-B2AE-EECB5CC0E4C0}" srcOrd="3" destOrd="0" presId="urn:microsoft.com/office/officeart/2005/8/layout/cycle1"/>
    <dgm:cxn modelId="{EBCDAF95-DDDC-47C2-8942-A6CCC6AAF40C}" type="presParOf" srcId="{4C594BC6-9BFA-43F4-8C8E-C4E8D314F06E}" destId="{DA61EB16-70E7-408F-860C-3F923A6F45C1}" srcOrd="4" destOrd="0" presId="urn:microsoft.com/office/officeart/2005/8/layout/cycle1"/>
    <dgm:cxn modelId="{E9FF53F0-685B-45ED-BC7D-A2D4DCEA9069}" type="presParOf" srcId="{4C594BC6-9BFA-43F4-8C8E-C4E8D314F06E}" destId="{61940B3D-AC0C-4AE7-A211-11A4E7063B2D}" srcOrd="5" destOrd="0" presId="urn:microsoft.com/office/officeart/2005/8/layout/cycle1"/>
    <dgm:cxn modelId="{4756B5A4-D162-4DF4-9C75-BEE2290F545C}" type="presParOf" srcId="{4C594BC6-9BFA-43F4-8C8E-C4E8D314F06E}" destId="{2EE90A05-AA03-4A8B-BC57-3450940ECB89}" srcOrd="6" destOrd="0" presId="urn:microsoft.com/office/officeart/2005/8/layout/cycle1"/>
    <dgm:cxn modelId="{B2D87672-FF06-4620-B445-87C33C59F3FD}" type="presParOf" srcId="{4C594BC6-9BFA-43F4-8C8E-C4E8D314F06E}" destId="{DC43391C-6002-4F9D-8ACC-646DB48321A4}" srcOrd="7" destOrd="0" presId="urn:microsoft.com/office/officeart/2005/8/layout/cycle1"/>
    <dgm:cxn modelId="{77C6E980-B67D-4466-9318-9545596D290C}" type="presParOf" srcId="{4C594BC6-9BFA-43F4-8C8E-C4E8D314F06E}" destId="{B3BDE7BE-54F3-46E8-AC2B-F8E9AA21013B}" srcOrd="8" destOrd="0" presId="urn:microsoft.com/office/officeart/2005/8/layout/cycle1"/>
    <dgm:cxn modelId="{C6D2A24E-C9DF-4743-AFCB-EB3CAC3C27D5}" type="presParOf" srcId="{4C594BC6-9BFA-43F4-8C8E-C4E8D314F06E}" destId="{24F61D77-D406-4C59-937C-42B2DED0B995}" srcOrd="9" destOrd="0" presId="urn:microsoft.com/office/officeart/2005/8/layout/cycle1"/>
    <dgm:cxn modelId="{92A763F9-9779-4554-AB76-C7DAE6291205}" type="presParOf" srcId="{4C594BC6-9BFA-43F4-8C8E-C4E8D314F06E}" destId="{F247A13D-12F6-4E0D-A66D-043B8E63A80A}" srcOrd="10" destOrd="0" presId="urn:microsoft.com/office/officeart/2005/8/layout/cycle1"/>
    <dgm:cxn modelId="{A3198F7C-BD6B-4631-A599-84558AEB940F}" type="presParOf" srcId="{4C594BC6-9BFA-43F4-8C8E-C4E8D314F06E}" destId="{A252E902-3893-4076-B42A-B22DE5E9E051}" srcOrd="11" destOrd="0" presId="urn:microsoft.com/office/officeart/2005/8/layout/cycle1"/>
    <dgm:cxn modelId="{2E4FE075-4474-4F59-ACC5-9EB12862CF24}" type="presParOf" srcId="{4C594BC6-9BFA-43F4-8C8E-C4E8D314F06E}" destId="{B7E5EFD5-0BD7-4A88-8CAA-E82420792333}" srcOrd="12" destOrd="0" presId="urn:microsoft.com/office/officeart/2005/8/layout/cycle1"/>
    <dgm:cxn modelId="{EC54C346-D4A6-475A-B8BE-1F779A4889EA}" type="presParOf" srcId="{4C594BC6-9BFA-43F4-8C8E-C4E8D314F06E}" destId="{CBF7A07C-BB1B-45C7-9168-2AD087ADE0D0}" srcOrd="13" destOrd="0" presId="urn:microsoft.com/office/officeart/2005/8/layout/cycle1"/>
    <dgm:cxn modelId="{88C2D82D-C1F9-4953-8DFD-43A4736D3F45}" type="presParOf" srcId="{4C594BC6-9BFA-43F4-8C8E-C4E8D314F06E}" destId="{ED5A72F9-1694-42B9-A38A-BD61EAC3A79F}" srcOrd="14" destOrd="0" presId="urn:microsoft.com/office/officeart/2005/8/layout/cycle1"/>
    <dgm:cxn modelId="{6387A8DE-BE67-463B-A8DD-E6EC92C68AF6}" type="presParOf" srcId="{4C594BC6-9BFA-43F4-8C8E-C4E8D314F06E}" destId="{5F4C95F3-1F75-49B8-A07E-58DF483C9A65}" srcOrd="15" destOrd="0" presId="urn:microsoft.com/office/officeart/2005/8/layout/cycle1"/>
    <dgm:cxn modelId="{7D002AC0-F8F2-4303-B485-FB7F506DC0B9}" type="presParOf" srcId="{4C594BC6-9BFA-43F4-8C8E-C4E8D314F06E}" destId="{41E7E124-50B7-4DDA-966B-5EE67D982F16}" srcOrd="16" destOrd="0" presId="urn:microsoft.com/office/officeart/2005/8/layout/cycle1"/>
    <dgm:cxn modelId="{0016C464-1DD3-472F-B2CE-509AE5D716DA}" type="presParOf" srcId="{4C594BC6-9BFA-43F4-8C8E-C4E8D314F06E}" destId="{BA977DD3-BB52-4B48-A540-5B1555FC42A2}" srcOrd="17" destOrd="0" presId="urn:microsoft.com/office/officeart/2005/8/layout/cycle1"/>
    <dgm:cxn modelId="{A6F56464-C3D3-4674-A5A0-30E0A0112EFC}" type="presParOf" srcId="{4C594BC6-9BFA-43F4-8C8E-C4E8D314F06E}" destId="{DF55BA55-B16D-4100-BC2D-780525F4229F}" srcOrd="18" destOrd="0" presId="urn:microsoft.com/office/officeart/2005/8/layout/cycle1"/>
    <dgm:cxn modelId="{0303791B-46E7-4770-99B7-D3E9DAA20EF8}" type="presParOf" srcId="{4C594BC6-9BFA-43F4-8C8E-C4E8D314F06E}" destId="{6CA8C00B-0C08-4A29-8374-7C260B9E3855}" srcOrd="19" destOrd="0" presId="urn:microsoft.com/office/officeart/2005/8/layout/cycle1"/>
    <dgm:cxn modelId="{C96036B0-B883-4F77-A1AC-1866D1260B03}" type="presParOf" srcId="{4C594BC6-9BFA-43F4-8C8E-C4E8D314F06E}" destId="{8101D8AA-5282-47AB-8D62-939996E590ED}" srcOrd="20" destOrd="0" presId="urn:microsoft.com/office/officeart/2005/8/layout/cycle1"/>
    <dgm:cxn modelId="{65F1E492-5A49-4877-A24E-BFBFF4D1A0E0}" type="presParOf" srcId="{4C594BC6-9BFA-43F4-8C8E-C4E8D314F06E}" destId="{44888284-8F5E-4A16-9FB3-F8A9B150A0CA}" srcOrd="21" destOrd="0" presId="urn:microsoft.com/office/officeart/2005/8/layout/cycle1"/>
    <dgm:cxn modelId="{7F41E8C8-AFB1-4A72-B2F4-9958E9F49FF2}" type="presParOf" srcId="{4C594BC6-9BFA-43F4-8C8E-C4E8D314F06E}" destId="{D8964718-A099-4F32-B7C0-477957594DA5}" srcOrd="22" destOrd="0" presId="urn:microsoft.com/office/officeart/2005/8/layout/cycle1"/>
    <dgm:cxn modelId="{C9B9AF04-5FE1-4600-943E-CCCAE5FB15D2}" type="presParOf" srcId="{4C594BC6-9BFA-43F4-8C8E-C4E8D314F06E}" destId="{C75F0302-E846-4A3D-BC50-E9C9C1F75D31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6F386-D9C9-4BEB-8ABB-905674E3AF8B}">
      <dsp:nvSpPr>
        <dsp:cNvPr id="0" name=""/>
        <dsp:cNvSpPr/>
      </dsp:nvSpPr>
      <dsp:spPr>
        <a:xfrm>
          <a:off x="2207015" y="115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207015" y="115"/>
        <a:ext cx="379214" cy="379214"/>
      </dsp:txXfrm>
    </dsp:sp>
    <dsp:sp modelId="{5DDF3F06-3793-49E1-89B0-2129A616B6CE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19270515"/>
            <a:gd name="adj4" fmla="val 18312774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CC306-8E7C-4A3B-989D-5E060F98D991}">
      <dsp:nvSpPr>
        <dsp:cNvPr id="0" name=""/>
        <dsp:cNvSpPr/>
      </dsp:nvSpPr>
      <dsp:spPr>
        <a:xfrm>
          <a:off x="2736139" y="529239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736139" y="529239"/>
        <a:ext cx="379214" cy="379214"/>
      </dsp:txXfrm>
    </dsp:sp>
    <dsp:sp modelId="{5C191C93-DD72-4ED3-89AC-B1B5151882A2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436082"/>
            <a:gd name="adj4" fmla="val 20947207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26FE7-0B2F-467D-B84F-40520DA9C762}">
      <dsp:nvSpPr>
        <dsp:cNvPr id="0" name=""/>
        <dsp:cNvSpPr/>
      </dsp:nvSpPr>
      <dsp:spPr>
        <a:xfrm>
          <a:off x="2736139" y="1277534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736139" y="1277534"/>
        <a:ext cx="379214" cy="379214"/>
      </dsp:txXfrm>
    </dsp:sp>
    <dsp:sp modelId="{52590B67-720E-4DB6-9391-FAE2BCC0AAF3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3070515"/>
            <a:gd name="adj4" fmla="val 2112774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3AC5-FACE-4094-B8D8-BB83B7E971CD}">
      <dsp:nvSpPr>
        <dsp:cNvPr id="0" name=""/>
        <dsp:cNvSpPr/>
      </dsp:nvSpPr>
      <dsp:spPr>
        <a:xfrm>
          <a:off x="2207015" y="1806658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207015" y="1806658"/>
        <a:ext cx="379214" cy="379214"/>
      </dsp:txXfrm>
    </dsp:sp>
    <dsp:sp modelId="{1D1196ED-33BD-467D-BAD7-513F0D70CF2A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5836082"/>
            <a:gd name="adj4" fmla="val 4747207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A01D-A65A-4E19-AE2E-CA2A7D15F286}">
      <dsp:nvSpPr>
        <dsp:cNvPr id="0" name=""/>
        <dsp:cNvSpPr/>
      </dsp:nvSpPr>
      <dsp:spPr>
        <a:xfrm>
          <a:off x="1458720" y="1806658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1458720" y="1806658"/>
        <a:ext cx="379214" cy="379214"/>
      </dsp:txXfrm>
    </dsp:sp>
    <dsp:sp modelId="{A430CDF3-5E55-4533-BC05-8177E6E0EB7F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8470515"/>
            <a:gd name="adj4" fmla="val 7512774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A7261-0BCC-435B-9B39-1BEDBC7EF43E}">
      <dsp:nvSpPr>
        <dsp:cNvPr id="0" name=""/>
        <dsp:cNvSpPr/>
      </dsp:nvSpPr>
      <dsp:spPr>
        <a:xfrm>
          <a:off x="929596" y="1277534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929596" y="1277534"/>
        <a:ext cx="379214" cy="379214"/>
      </dsp:txXfrm>
    </dsp:sp>
    <dsp:sp modelId="{C8A0D6AA-1C7C-4402-8892-BE7941808F0C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11236082"/>
            <a:gd name="adj4" fmla="val 10147207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F9059-378B-4377-9DDA-3385354078D8}">
      <dsp:nvSpPr>
        <dsp:cNvPr id="0" name=""/>
        <dsp:cNvSpPr/>
      </dsp:nvSpPr>
      <dsp:spPr>
        <a:xfrm>
          <a:off x="929596" y="529239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929596" y="529239"/>
        <a:ext cx="379214" cy="379214"/>
      </dsp:txXfrm>
    </dsp:sp>
    <dsp:sp modelId="{966A6727-46EB-4548-A44B-E1EA4AF1CB0E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13870515"/>
            <a:gd name="adj4" fmla="val 12912774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30B9-1889-4545-A0F7-15D36FAC96E9}">
      <dsp:nvSpPr>
        <dsp:cNvPr id="0" name=""/>
        <dsp:cNvSpPr/>
      </dsp:nvSpPr>
      <dsp:spPr>
        <a:xfrm>
          <a:off x="1458720" y="115"/>
          <a:ext cx="379214" cy="37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1458720" y="115"/>
        <a:ext cx="379214" cy="379214"/>
      </dsp:txXfrm>
    </dsp:sp>
    <dsp:sp modelId="{025454A4-C9D3-4A4C-90FB-CFD817B8B182}">
      <dsp:nvSpPr>
        <dsp:cNvPr id="0" name=""/>
        <dsp:cNvSpPr/>
      </dsp:nvSpPr>
      <dsp:spPr>
        <a:xfrm>
          <a:off x="964671" y="35190"/>
          <a:ext cx="2115606" cy="2115606"/>
        </a:xfrm>
        <a:prstGeom prst="circularArrow">
          <a:avLst>
            <a:gd name="adj1" fmla="val 3495"/>
            <a:gd name="adj2" fmla="val 216711"/>
            <a:gd name="adj3" fmla="val 16636082"/>
            <a:gd name="adj4" fmla="val 15547207"/>
            <a:gd name="adj5" fmla="val 40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329E-1836-4E20-A29B-BEA23DB8CC9A}">
      <dsp:nvSpPr>
        <dsp:cNvPr id="0" name=""/>
        <dsp:cNvSpPr/>
      </dsp:nvSpPr>
      <dsp:spPr>
        <a:xfrm>
          <a:off x="2206453" y="911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206453" y="911"/>
        <a:ext cx="379662" cy="379662"/>
      </dsp:txXfrm>
    </dsp:sp>
    <dsp:sp modelId="{AD030ABB-6ACA-4479-88A7-BEA4504B6D58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19269035"/>
            <a:gd name="adj4" fmla="val 1831394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1EB16-70E7-408F-860C-3F923A6F45C1}">
      <dsp:nvSpPr>
        <dsp:cNvPr id="0" name=""/>
        <dsp:cNvSpPr/>
      </dsp:nvSpPr>
      <dsp:spPr>
        <a:xfrm>
          <a:off x="2735444" y="529903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735444" y="529903"/>
        <a:ext cx="379662" cy="379662"/>
      </dsp:txXfrm>
    </dsp:sp>
    <dsp:sp modelId="{61940B3D-AC0C-4AE7-A211-11A4E7063B2D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434799"/>
            <a:gd name="adj4" fmla="val 20948180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391C-6002-4F9D-8ACC-646DB48321A4}">
      <dsp:nvSpPr>
        <dsp:cNvPr id="0" name=""/>
        <dsp:cNvSpPr/>
      </dsp:nvSpPr>
      <dsp:spPr>
        <a:xfrm>
          <a:off x="2735444" y="1278009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735444" y="1278009"/>
        <a:ext cx="379662" cy="379662"/>
      </dsp:txXfrm>
    </dsp:sp>
    <dsp:sp modelId="{B3BDE7BE-54F3-46E8-AC2B-F8E9AA21013B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3069035"/>
            <a:gd name="adj4" fmla="val 211394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7A13D-12F6-4E0D-A66D-043B8E63A80A}">
      <dsp:nvSpPr>
        <dsp:cNvPr id="0" name=""/>
        <dsp:cNvSpPr/>
      </dsp:nvSpPr>
      <dsp:spPr>
        <a:xfrm>
          <a:off x="2206453" y="1807001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2206453" y="1807001"/>
        <a:ext cx="379662" cy="379662"/>
      </dsp:txXfrm>
    </dsp:sp>
    <dsp:sp modelId="{A252E902-3893-4076-B42A-B22DE5E9E051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5834799"/>
            <a:gd name="adj4" fmla="val 4748180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A07C-BB1B-45C7-9168-2AD087ADE0D0}">
      <dsp:nvSpPr>
        <dsp:cNvPr id="0" name=""/>
        <dsp:cNvSpPr/>
      </dsp:nvSpPr>
      <dsp:spPr>
        <a:xfrm>
          <a:off x="1458346" y="1807001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1458346" y="1807001"/>
        <a:ext cx="379662" cy="379662"/>
      </dsp:txXfrm>
    </dsp:sp>
    <dsp:sp modelId="{ED5A72F9-1694-42B9-A38A-BD61EAC3A79F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8469035"/>
            <a:gd name="adj4" fmla="val 751394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E124-50B7-4DDA-966B-5EE67D982F16}">
      <dsp:nvSpPr>
        <dsp:cNvPr id="0" name=""/>
        <dsp:cNvSpPr/>
      </dsp:nvSpPr>
      <dsp:spPr>
        <a:xfrm>
          <a:off x="929355" y="1278009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929355" y="1278009"/>
        <a:ext cx="379662" cy="379662"/>
      </dsp:txXfrm>
    </dsp:sp>
    <dsp:sp modelId="{BA977DD3-BB52-4B48-A540-5B1555FC42A2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11234799"/>
            <a:gd name="adj4" fmla="val 10148180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8C00B-0C08-4A29-8374-7C260B9E3855}">
      <dsp:nvSpPr>
        <dsp:cNvPr id="0" name=""/>
        <dsp:cNvSpPr/>
      </dsp:nvSpPr>
      <dsp:spPr>
        <a:xfrm>
          <a:off x="929355" y="529903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929355" y="529903"/>
        <a:ext cx="379662" cy="379662"/>
      </dsp:txXfrm>
    </dsp:sp>
    <dsp:sp modelId="{8101D8AA-5282-47AB-8D62-939996E590ED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13869035"/>
            <a:gd name="adj4" fmla="val 1291394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64718-A099-4F32-B7C0-477957594DA5}">
      <dsp:nvSpPr>
        <dsp:cNvPr id="0" name=""/>
        <dsp:cNvSpPr/>
      </dsp:nvSpPr>
      <dsp:spPr>
        <a:xfrm>
          <a:off x="1458346" y="911"/>
          <a:ext cx="379662" cy="379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400" kern="1200"/>
        </a:p>
      </dsp:txBody>
      <dsp:txXfrm>
        <a:off x="1458346" y="911"/>
        <a:ext cx="379662" cy="379662"/>
      </dsp:txXfrm>
    </dsp:sp>
    <dsp:sp modelId="{C75F0302-E846-4A3D-BC50-E9C9C1F75D31}">
      <dsp:nvSpPr>
        <dsp:cNvPr id="0" name=""/>
        <dsp:cNvSpPr/>
      </dsp:nvSpPr>
      <dsp:spPr>
        <a:xfrm>
          <a:off x="964578" y="36135"/>
          <a:ext cx="2115304" cy="2115304"/>
        </a:xfrm>
        <a:prstGeom prst="circularArrow">
          <a:avLst>
            <a:gd name="adj1" fmla="val 3500"/>
            <a:gd name="adj2" fmla="val 217021"/>
            <a:gd name="adj3" fmla="val 16634799"/>
            <a:gd name="adj4" fmla="val 15548180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15F536-EB9F-471C-9309-70FE98F68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17B9A-4798-41E1-A42F-DB55CA755830}" type="slidenum">
              <a:rPr lang="en-US"/>
              <a:pPr/>
              <a:t>2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701" y="4331694"/>
            <a:ext cx="4970974" cy="41199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36000" tIns="36000" rIns="36000" bIns="36000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EECD-7C1A-4BDD-A79F-38903E2B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ADC9-6AC9-4ED4-9843-38F4CB9D2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80A6-6C1F-49ED-B2BF-CC286D93B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9A95-70E3-4ED1-8667-79BDB7A96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8" y="293689"/>
            <a:ext cx="7769469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50631" y="6165851"/>
            <a:ext cx="2202474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halaman </a:t>
            </a:r>
            <a:fld id="{EA145FE4-1EA4-4FA3-B54E-CFC5D3ED8F48}" type="slidenum">
              <a:rPr lang="en-US"/>
              <a:pPr/>
              <a:t>‹#›</a:t>
            </a:fld>
            <a:r>
              <a:rPr lang="en-US"/>
              <a:t>  dari 50 halaman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8" y="293689"/>
            <a:ext cx="7769469" cy="587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0631" y="6165851"/>
            <a:ext cx="2202474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halaman </a:t>
            </a:r>
            <a:fld id="{0CF19EB5-748E-4907-B21D-67D005C4B02D}" type="slidenum">
              <a:rPr lang="en-US"/>
              <a:pPr/>
              <a:t>‹#›</a:t>
            </a:fld>
            <a:r>
              <a:rPr lang="en-US"/>
              <a:t>  dari 50 halaman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7D7F-5D31-49EB-A492-6B936ED48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4C57-2EFA-4F58-8179-68ABE547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1C83B-51ED-4487-B0D1-44A144DEC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D9B7-7927-40B3-BF80-BA91AB18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DED90-8305-4197-94B8-FB117588B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2F9-957B-4EF4-8D64-B24BC1227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C449-AEB3-461C-8E21-B26920795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F387-0AC3-47FE-889F-DEEB9006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150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3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4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54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4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4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5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52597F5-3BA0-4B1B-9095-C6AFE533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file%20nevri_old/Modul2_iso/AWARENESS%20DJBB/Standard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../file%20nevri_old/Modul2_iso/AWARENESS%20DJBB/Cakupan%20Standar.pp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layanandjatmiko@yahoo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 descr="http://2.bp.blogspot.com/-HPzNz4YrAtw/TfBruM-HIAI/AAAAAAAAAPI/Eg01ikYEmfE/s1600/motivatio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4" y="-24"/>
            <a:ext cx="9203367" cy="6858024"/>
          </a:xfrm>
          <a:prstGeom prst="rect">
            <a:avLst/>
          </a:prstGeom>
          <a:noFill/>
        </p:spPr>
      </p:pic>
      <p:pic>
        <p:nvPicPr>
          <p:cNvPr id="5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9134" y="2786058"/>
            <a:ext cx="1090584" cy="85725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828660"/>
            <a:ext cx="5643602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SISTEM </a:t>
            </a:r>
          </a:p>
          <a:p>
            <a:pPr lvl="0" algn="ctr">
              <a:spcBef>
                <a:spcPct val="0"/>
              </a:spcBef>
            </a:pPr>
            <a:r>
              <a:rPr lang="id-ID" sz="4000" dirty="0" smtClean="0">
                <a:solidFill>
                  <a:schemeClr val="accent2">
                    <a:lumMod val="50000"/>
                  </a:schemeClr>
                </a:solidFill>
              </a:rPr>
              <a:t>MANAJEMEN MUTU</a:t>
            </a:r>
          </a:p>
          <a:p>
            <a:pPr lvl="0" algn="ctr">
              <a:spcBef>
                <a:spcPct val="0"/>
              </a:spcBef>
            </a:pPr>
            <a:r>
              <a:rPr lang="id-ID" sz="3200" dirty="0" smtClean="0"/>
              <a:t>bagi peningkatan</a:t>
            </a:r>
          </a:p>
          <a:p>
            <a:pPr lvl="0" algn="ctr">
              <a:spcBef>
                <a:spcPct val="0"/>
              </a:spcBef>
            </a:pPr>
            <a:r>
              <a:rPr lang="id-ID" sz="3200" dirty="0" smtClean="0"/>
              <a:t> Kualitas Perguruan Tinggi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5500702"/>
            <a:ext cx="2329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 smtClean="0"/>
              <a:t>Oleh : </a:t>
            </a:r>
          </a:p>
          <a:p>
            <a:pPr algn="ctr"/>
            <a:r>
              <a:rPr lang="id-ID" sz="2400" b="1" dirty="0" smtClean="0"/>
              <a:t>M Budi Djatmiko</a:t>
            </a:r>
            <a:endParaRPr lang="id-ID" sz="2400" b="1" dirty="0"/>
          </a:p>
        </p:txBody>
      </p:sp>
      <p:grpSp>
        <p:nvGrpSpPr>
          <p:cNvPr id="4" name="Group 270"/>
          <p:cNvGrpSpPr>
            <a:grpSpLocks/>
          </p:cNvGrpSpPr>
          <p:nvPr/>
        </p:nvGrpSpPr>
        <p:grpSpPr bwMode="auto">
          <a:xfrm>
            <a:off x="7786710" y="4214818"/>
            <a:ext cx="1214414" cy="1000132"/>
            <a:chOff x="3379" y="1026"/>
            <a:chExt cx="709" cy="660"/>
          </a:xfrm>
        </p:grpSpPr>
        <p:grpSp>
          <p:nvGrpSpPr>
            <p:cNvPr id="8" name="Group 264"/>
            <p:cNvGrpSpPr>
              <a:grpSpLocks/>
            </p:cNvGrpSpPr>
            <p:nvPr/>
          </p:nvGrpSpPr>
          <p:grpSpPr bwMode="auto">
            <a:xfrm>
              <a:off x="3379" y="1026"/>
              <a:ext cx="709" cy="455"/>
              <a:chOff x="3243" y="845"/>
              <a:chExt cx="709" cy="455"/>
            </a:xfrm>
          </p:grpSpPr>
          <p:grpSp>
            <p:nvGrpSpPr>
              <p:cNvPr id="9" name="Group 205"/>
              <p:cNvGrpSpPr>
                <a:grpSpLocks/>
              </p:cNvGrpSpPr>
              <p:nvPr/>
            </p:nvGrpSpPr>
            <p:grpSpPr bwMode="auto">
              <a:xfrm>
                <a:off x="3243" y="890"/>
                <a:ext cx="709" cy="410"/>
                <a:chOff x="885" y="698"/>
                <a:chExt cx="3990" cy="2376"/>
              </a:xfrm>
            </p:grpSpPr>
            <p:sp>
              <p:nvSpPr>
                <p:cNvPr id="13" name="Freeform 206"/>
                <p:cNvSpPr>
                  <a:spLocks/>
                </p:cNvSpPr>
                <p:nvPr/>
              </p:nvSpPr>
              <p:spPr bwMode="auto">
                <a:xfrm>
                  <a:off x="885" y="698"/>
                  <a:ext cx="3990" cy="2260"/>
                </a:xfrm>
                <a:custGeom>
                  <a:avLst/>
                  <a:gdLst/>
                  <a:ahLst/>
                  <a:cxnLst>
                    <a:cxn ang="0">
                      <a:pos x="1178" y="2379"/>
                    </a:cxn>
                    <a:cxn ang="0">
                      <a:pos x="1336" y="2347"/>
                    </a:cxn>
                    <a:cxn ang="0">
                      <a:pos x="1484" y="2292"/>
                    </a:cxn>
                    <a:cxn ang="0">
                      <a:pos x="1622" y="2213"/>
                    </a:cxn>
                    <a:cxn ang="0">
                      <a:pos x="1747" y="2113"/>
                    </a:cxn>
                    <a:cxn ang="0">
                      <a:pos x="1859" y="1994"/>
                    </a:cxn>
                    <a:cxn ang="0">
                      <a:pos x="1953" y="1860"/>
                    </a:cxn>
                    <a:cxn ang="0">
                      <a:pos x="2030" y="1710"/>
                    </a:cxn>
                    <a:cxn ang="0">
                      <a:pos x="2088" y="1548"/>
                    </a:cxn>
                    <a:cxn ang="0">
                      <a:pos x="2124" y="1376"/>
                    </a:cxn>
                    <a:cxn ang="0">
                      <a:pos x="2136" y="1194"/>
                    </a:cxn>
                    <a:cxn ang="0">
                      <a:pos x="2124" y="1012"/>
                    </a:cxn>
                    <a:cxn ang="0">
                      <a:pos x="2088" y="838"/>
                    </a:cxn>
                    <a:cxn ang="0">
                      <a:pos x="2030" y="676"/>
                    </a:cxn>
                    <a:cxn ang="0">
                      <a:pos x="1953" y="526"/>
                    </a:cxn>
                    <a:cxn ang="0">
                      <a:pos x="1859" y="391"/>
                    </a:cxn>
                    <a:cxn ang="0">
                      <a:pos x="1747" y="273"/>
                    </a:cxn>
                    <a:cxn ang="0">
                      <a:pos x="1622" y="173"/>
                    </a:cxn>
                    <a:cxn ang="0">
                      <a:pos x="1484" y="93"/>
                    </a:cxn>
                    <a:cxn ang="0">
                      <a:pos x="1336" y="38"/>
                    </a:cxn>
                    <a:cxn ang="0">
                      <a:pos x="1178" y="6"/>
                    </a:cxn>
                    <a:cxn ang="0">
                      <a:pos x="1014" y="1"/>
                    </a:cxn>
                    <a:cxn ang="0">
                      <a:pos x="853" y="25"/>
                    </a:cxn>
                    <a:cxn ang="0">
                      <a:pos x="701" y="73"/>
                    </a:cxn>
                    <a:cxn ang="0">
                      <a:pos x="559" y="144"/>
                    </a:cxn>
                    <a:cxn ang="0">
                      <a:pos x="429" y="237"/>
                    </a:cxn>
                    <a:cxn ang="0">
                      <a:pos x="314" y="349"/>
                    </a:cxn>
                    <a:cxn ang="0">
                      <a:pos x="212" y="479"/>
                    </a:cxn>
                    <a:cxn ang="0">
                      <a:pos x="129" y="625"/>
                    </a:cxn>
                    <a:cxn ang="0">
                      <a:pos x="65" y="783"/>
                    </a:cxn>
                    <a:cxn ang="0">
                      <a:pos x="22" y="953"/>
                    </a:cxn>
                    <a:cxn ang="0">
                      <a:pos x="1" y="1132"/>
                    </a:cxn>
                    <a:cxn ang="0">
                      <a:pos x="6" y="1315"/>
                    </a:cxn>
                    <a:cxn ang="0">
                      <a:pos x="34" y="1491"/>
                    </a:cxn>
                    <a:cxn ang="0">
                      <a:pos x="84" y="1657"/>
                    </a:cxn>
                    <a:cxn ang="0">
                      <a:pos x="155" y="1811"/>
                    </a:cxn>
                    <a:cxn ang="0">
                      <a:pos x="244" y="1951"/>
                    </a:cxn>
                    <a:cxn ang="0">
                      <a:pos x="350" y="2075"/>
                    </a:cxn>
                    <a:cxn ang="0">
                      <a:pos x="471" y="2181"/>
                    </a:cxn>
                    <a:cxn ang="0">
                      <a:pos x="606" y="2267"/>
                    </a:cxn>
                    <a:cxn ang="0">
                      <a:pos x="751" y="2331"/>
                    </a:cxn>
                    <a:cxn ang="0">
                      <a:pos x="906" y="2371"/>
                    </a:cxn>
                    <a:cxn ang="0">
                      <a:pos x="1069" y="2385"/>
                    </a:cxn>
                  </a:cxnLst>
                  <a:rect l="0" t="0" r="r" b="b"/>
                  <a:pathLst>
                    <a:path w="2136" h="2385">
                      <a:moveTo>
                        <a:pt x="1069" y="2385"/>
                      </a:moveTo>
                      <a:lnTo>
                        <a:pt x="1124" y="2384"/>
                      </a:lnTo>
                      <a:lnTo>
                        <a:pt x="1178" y="2379"/>
                      </a:lnTo>
                      <a:lnTo>
                        <a:pt x="1232" y="2371"/>
                      </a:lnTo>
                      <a:lnTo>
                        <a:pt x="1284" y="2360"/>
                      </a:lnTo>
                      <a:lnTo>
                        <a:pt x="1336" y="2347"/>
                      </a:lnTo>
                      <a:lnTo>
                        <a:pt x="1386" y="2331"/>
                      </a:lnTo>
                      <a:lnTo>
                        <a:pt x="1436" y="2312"/>
                      </a:lnTo>
                      <a:lnTo>
                        <a:pt x="1484" y="2292"/>
                      </a:lnTo>
                      <a:lnTo>
                        <a:pt x="1532" y="2267"/>
                      </a:lnTo>
                      <a:lnTo>
                        <a:pt x="1578" y="2241"/>
                      </a:lnTo>
                      <a:lnTo>
                        <a:pt x="1622" y="2213"/>
                      </a:lnTo>
                      <a:lnTo>
                        <a:pt x="1666" y="2181"/>
                      </a:lnTo>
                      <a:lnTo>
                        <a:pt x="1708" y="2148"/>
                      </a:lnTo>
                      <a:lnTo>
                        <a:pt x="1747" y="2113"/>
                      </a:lnTo>
                      <a:lnTo>
                        <a:pt x="1786" y="2075"/>
                      </a:lnTo>
                      <a:lnTo>
                        <a:pt x="1823" y="2036"/>
                      </a:lnTo>
                      <a:lnTo>
                        <a:pt x="1859" y="1994"/>
                      </a:lnTo>
                      <a:lnTo>
                        <a:pt x="1893" y="1951"/>
                      </a:lnTo>
                      <a:lnTo>
                        <a:pt x="1924" y="1907"/>
                      </a:lnTo>
                      <a:lnTo>
                        <a:pt x="1953" y="1860"/>
                      </a:lnTo>
                      <a:lnTo>
                        <a:pt x="1982" y="1811"/>
                      </a:lnTo>
                      <a:lnTo>
                        <a:pt x="2007" y="1762"/>
                      </a:lnTo>
                      <a:lnTo>
                        <a:pt x="2030" y="1710"/>
                      </a:lnTo>
                      <a:lnTo>
                        <a:pt x="2052" y="1657"/>
                      </a:lnTo>
                      <a:lnTo>
                        <a:pt x="2071" y="1603"/>
                      </a:lnTo>
                      <a:lnTo>
                        <a:pt x="2088" y="1548"/>
                      </a:lnTo>
                      <a:lnTo>
                        <a:pt x="2102" y="1491"/>
                      </a:lnTo>
                      <a:lnTo>
                        <a:pt x="2114" y="1433"/>
                      </a:lnTo>
                      <a:lnTo>
                        <a:pt x="2124" y="1376"/>
                      </a:lnTo>
                      <a:lnTo>
                        <a:pt x="2130" y="1315"/>
                      </a:lnTo>
                      <a:lnTo>
                        <a:pt x="2135" y="1255"/>
                      </a:lnTo>
                      <a:lnTo>
                        <a:pt x="2136" y="1194"/>
                      </a:lnTo>
                      <a:lnTo>
                        <a:pt x="2135" y="1132"/>
                      </a:lnTo>
                      <a:lnTo>
                        <a:pt x="2130" y="1072"/>
                      </a:lnTo>
                      <a:lnTo>
                        <a:pt x="2124" y="1012"/>
                      </a:lnTo>
                      <a:lnTo>
                        <a:pt x="2114" y="953"/>
                      </a:lnTo>
                      <a:lnTo>
                        <a:pt x="2102" y="895"/>
                      </a:lnTo>
                      <a:lnTo>
                        <a:pt x="2088" y="838"/>
                      </a:lnTo>
                      <a:lnTo>
                        <a:pt x="2071" y="783"/>
                      </a:lnTo>
                      <a:lnTo>
                        <a:pt x="2052" y="729"/>
                      </a:lnTo>
                      <a:lnTo>
                        <a:pt x="2030" y="676"/>
                      </a:lnTo>
                      <a:lnTo>
                        <a:pt x="2007" y="625"/>
                      </a:lnTo>
                      <a:lnTo>
                        <a:pt x="1982" y="575"/>
                      </a:lnTo>
                      <a:lnTo>
                        <a:pt x="1953" y="526"/>
                      </a:lnTo>
                      <a:lnTo>
                        <a:pt x="1924" y="479"/>
                      </a:lnTo>
                      <a:lnTo>
                        <a:pt x="1893" y="434"/>
                      </a:lnTo>
                      <a:lnTo>
                        <a:pt x="1859" y="391"/>
                      </a:lnTo>
                      <a:lnTo>
                        <a:pt x="1823" y="349"/>
                      </a:lnTo>
                      <a:lnTo>
                        <a:pt x="1786" y="310"/>
                      </a:lnTo>
                      <a:lnTo>
                        <a:pt x="1747" y="273"/>
                      </a:lnTo>
                      <a:lnTo>
                        <a:pt x="1708" y="237"/>
                      </a:lnTo>
                      <a:lnTo>
                        <a:pt x="1666" y="204"/>
                      </a:lnTo>
                      <a:lnTo>
                        <a:pt x="1622" y="173"/>
                      </a:lnTo>
                      <a:lnTo>
                        <a:pt x="1578" y="144"/>
                      </a:lnTo>
                      <a:lnTo>
                        <a:pt x="1532" y="118"/>
                      </a:lnTo>
                      <a:lnTo>
                        <a:pt x="1484" y="93"/>
                      </a:lnTo>
                      <a:lnTo>
                        <a:pt x="1436" y="73"/>
                      </a:lnTo>
                      <a:lnTo>
                        <a:pt x="1386" y="54"/>
                      </a:lnTo>
                      <a:lnTo>
                        <a:pt x="1336" y="38"/>
                      </a:lnTo>
                      <a:lnTo>
                        <a:pt x="1284" y="25"/>
                      </a:lnTo>
                      <a:lnTo>
                        <a:pt x="1232" y="14"/>
                      </a:lnTo>
                      <a:lnTo>
                        <a:pt x="1178" y="6"/>
                      </a:lnTo>
                      <a:lnTo>
                        <a:pt x="1124" y="1"/>
                      </a:lnTo>
                      <a:lnTo>
                        <a:pt x="1069" y="0"/>
                      </a:lnTo>
                      <a:lnTo>
                        <a:pt x="1014" y="1"/>
                      </a:lnTo>
                      <a:lnTo>
                        <a:pt x="960" y="6"/>
                      </a:lnTo>
                      <a:lnTo>
                        <a:pt x="906" y="14"/>
                      </a:lnTo>
                      <a:lnTo>
                        <a:pt x="853" y="25"/>
                      </a:lnTo>
                      <a:lnTo>
                        <a:pt x="802" y="38"/>
                      </a:lnTo>
                      <a:lnTo>
                        <a:pt x="751" y="54"/>
                      </a:lnTo>
                      <a:lnTo>
                        <a:pt x="701" y="73"/>
                      </a:lnTo>
                      <a:lnTo>
                        <a:pt x="653" y="93"/>
                      </a:lnTo>
                      <a:lnTo>
                        <a:pt x="606" y="118"/>
                      </a:lnTo>
                      <a:lnTo>
                        <a:pt x="559" y="144"/>
                      </a:lnTo>
                      <a:lnTo>
                        <a:pt x="515" y="173"/>
                      </a:lnTo>
                      <a:lnTo>
                        <a:pt x="471" y="204"/>
                      </a:lnTo>
                      <a:lnTo>
                        <a:pt x="429" y="237"/>
                      </a:lnTo>
                      <a:lnTo>
                        <a:pt x="389" y="273"/>
                      </a:lnTo>
                      <a:lnTo>
                        <a:pt x="350" y="310"/>
                      </a:lnTo>
                      <a:lnTo>
                        <a:pt x="314" y="349"/>
                      </a:lnTo>
                      <a:lnTo>
                        <a:pt x="277" y="391"/>
                      </a:lnTo>
                      <a:lnTo>
                        <a:pt x="244" y="434"/>
                      </a:lnTo>
                      <a:lnTo>
                        <a:pt x="212" y="479"/>
                      </a:lnTo>
                      <a:lnTo>
                        <a:pt x="183" y="526"/>
                      </a:lnTo>
                      <a:lnTo>
                        <a:pt x="155" y="575"/>
                      </a:lnTo>
                      <a:lnTo>
                        <a:pt x="129" y="625"/>
                      </a:lnTo>
                      <a:lnTo>
                        <a:pt x="106" y="676"/>
                      </a:lnTo>
                      <a:lnTo>
                        <a:pt x="84" y="729"/>
                      </a:lnTo>
                      <a:lnTo>
                        <a:pt x="65" y="783"/>
                      </a:lnTo>
                      <a:lnTo>
                        <a:pt x="48" y="838"/>
                      </a:lnTo>
                      <a:lnTo>
                        <a:pt x="34" y="895"/>
                      </a:lnTo>
                      <a:lnTo>
                        <a:pt x="22" y="953"/>
                      </a:lnTo>
                      <a:lnTo>
                        <a:pt x="12" y="1012"/>
                      </a:lnTo>
                      <a:lnTo>
                        <a:pt x="6" y="1072"/>
                      </a:lnTo>
                      <a:lnTo>
                        <a:pt x="1" y="1132"/>
                      </a:lnTo>
                      <a:lnTo>
                        <a:pt x="0" y="1194"/>
                      </a:lnTo>
                      <a:lnTo>
                        <a:pt x="1" y="1255"/>
                      </a:lnTo>
                      <a:lnTo>
                        <a:pt x="6" y="1315"/>
                      </a:lnTo>
                      <a:lnTo>
                        <a:pt x="12" y="1376"/>
                      </a:lnTo>
                      <a:lnTo>
                        <a:pt x="22" y="1433"/>
                      </a:lnTo>
                      <a:lnTo>
                        <a:pt x="34" y="1491"/>
                      </a:lnTo>
                      <a:lnTo>
                        <a:pt x="48" y="1548"/>
                      </a:lnTo>
                      <a:lnTo>
                        <a:pt x="65" y="1603"/>
                      </a:lnTo>
                      <a:lnTo>
                        <a:pt x="84" y="1657"/>
                      </a:lnTo>
                      <a:lnTo>
                        <a:pt x="106" y="1710"/>
                      </a:lnTo>
                      <a:lnTo>
                        <a:pt x="129" y="1762"/>
                      </a:lnTo>
                      <a:lnTo>
                        <a:pt x="155" y="1811"/>
                      </a:lnTo>
                      <a:lnTo>
                        <a:pt x="183" y="1860"/>
                      </a:lnTo>
                      <a:lnTo>
                        <a:pt x="212" y="1907"/>
                      </a:lnTo>
                      <a:lnTo>
                        <a:pt x="244" y="1951"/>
                      </a:lnTo>
                      <a:lnTo>
                        <a:pt x="277" y="1994"/>
                      </a:lnTo>
                      <a:lnTo>
                        <a:pt x="314" y="2036"/>
                      </a:lnTo>
                      <a:lnTo>
                        <a:pt x="350" y="2075"/>
                      </a:lnTo>
                      <a:lnTo>
                        <a:pt x="389" y="2113"/>
                      </a:lnTo>
                      <a:lnTo>
                        <a:pt x="429" y="2148"/>
                      </a:lnTo>
                      <a:lnTo>
                        <a:pt x="471" y="2181"/>
                      </a:lnTo>
                      <a:lnTo>
                        <a:pt x="515" y="2213"/>
                      </a:lnTo>
                      <a:lnTo>
                        <a:pt x="559" y="2241"/>
                      </a:lnTo>
                      <a:lnTo>
                        <a:pt x="606" y="2267"/>
                      </a:lnTo>
                      <a:lnTo>
                        <a:pt x="653" y="2292"/>
                      </a:lnTo>
                      <a:lnTo>
                        <a:pt x="701" y="2312"/>
                      </a:lnTo>
                      <a:lnTo>
                        <a:pt x="751" y="2331"/>
                      </a:lnTo>
                      <a:lnTo>
                        <a:pt x="802" y="2347"/>
                      </a:lnTo>
                      <a:lnTo>
                        <a:pt x="853" y="2360"/>
                      </a:lnTo>
                      <a:lnTo>
                        <a:pt x="906" y="2371"/>
                      </a:lnTo>
                      <a:lnTo>
                        <a:pt x="960" y="2379"/>
                      </a:lnTo>
                      <a:lnTo>
                        <a:pt x="1014" y="2384"/>
                      </a:lnTo>
                      <a:lnTo>
                        <a:pt x="1069" y="238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" name="Freeform 207"/>
                <p:cNvSpPr>
                  <a:spLocks/>
                </p:cNvSpPr>
                <p:nvPr/>
              </p:nvSpPr>
              <p:spPr bwMode="auto">
                <a:xfrm>
                  <a:off x="1004" y="830"/>
                  <a:ext cx="3755" cy="1979"/>
                </a:xfrm>
                <a:custGeom>
                  <a:avLst/>
                  <a:gdLst/>
                  <a:ahLst/>
                  <a:cxnLst>
                    <a:cxn ang="0">
                      <a:pos x="1178" y="2379"/>
                    </a:cxn>
                    <a:cxn ang="0">
                      <a:pos x="1336" y="2347"/>
                    </a:cxn>
                    <a:cxn ang="0">
                      <a:pos x="1484" y="2292"/>
                    </a:cxn>
                    <a:cxn ang="0">
                      <a:pos x="1622" y="2213"/>
                    </a:cxn>
                    <a:cxn ang="0">
                      <a:pos x="1747" y="2113"/>
                    </a:cxn>
                    <a:cxn ang="0">
                      <a:pos x="1859" y="1994"/>
                    </a:cxn>
                    <a:cxn ang="0">
                      <a:pos x="1953" y="1860"/>
                    </a:cxn>
                    <a:cxn ang="0">
                      <a:pos x="2030" y="1710"/>
                    </a:cxn>
                    <a:cxn ang="0">
                      <a:pos x="2088" y="1548"/>
                    </a:cxn>
                    <a:cxn ang="0">
                      <a:pos x="2124" y="1376"/>
                    </a:cxn>
                    <a:cxn ang="0">
                      <a:pos x="2136" y="1194"/>
                    </a:cxn>
                    <a:cxn ang="0">
                      <a:pos x="2124" y="1012"/>
                    </a:cxn>
                    <a:cxn ang="0">
                      <a:pos x="2088" y="838"/>
                    </a:cxn>
                    <a:cxn ang="0">
                      <a:pos x="2030" y="676"/>
                    </a:cxn>
                    <a:cxn ang="0">
                      <a:pos x="1953" y="526"/>
                    </a:cxn>
                    <a:cxn ang="0">
                      <a:pos x="1859" y="391"/>
                    </a:cxn>
                    <a:cxn ang="0">
                      <a:pos x="1747" y="273"/>
                    </a:cxn>
                    <a:cxn ang="0">
                      <a:pos x="1622" y="173"/>
                    </a:cxn>
                    <a:cxn ang="0">
                      <a:pos x="1484" y="93"/>
                    </a:cxn>
                    <a:cxn ang="0">
                      <a:pos x="1336" y="38"/>
                    </a:cxn>
                    <a:cxn ang="0">
                      <a:pos x="1178" y="6"/>
                    </a:cxn>
                    <a:cxn ang="0">
                      <a:pos x="1014" y="1"/>
                    </a:cxn>
                    <a:cxn ang="0">
                      <a:pos x="853" y="25"/>
                    </a:cxn>
                    <a:cxn ang="0">
                      <a:pos x="701" y="73"/>
                    </a:cxn>
                    <a:cxn ang="0">
                      <a:pos x="559" y="144"/>
                    </a:cxn>
                    <a:cxn ang="0">
                      <a:pos x="429" y="237"/>
                    </a:cxn>
                    <a:cxn ang="0">
                      <a:pos x="314" y="349"/>
                    </a:cxn>
                    <a:cxn ang="0">
                      <a:pos x="212" y="479"/>
                    </a:cxn>
                    <a:cxn ang="0">
                      <a:pos x="129" y="625"/>
                    </a:cxn>
                    <a:cxn ang="0">
                      <a:pos x="65" y="783"/>
                    </a:cxn>
                    <a:cxn ang="0">
                      <a:pos x="22" y="953"/>
                    </a:cxn>
                    <a:cxn ang="0">
                      <a:pos x="1" y="1132"/>
                    </a:cxn>
                    <a:cxn ang="0">
                      <a:pos x="6" y="1315"/>
                    </a:cxn>
                    <a:cxn ang="0">
                      <a:pos x="34" y="1491"/>
                    </a:cxn>
                    <a:cxn ang="0">
                      <a:pos x="84" y="1657"/>
                    </a:cxn>
                    <a:cxn ang="0">
                      <a:pos x="155" y="1811"/>
                    </a:cxn>
                    <a:cxn ang="0">
                      <a:pos x="244" y="1951"/>
                    </a:cxn>
                    <a:cxn ang="0">
                      <a:pos x="350" y="2075"/>
                    </a:cxn>
                    <a:cxn ang="0">
                      <a:pos x="471" y="2181"/>
                    </a:cxn>
                    <a:cxn ang="0">
                      <a:pos x="606" y="2267"/>
                    </a:cxn>
                    <a:cxn ang="0">
                      <a:pos x="751" y="2331"/>
                    </a:cxn>
                    <a:cxn ang="0">
                      <a:pos x="906" y="2371"/>
                    </a:cxn>
                    <a:cxn ang="0">
                      <a:pos x="1069" y="2385"/>
                    </a:cxn>
                  </a:cxnLst>
                  <a:rect l="0" t="0" r="r" b="b"/>
                  <a:pathLst>
                    <a:path w="2136" h="2385">
                      <a:moveTo>
                        <a:pt x="1069" y="2385"/>
                      </a:moveTo>
                      <a:lnTo>
                        <a:pt x="1124" y="2384"/>
                      </a:lnTo>
                      <a:lnTo>
                        <a:pt x="1178" y="2379"/>
                      </a:lnTo>
                      <a:lnTo>
                        <a:pt x="1232" y="2371"/>
                      </a:lnTo>
                      <a:lnTo>
                        <a:pt x="1284" y="2360"/>
                      </a:lnTo>
                      <a:lnTo>
                        <a:pt x="1336" y="2347"/>
                      </a:lnTo>
                      <a:lnTo>
                        <a:pt x="1386" y="2331"/>
                      </a:lnTo>
                      <a:lnTo>
                        <a:pt x="1436" y="2312"/>
                      </a:lnTo>
                      <a:lnTo>
                        <a:pt x="1484" y="2292"/>
                      </a:lnTo>
                      <a:lnTo>
                        <a:pt x="1532" y="2267"/>
                      </a:lnTo>
                      <a:lnTo>
                        <a:pt x="1578" y="2241"/>
                      </a:lnTo>
                      <a:lnTo>
                        <a:pt x="1622" y="2213"/>
                      </a:lnTo>
                      <a:lnTo>
                        <a:pt x="1666" y="2181"/>
                      </a:lnTo>
                      <a:lnTo>
                        <a:pt x="1708" y="2148"/>
                      </a:lnTo>
                      <a:lnTo>
                        <a:pt x="1747" y="2113"/>
                      </a:lnTo>
                      <a:lnTo>
                        <a:pt x="1786" y="2075"/>
                      </a:lnTo>
                      <a:lnTo>
                        <a:pt x="1823" y="2036"/>
                      </a:lnTo>
                      <a:lnTo>
                        <a:pt x="1859" y="1994"/>
                      </a:lnTo>
                      <a:lnTo>
                        <a:pt x="1893" y="1951"/>
                      </a:lnTo>
                      <a:lnTo>
                        <a:pt x="1924" y="1907"/>
                      </a:lnTo>
                      <a:lnTo>
                        <a:pt x="1953" y="1860"/>
                      </a:lnTo>
                      <a:lnTo>
                        <a:pt x="1982" y="1811"/>
                      </a:lnTo>
                      <a:lnTo>
                        <a:pt x="2007" y="1762"/>
                      </a:lnTo>
                      <a:lnTo>
                        <a:pt x="2030" y="1710"/>
                      </a:lnTo>
                      <a:lnTo>
                        <a:pt x="2052" y="1657"/>
                      </a:lnTo>
                      <a:lnTo>
                        <a:pt x="2071" y="1603"/>
                      </a:lnTo>
                      <a:lnTo>
                        <a:pt x="2088" y="1548"/>
                      </a:lnTo>
                      <a:lnTo>
                        <a:pt x="2102" y="1491"/>
                      </a:lnTo>
                      <a:lnTo>
                        <a:pt x="2114" y="1433"/>
                      </a:lnTo>
                      <a:lnTo>
                        <a:pt x="2124" y="1376"/>
                      </a:lnTo>
                      <a:lnTo>
                        <a:pt x="2130" y="1315"/>
                      </a:lnTo>
                      <a:lnTo>
                        <a:pt x="2135" y="1255"/>
                      </a:lnTo>
                      <a:lnTo>
                        <a:pt x="2136" y="1194"/>
                      </a:lnTo>
                      <a:lnTo>
                        <a:pt x="2135" y="1132"/>
                      </a:lnTo>
                      <a:lnTo>
                        <a:pt x="2130" y="1072"/>
                      </a:lnTo>
                      <a:lnTo>
                        <a:pt x="2124" y="1012"/>
                      </a:lnTo>
                      <a:lnTo>
                        <a:pt x="2114" y="953"/>
                      </a:lnTo>
                      <a:lnTo>
                        <a:pt x="2102" y="895"/>
                      </a:lnTo>
                      <a:lnTo>
                        <a:pt x="2088" y="838"/>
                      </a:lnTo>
                      <a:lnTo>
                        <a:pt x="2071" y="783"/>
                      </a:lnTo>
                      <a:lnTo>
                        <a:pt x="2052" y="729"/>
                      </a:lnTo>
                      <a:lnTo>
                        <a:pt x="2030" y="676"/>
                      </a:lnTo>
                      <a:lnTo>
                        <a:pt x="2007" y="625"/>
                      </a:lnTo>
                      <a:lnTo>
                        <a:pt x="1982" y="575"/>
                      </a:lnTo>
                      <a:lnTo>
                        <a:pt x="1953" y="526"/>
                      </a:lnTo>
                      <a:lnTo>
                        <a:pt x="1924" y="479"/>
                      </a:lnTo>
                      <a:lnTo>
                        <a:pt x="1893" y="434"/>
                      </a:lnTo>
                      <a:lnTo>
                        <a:pt x="1859" y="391"/>
                      </a:lnTo>
                      <a:lnTo>
                        <a:pt x="1823" y="349"/>
                      </a:lnTo>
                      <a:lnTo>
                        <a:pt x="1786" y="310"/>
                      </a:lnTo>
                      <a:lnTo>
                        <a:pt x="1747" y="273"/>
                      </a:lnTo>
                      <a:lnTo>
                        <a:pt x="1708" y="237"/>
                      </a:lnTo>
                      <a:lnTo>
                        <a:pt x="1666" y="204"/>
                      </a:lnTo>
                      <a:lnTo>
                        <a:pt x="1622" y="173"/>
                      </a:lnTo>
                      <a:lnTo>
                        <a:pt x="1578" y="144"/>
                      </a:lnTo>
                      <a:lnTo>
                        <a:pt x="1532" y="118"/>
                      </a:lnTo>
                      <a:lnTo>
                        <a:pt x="1484" y="93"/>
                      </a:lnTo>
                      <a:lnTo>
                        <a:pt x="1436" y="73"/>
                      </a:lnTo>
                      <a:lnTo>
                        <a:pt x="1386" y="54"/>
                      </a:lnTo>
                      <a:lnTo>
                        <a:pt x="1336" y="38"/>
                      </a:lnTo>
                      <a:lnTo>
                        <a:pt x="1284" y="25"/>
                      </a:lnTo>
                      <a:lnTo>
                        <a:pt x="1232" y="14"/>
                      </a:lnTo>
                      <a:lnTo>
                        <a:pt x="1178" y="6"/>
                      </a:lnTo>
                      <a:lnTo>
                        <a:pt x="1124" y="1"/>
                      </a:lnTo>
                      <a:lnTo>
                        <a:pt x="1069" y="0"/>
                      </a:lnTo>
                      <a:lnTo>
                        <a:pt x="1014" y="1"/>
                      </a:lnTo>
                      <a:lnTo>
                        <a:pt x="960" y="6"/>
                      </a:lnTo>
                      <a:lnTo>
                        <a:pt x="906" y="14"/>
                      </a:lnTo>
                      <a:lnTo>
                        <a:pt x="853" y="25"/>
                      </a:lnTo>
                      <a:lnTo>
                        <a:pt x="802" y="38"/>
                      </a:lnTo>
                      <a:lnTo>
                        <a:pt x="751" y="54"/>
                      </a:lnTo>
                      <a:lnTo>
                        <a:pt x="701" y="73"/>
                      </a:lnTo>
                      <a:lnTo>
                        <a:pt x="653" y="93"/>
                      </a:lnTo>
                      <a:lnTo>
                        <a:pt x="606" y="118"/>
                      </a:lnTo>
                      <a:lnTo>
                        <a:pt x="559" y="144"/>
                      </a:lnTo>
                      <a:lnTo>
                        <a:pt x="515" y="173"/>
                      </a:lnTo>
                      <a:lnTo>
                        <a:pt x="471" y="204"/>
                      </a:lnTo>
                      <a:lnTo>
                        <a:pt x="429" y="237"/>
                      </a:lnTo>
                      <a:lnTo>
                        <a:pt x="389" y="273"/>
                      </a:lnTo>
                      <a:lnTo>
                        <a:pt x="350" y="310"/>
                      </a:lnTo>
                      <a:lnTo>
                        <a:pt x="314" y="349"/>
                      </a:lnTo>
                      <a:lnTo>
                        <a:pt x="277" y="391"/>
                      </a:lnTo>
                      <a:lnTo>
                        <a:pt x="244" y="434"/>
                      </a:lnTo>
                      <a:lnTo>
                        <a:pt x="212" y="479"/>
                      </a:lnTo>
                      <a:lnTo>
                        <a:pt x="183" y="526"/>
                      </a:lnTo>
                      <a:lnTo>
                        <a:pt x="155" y="575"/>
                      </a:lnTo>
                      <a:lnTo>
                        <a:pt x="129" y="625"/>
                      </a:lnTo>
                      <a:lnTo>
                        <a:pt x="106" y="676"/>
                      </a:lnTo>
                      <a:lnTo>
                        <a:pt x="84" y="729"/>
                      </a:lnTo>
                      <a:lnTo>
                        <a:pt x="65" y="783"/>
                      </a:lnTo>
                      <a:lnTo>
                        <a:pt x="48" y="838"/>
                      </a:lnTo>
                      <a:lnTo>
                        <a:pt x="34" y="895"/>
                      </a:lnTo>
                      <a:lnTo>
                        <a:pt x="22" y="953"/>
                      </a:lnTo>
                      <a:lnTo>
                        <a:pt x="12" y="1012"/>
                      </a:lnTo>
                      <a:lnTo>
                        <a:pt x="6" y="1072"/>
                      </a:lnTo>
                      <a:lnTo>
                        <a:pt x="1" y="1132"/>
                      </a:lnTo>
                      <a:lnTo>
                        <a:pt x="0" y="1194"/>
                      </a:lnTo>
                      <a:lnTo>
                        <a:pt x="1" y="1255"/>
                      </a:lnTo>
                      <a:lnTo>
                        <a:pt x="6" y="1315"/>
                      </a:lnTo>
                      <a:lnTo>
                        <a:pt x="12" y="1376"/>
                      </a:lnTo>
                      <a:lnTo>
                        <a:pt x="22" y="1433"/>
                      </a:lnTo>
                      <a:lnTo>
                        <a:pt x="34" y="1491"/>
                      </a:lnTo>
                      <a:lnTo>
                        <a:pt x="48" y="1548"/>
                      </a:lnTo>
                      <a:lnTo>
                        <a:pt x="65" y="1603"/>
                      </a:lnTo>
                      <a:lnTo>
                        <a:pt x="84" y="1657"/>
                      </a:lnTo>
                      <a:lnTo>
                        <a:pt x="106" y="1710"/>
                      </a:lnTo>
                      <a:lnTo>
                        <a:pt x="129" y="1762"/>
                      </a:lnTo>
                      <a:lnTo>
                        <a:pt x="155" y="1811"/>
                      </a:lnTo>
                      <a:lnTo>
                        <a:pt x="183" y="1860"/>
                      </a:lnTo>
                      <a:lnTo>
                        <a:pt x="212" y="1907"/>
                      </a:lnTo>
                      <a:lnTo>
                        <a:pt x="244" y="1951"/>
                      </a:lnTo>
                      <a:lnTo>
                        <a:pt x="277" y="1994"/>
                      </a:lnTo>
                      <a:lnTo>
                        <a:pt x="314" y="2036"/>
                      </a:lnTo>
                      <a:lnTo>
                        <a:pt x="350" y="2075"/>
                      </a:lnTo>
                      <a:lnTo>
                        <a:pt x="389" y="2113"/>
                      </a:lnTo>
                      <a:lnTo>
                        <a:pt x="429" y="2148"/>
                      </a:lnTo>
                      <a:lnTo>
                        <a:pt x="471" y="2181"/>
                      </a:lnTo>
                      <a:lnTo>
                        <a:pt x="515" y="2213"/>
                      </a:lnTo>
                      <a:lnTo>
                        <a:pt x="559" y="2241"/>
                      </a:lnTo>
                      <a:lnTo>
                        <a:pt x="606" y="2267"/>
                      </a:lnTo>
                      <a:lnTo>
                        <a:pt x="653" y="2292"/>
                      </a:lnTo>
                      <a:lnTo>
                        <a:pt x="701" y="2312"/>
                      </a:lnTo>
                      <a:lnTo>
                        <a:pt x="751" y="2331"/>
                      </a:lnTo>
                      <a:lnTo>
                        <a:pt x="802" y="2347"/>
                      </a:lnTo>
                      <a:lnTo>
                        <a:pt x="853" y="2360"/>
                      </a:lnTo>
                      <a:lnTo>
                        <a:pt x="906" y="2371"/>
                      </a:lnTo>
                      <a:lnTo>
                        <a:pt x="960" y="2379"/>
                      </a:lnTo>
                      <a:lnTo>
                        <a:pt x="1014" y="2384"/>
                      </a:lnTo>
                      <a:lnTo>
                        <a:pt x="1069" y="2385"/>
                      </a:lnTo>
                      <a:close/>
                    </a:path>
                  </a:pathLst>
                </a:custGeom>
                <a:solidFill>
                  <a:srgbClr val="3FD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11" name="Group 208"/>
                <p:cNvGrpSpPr>
                  <a:grpSpLocks/>
                </p:cNvGrpSpPr>
                <p:nvPr/>
              </p:nvGrpSpPr>
              <p:grpSpPr bwMode="auto">
                <a:xfrm>
                  <a:off x="1115" y="934"/>
                  <a:ext cx="3444" cy="1760"/>
                  <a:chOff x="4141" y="2949"/>
                  <a:chExt cx="980" cy="424"/>
                </a:xfrm>
              </p:grpSpPr>
              <p:grpSp>
                <p:nvGrpSpPr>
                  <p:cNvPr id="15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4141" y="2962"/>
                    <a:ext cx="350" cy="399"/>
                    <a:chOff x="4132" y="2962"/>
                    <a:chExt cx="350" cy="399"/>
                  </a:xfrm>
                </p:grpSpPr>
                <p:sp>
                  <p:nvSpPr>
                    <p:cNvPr id="2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132" y="3050"/>
                      <a:ext cx="265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483" y="56"/>
                        </a:cxn>
                        <a:cxn ang="0">
                          <a:pos x="461" y="54"/>
                        </a:cxn>
                        <a:cxn ang="0">
                          <a:pos x="439" y="51"/>
                        </a:cxn>
                        <a:cxn ang="0">
                          <a:pos x="417" y="47"/>
                        </a:cxn>
                        <a:cxn ang="0">
                          <a:pos x="395" y="45"/>
                        </a:cxn>
                        <a:cxn ang="0">
                          <a:pos x="374" y="41"/>
                        </a:cxn>
                        <a:cxn ang="0">
                          <a:pos x="352" y="39"/>
                        </a:cxn>
                        <a:cxn ang="0">
                          <a:pos x="330" y="35"/>
                        </a:cxn>
                        <a:cxn ang="0">
                          <a:pos x="309" y="31"/>
                        </a:cxn>
                        <a:cxn ang="0">
                          <a:pos x="288" y="28"/>
                        </a:cxn>
                        <a:cxn ang="0">
                          <a:pos x="266" y="24"/>
                        </a:cxn>
                        <a:cxn ang="0">
                          <a:pos x="245" y="20"/>
                        </a:cxn>
                        <a:cxn ang="0">
                          <a:pos x="225" y="17"/>
                        </a:cxn>
                        <a:cxn ang="0">
                          <a:pos x="204" y="13"/>
                        </a:cxn>
                        <a:cxn ang="0">
                          <a:pos x="183" y="8"/>
                        </a:cxn>
                        <a:cxn ang="0">
                          <a:pos x="163" y="4"/>
                        </a:cxn>
                        <a:cxn ang="0">
                          <a:pos x="142" y="0"/>
                        </a:cxn>
                        <a:cxn ang="0">
                          <a:pos x="113" y="54"/>
                        </a:cxn>
                        <a:cxn ang="0">
                          <a:pos x="87" y="109"/>
                        </a:cxn>
                        <a:cxn ang="0">
                          <a:pos x="65" y="165"/>
                        </a:cxn>
                        <a:cxn ang="0">
                          <a:pos x="45" y="226"/>
                        </a:cxn>
                        <a:cxn ang="0">
                          <a:pos x="29" y="286"/>
                        </a:cxn>
                        <a:cxn ang="0">
                          <a:pos x="15" y="349"/>
                        </a:cxn>
                        <a:cxn ang="0">
                          <a:pos x="5" y="413"/>
                        </a:cxn>
                        <a:cxn ang="0">
                          <a:pos x="0" y="478"/>
                        </a:cxn>
                        <a:cxn ang="0">
                          <a:pos x="446" y="478"/>
                        </a:cxn>
                        <a:cxn ang="0">
                          <a:pos x="448" y="424"/>
                        </a:cxn>
                        <a:cxn ang="0">
                          <a:pos x="450" y="370"/>
                        </a:cxn>
                        <a:cxn ang="0">
                          <a:pos x="454" y="317"/>
                        </a:cxn>
                        <a:cxn ang="0">
                          <a:pos x="458" y="263"/>
                        </a:cxn>
                        <a:cxn ang="0">
                          <a:pos x="462" y="211"/>
                        </a:cxn>
                        <a:cxn ang="0">
                          <a:pos x="469" y="158"/>
                        </a:cxn>
                        <a:cxn ang="0">
                          <a:pos x="476" y="106"/>
                        </a:cxn>
                        <a:cxn ang="0">
                          <a:pos x="483" y="56"/>
                        </a:cxn>
                      </a:cxnLst>
                      <a:rect l="0" t="0" r="r" b="b"/>
                      <a:pathLst>
                        <a:path w="483" h="478">
                          <a:moveTo>
                            <a:pt x="483" y="56"/>
                          </a:moveTo>
                          <a:lnTo>
                            <a:pt x="461" y="54"/>
                          </a:lnTo>
                          <a:lnTo>
                            <a:pt x="439" y="51"/>
                          </a:lnTo>
                          <a:lnTo>
                            <a:pt x="417" y="47"/>
                          </a:lnTo>
                          <a:lnTo>
                            <a:pt x="395" y="45"/>
                          </a:lnTo>
                          <a:lnTo>
                            <a:pt x="374" y="41"/>
                          </a:lnTo>
                          <a:lnTo>
                            <a:pt x="352" y="39"/>
                          </a:lnTo>
                          <a:lnTo>
                            <a:pt x="330" y="35"/>
                          </a:lnTo>
                          <a:lnTo>
                            <a:pt x="309" y="31"/>
                          </a:lnTo>
                          <a:lnTo>
                            <a:pt x="288" y="28"/>
                          </a:lnTo>
                          <a:lnTo>
                            <a:pt x="266" y="24"/>
                          </a:lnTo>
                          <a:lnTo>
                            <a:pt x="245" y="20"/>
                          </a:lnTo>
                          <a:lnTo>
                            <a:pt x="225" y="17"/>
                          </a:lnTo>
                          <a:lnTo>
                            <a:pt x="204" y="13"/>
                          </a:lnTo>
                          <a:lnTo>
                            <a:pt x="183" y="8"/>
                          </a:lnTo>
                          <a:lnTo>
                            <a:pt x="163" y="4"/>
                          </a:lnTo>
                          <a:lnTo>
                            <a:pt x="142" y="0"/>
                          </a:lnTo>
                          <a:lnTo>
                            <a:pt x="113" y="54"/>
                          </a:lnTo>
                          <a:lnTo>
                            <a:pt x="87" y="109"/>
                          </a:lnTo>
                          <a:lnTo>
                            <a:pt x="65" y="165"/>
                          </a:lnTo>
                          <a:lnTo>
                            <a:pt x="45" y="226"/>
                          </a:lnTo>
                          <a:lnTo>
                            <a:pt x="29" y="286"/>
                          </a:lnTo>
                          <a:lnTo>
                            <a:pt x="15" y="349"/>
                          </a:lnTo>
                          <a:lnTo>
                            <a:pt x="5" y="413"/>
                          </a:lnTo>
                          <a:lnTo>
                            <a:pt x="0" y="478"/>
                          </a:lnTo>
                          <a:lnTo>
                            <a:pt x="446" y="478"/>
                          </a:lnTo>
                          <a:lnTo>
                            <a:pt x="448" y="424"/>
                          </a:lnTo>
                          <a:lnTo>
                            <a:pt x="450" y="370"/>
                          </a:lnTo>
                          <a:lnTo>
                            <a:pt x="454" y="317"/>
                          </a:lnTo>
                          <a:lnTo>
                            <a:pt x="458" y="263"/>
                          </a:lnTo>
                          <a:lnTo>
                            <a:pt x="462" y="211"/>
                          </a:lnTo>
                          <a:lnTo>
                            <a:pt x="469" y="158"/>
                          </a:lnTo>
                          <a:lnTo>
                            <a:pt x="476" y="106"/>
                          </a:lnTo>
                          <a:lnTo>
                            <a:pt x="483" y="5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9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4257" y="2962"/>
                      <a:ext cx="225" cy="71"/>
                    </a:xfrm>
                    <a:custGeom>
                      <a:avLst/>
                      <a:gdLst/>
                      <a:ahLst/>
                      <a:cxnLst>
                        <a:cxn ang="0">
                          <a:pos x="412" y="0"/>
                        </a:cxn>
                        <a:cxn ang="0">
                          <a:pos x="383" y="11"/>
                        </a:cxn>
                        <a:cxn ang="0">
                          <a:pos x="353" y="25"/>
                        </a:cxn>
                        <a:cxn ang="0">
                          <a:pos x="325" y="39"/>
                        </a:cxn>
                        <a:cxn ang="0">
                          <a:pos x="297" y="55"/>
                        </a:cxn>
                        <a:cxn ang="0">
                          <a:pos x="269" y="72"/>
                        </a:cxn>
                        <a:cxn ang="0">
                          <a:pos x="241" y="91"/>
                        </a:cxn>
                        <a:cxn ang="0">
                          <a:pos x="213" y="109"/>
                        </a:cxn>
                        <a:cxn ang="0">
                          <a:pos x="187" y="130"/>
                        </a:cxn>
                        <a:cxn ang="0">
                          <a:pos x="161" y="151"/>
                        </a:cxn>
                        <a:cxn ang="0">
                          <a:pos x="135" y="173"/>
                        </a:cxn>
                        <a:cxn ang="0">
                          <a:pos x="111" y="195"/>
                        </a:cxn>
                        <a:cxn ang="0">
                          <a:pos x="87" y="219"/>
                        </a:cxn>
                        <a:cxn ang="0">
                          <a:pos x="64" y="243"/>
                        </a:cxn>
                        <a:cxn ang="0">
                          <a:pos x="42" y="268"/>
                        </a:cxn>
                        <a:cxn ang="0">
                          <a:pos x="20" y="293"/>
                        </a:cxn>
                        <a:cxn ang="0">
                          <a:pos x="0" y="317"/>
                        </a:cxn>
                        <a:cxn ang="0">
                          <a:pos x="16" y="321"/>
                        </a:cxn>
                        <a:cxn ang="0">
                          <a:pos x="34" y="323"/>
                        </a:cxn>
                        <a:cxn ang="0">
                          <a:pos x="52" y="327"/>
                        </a:cxn>
                        <a:cxn ang="0">
                          <a:pos x="68" y="329"/>
                        </a:cxn>
                        <a:cxn ang="0">
                          <a:pos x="86" y="332"/>
                        </a:cxn>
                        <a:cxn ang="0">
                          <a:pos x="103" y="336"/>
                        </a:cxn>
                        <a:cxn ang="0">
                          <a:pos x="121" y="338"/>
                        </a:cxn>
                        <a:cxn ang="0">
                          <a:pos x="139" y="340"/>
                        </a:cxn>
                        <a:cxn ang="0">
                          <a:pos x="156" y="343"/>
                        </a:cxn>
                        <a:cxn ang="0">
                          <a:pos x="174" y="345"/>
                        </a:cxn>
                        <a:cxn ang="0">
                          <a:pos x="191" y="348"/>
                        </a:cxn>
                        <a:cxn ang="0">
                          <a:pos x="210" y="350"/>
                        </a:cxn>
                        <a:cxn ang="0">
                          <a:pos x="228" y="353"/>
                        </a:cxn>
                        <a:cxn ang="0">
                          <a:pos x="246" y="355"/>
                        </a:cxn>
                        <a:cxn ang="0">
                          <a:pos x="264" y="356"/>
                        </a:cxn>
                        <a:cxn ang="0">
                          <a:pos x="283" y="359"/>
                        </a:cxn>
                        <a:cxn ang="0">
                          <a:pos x="295" y="311"/>
                        </a:cxn>
                        <a:cxn ang="0">
                          <a:pos x="308" y="262"/>
                        </a:cxn>
                        <a:cxn ang="0">
                          <a:pos x="324" y="214"/>
                        </a:cxn>
                        <a:cxn ang="0">
                          <a:pos x="340" y="166"/>
                        </a:cxn>
                        <a:cxn ang="0">
                          <a:pos x="358" y="120"/>
                        </a:cxn>
                        <a:cxn ang="0">
                          <a:pos x="375" y="77"/>
                        </a:cxn>
                        <a:cxn ang="0">
                          <a:pos x="394" y="37"/>
                        </a:cxn>
                        <a:cxn ang="0">
                          <a:pos x="412" y="0"/>
                        </a:cxn>
                      </a:cxnLst>
                      <a:rect l="0" t="0" r="r" b="b"/>
                      <a:pathLst>
                        <a:path w="412" h="359">
                          <a:moveTo>
                            <a:pt x="412" y="0"/>
                          </a:moveTo>
                          <a:lnTo>
                            <a:pt x="383" y="11"/>
                          </a:lnTo>
                          <a:lnTo>
                            <a:pt x="353" y="25"/>
                          </a:lnTo>
                          <a:lnTo>
                            <a:pt x="325" y="39"/>
                          </a:lnTo>
                          <a:lnTo>
                            <a:pt x="297" y="55"/>
                          </a:lnTo>
                          <a:lnTo>
                            <a:pt x="269" y="72"/>
                          </a:lnTo>
                          <a:lnTo>
                            <a:pt x="241" y="91"/>
                          </a:lnTo>
                          <a:lnTo>
                            <a:pt x="213" y="109"/>
                          </a:lnTo>
                          <a:lnTo>
                            <a:pt x="187" y="130"/>
                          </a:lnTo>
                          <a:lnTo>
                            <a:pt x="161" y="151"/>
                          </a:lnTo>
                          <a:lnTo>
                            <a:pt x="135" y="173"/>
                          </a:lnTo>
                          <a:lnTo>
                            <a:pt x="111" y="195"/>
                          </a:lnTo>
                          <a:lnTo>
                            <a:pt x="87" y="219"/>
                          </a:lnTo>
                          <a:lnTo>
                            <a:pt x="64" y="243"/>
                          </a:lnTo>
                          <a:lnTo>
                            <a:pt x="42" y="268"/>
                          </a:lnTo>
                          <a:lnTo>
                            <a:pt x="20" y="293"/>
                          </a:lnTo>
                          <a:lnTo>
                            <a:pt x="0" y="317"/>
                          </a:lnTo>
                          <a:lnTo>
                            <a:pt x="16" y="321"/>
                          </a:lnTo>
                          <a:lnTo>
                            <a:pt x="34" y="323"/>
                          </a:lnTo>
                          <a:lnTo>
                            <a:pt x="52" y="327"/>
                          </a:lnTo>
                          <a:lnTo>
                            <a:pt x="68" y="329"/>
                          </a:lnTo>
                          <a:lnTo>
                            <a:pt x="86" y="332"/>
                          </a:lnTo>
                          <a:lnTo>
                            <a:pt x="103" y="336"/>
                          </a:lnTo>
                          <a:lnTo>
                            <a:pt x="121" y="338"/>
                          </a:lnTo>
                          <a:lnTo>
                            <a:pt x="139" y="340"/>
                          </a:lnTo>
                          <a:lnTo>
                            <a:pt x="156" y="343"/>
                          </a:lnTo>
                          <a:lnTo>
                            <a:pt x="174" y="345"/>
                          </a:lnTo>
                          <a:lnTo>
                            <a:pt x="191" y="348"/>
                          </a:lnTo>
                          <a:lnTo>
                            <a:pt x="210" y="350"/>
                          </a:lnTo>
                          <a:lnTo>
                            <a:pt x="228" y="353"/>
                          </a:lnTo>
                          <a:lnTo>
                            <a:pt x="246" y="355"/>
                          </a:lnTo>
                          <a:lnTo>
                            <a:pt x="264" y="356"/>
                          </a:lnTo>
                          <a:lnTo>
                            <a:pt x="283" y="359"/>
                          </a:lnTo>
                          <a:lnTo>
                            <a:pt x="295" y="311"/>
                          </a:lnTo>
                          <a:lnTo>
                            <a:pt x="308" y="262"/>
                          </a:lnTo>
                          <a:lnTo>
                            <a:pt x="324" y="214"/>
                          </a:lnTo>
                          <a:lnTo>
                            <a:pt x="340" y="166"/>
                          </a:lnTo>
                          <a:lnTo>
                            <a:pt x="358" y="120"/>
                          </a:lnTo>
                          <a:lnTo>
                            <a:pt x="375" y="77"/>
                          </a:lnTo>
                          <a:lnTo>
                            <a:pt x="394" y="37"/>
                          </a:lnTo>
                          <a:lnTo>
                            <a:pt x="412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0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4254" y="3286"/>
                      <a:ext cx="226" cy="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4"/>
                        </a:cxn>
                        <a:cxn ang="0">
                          <a:pos x="20" y="69"/>
                        </a:cxn>
                        <a:cxn ang="0">
                          <a:pos x="42" y="94"/>
                        </a:cxn>
                        <a:cxn ang="0">
                          <a:pos x="64" y="120"/>
                        </a:cxn>
                        <a:cxn ang="0">
                          <a:pos x="87" y="144"/>
                        </a:cxn>
                        <a:cxn ang="0">
                          <a:pos x="111" y="169"/>
                        </a:cxn>
                        <a:cxn ang="0">
                          <a:pos x="136" y="193"/>
                        </a:cxn>
                        <a:cxn ang="0">
                          <a:pos x="161" y="217"/>
                        </a:cxn>
                        <a:cxn ang="0">
                          <a:pos x="187" y="240"/>
                        </a:cxn>
                        <a:cxn ang="0">
                          <a:pos x="213" y="261"/>
                        </a:cxn>
                        <a:cxn ang="0">
                          <a:pos x="240" y="282"/>
                        </a:cxn>
                        <a:cxn ang="0">
                          <a:pos x="268" y="302"/>
                        </a:cxn>
                        <a:cxn ang="0">
                          <a:pos x="297" y="320"/>
                        </a:cxn>
                        <a:cxn ang="0">
                          <a:pos x="324" y="337"/>
                        </a:cxn>
                        <a:cxn ang="0">
                          <a:pos x="353" y="352"/>
                        </a:cxn>
                        <a:cxn ang="0">
                          <a:pos x="383" y="366"/>
                        </a:cxn>
                        <a:cxn ang="0">
                          <a:pos x="411" y="378"/>
                        </a:cxn>
                        <a:cxn ang="0">
                          <a:pos x="394" y="340"/>
                        </a:cxn>
                        <a:cxn ang="0">
                          <a:pos x="376" y="297"/>
                        </a:cxn>
                        <a:cxn ang="0">
                          <a:pos x="358" y="251"/>
                        </a:cxn>
                        <a:cxn ang="0">
                          <a:pos x="341" y="202"/>
                        </a:cxn>
                        <a:cxn ang="0">
                          <a:pos x="324" y="152"/>
                        </a:cxn>
                        <a:cxn ang="0">
                          <a:pos x="310" y="100"/>
                        </a:cxn>
                        <a:cxn ang="0">
                          <a:pos x="297" y="50"/>
                        </a:cxn>
                        <a:cxn ang="0">
                          <a:pos x="285" y="0"/>
                        </a:cxn>
                        <a:cxn ang="0">
                          <a:pos x="266" y="3"/>
                        </a:cxn>
                        <a:cxn ang="0">
                          <a:pos x="248" y="4"/>
                        </a:cxn>
                        <a:cxn ang="0">
                          <a:pos x="229" y="7"/>
                        </a:cxn>
                        <a:cxn ang="0">
                          <a:pos x="212" y="9"/>
                        </a:cxn>
                        <a:cxn ang="0">
                          <a:pos x="193" y="12"/>
                        </a:cxn>
                        <a:cxn ang="0">
                          <a:pos x="176" y="14"/>
                        </a:cxn>
                        <a:cxn ang="0">
                          <a:pos x="158" y="16"/>
                        </a:cxn>
                        <a:cxn ang="0">
                          <a:pos x="140" y="19"/>
                        </a:cxn>
                        <a:cxn ang="0">
                          <a:pos x="123" y="21"/>
                        </a:cxn>
                        <a:cxn ang="0">
                          <a:pos x="105" y="24"/>
                        </a:cxn>
                        <a:cxn ang="0">
                          <a:pos x="87" y="28"/>
                        </a:cxn>
                        <a:cxn ang="0">
                          <a:pos x="70" y="30"/>
                        </a:cxn>
                        <a:cxn ang="0">
                          <a:pos x="52" y="34"/>
                        </a:cxn>
                        <a:cxn ang="0">
                          <a:pos x="35" y="37"/>
                        </a:cxn>
                        <a:cxn ang="0">
                          <a:pos x="18" y="40"/>
                        </a:cxn>
                        <a:cxn ang="0">
                          <a:pos x="0" y="44"/>
                        </a:cxn>
                      </a:cxnLst>
                      <a:rect l="0" t="0" r="r" b="b"/>
                      <a:pathLst>
                        <a:path w="411" h="378">
                          <a:moveTo>
                            <a:pt x="0" y="44"/>
                          </a:moveTo>
                          <a:lnTo>
                            <a:pt x="20" y="69"/>
                          </a:lnTo>
                          <a:lnTo>
                            <a:pt x="42" y="94"/>
                          </a:lnTo>
                          <a:lnTo>
                            <a:pt x="64" y="120"/>
                          </a:lnTo>
                          <a:lnTo>
                            <a:pt x="87" y="144"/>
                          </a:lnTo>
                          <a:lnTo>
                            <a:pt x="111" y="169"/>
                          </a:lnTo>
                          <a:lnTo>
                            <a:pt x="136" y="193"/>
                          </a:lnTo>
                          <a:lnTo>
                            <a:pt x="161" y="217"/>
                          </a:lnTo>
                          <a:lnTo>
                            <a:pt x="187" y="240"/>
                          </a:lnTo>
                          <a:lnTo>
                            <a:pt x="213" y="261"/>
                          </a:lnTo>
                          <a:lnTo>
                            <a:pt x="240" y="282"/>
                          </a:lnTo>
                          <a:lnTo>
                            <a:pt x="268" y="302"/>
                          </a:lnTo>
                          <a:lnTo>
                            <a:pt x="297" y="320"/>
                          </a:lnTo>
                          <a:lnTo>
                            <a:pt x="324" y="337"/>
                          </a:lnTo>
                          <a:lnTo>
                            <a:pt x="353" y="352"/>
                          </a:lnTo>
                          <a:lnTo>
                            <a:pt x="383" y="366"/>
                          </a:lnTo>
                          <a:lnTo>
                            <a:pt x="411" y="378"/>
                          </a:lnTo>
                          <a:lnTo>
                            <a:pt x="394" y="340"/>
                          </a:lnTo>
                          <a:lnTo>
                            <a:pt x="376" y="297"/>
                          </a:lnTo>
                          <a:lnTo>
                            <a:pt x="358" y="251"/>
                          </a:lnTo>
                          <a:lnTo>
                            <a:pt x="341" y="202"/>
                          </a:lnTo>
                          <a:lnTo>
                            <a:pt x="324" y="152"/>
                          </a:lnTo>
                          <a:lnTo>
                            <a:pt x="310" y="100"/>
                          </a:lnTo>
                          <a:lnTo>
                            <a:pt x="297" y="50"/>
                          </a:lnTo>
                          <a:lnTo>
                            <a:pt x="285" y="0"/>
                          </a:lnTo>
                          <a:lnTo>
                            <a:pt x="266" y="3"/>
                          </a:lnTo>
                          <a:lnTo>
                            <a:pt x="248" y="4"/>
                          </a:lnTo>
                          <a:lnTo>
                            <a:pt x="229" y="7"/>
                          </a:lnTo>
                          <a:lnTo>
                            <a:pt x="212" y="9"/>
                          </a:lnTo>
                          <a:lnTo>
                            <a:pt x="193" y="12"/>
                          </a:lnTo>
                          <a:lnTo>
                            <a:pt x="176" y="14"/>
                          </a:lnTo>
                          <a:lnTo>
                            <a:pt x="158" y="16"/>
                          </a:lnTo>
                          <a:lnTo>
                            <a:pt x="140" y="19"/>
                          </a:lnTo>
                          <a:lnTo>
                            <a:pt x="123" y="21"/>
                          </a:lnTo>
                          <a:lnTo>
                            <a:pt x="105" y="24"/>
                          </a:lnTo>
                          <a:lnTo>
                            <a:pt x="87" y="28"/>
                          </a:lnTo>
                          <a:lnTo>
                            <a:pt x="70" y="30"/>
                          </a:lnTo>
                          <a:lnTo>
                            <a:pt x="52" y="34"/>
                          </a:lnTo>
                          <a:lnTo>
                            <a:pt x="35" y="37"/>
                          </a:lnTo>
                          <a:lnTo>
                            <a:pt x="18" y="4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1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4132" y="3174"/>
                      <a:ext cx="263" cy="95"/>
                    </a:xfrm>
                    <a:custGeom>
                      <a:avLst/>
                      <a:gdLst/>
                      <a:ahLst/>
                      <a:cxnLst>
                        <a:cxn ang="0">
                          <a:pos x="445" y="0"/>
                        </a:cxn>
                        <a:cxn ang="0">
                          <a:pos x="0" y="0"/>
                        </a:cxn>
                        <a:cxn ang="0">
                          <a:pos x="5" y="65"/>
                        </a:cxn>
                        <a:cxn ang="0">
                          <a:pos x="14" y="129"/>
                        </a:cxn>
                        <a:cxn ang="0">
                          <a:pos x="27" y="190"/>
                        </a:cxn>
                        <a:cxn ang="0">
                          <a:pos x="43" y="252"/>
                        </a:cxn>
                        <a:cxn ang="0">
                          <a:pos x="63" y="311"/>
                        </a:cxn>
                        <a:cxn ang="0">
                          <a:pos x="85" y="369"/>
                        </a:cxn>
                        <a:cxn ang="0">
                          <a:pos x="110" y="424"/>
                        </a:cxn>
                        <a:cxn ang="0">
                          <a:pos x="139" y="478"/>
                        </a:cxn>
                        <a:cxn ang="0">
                          <a:pos x="160" y="473"/>
                        </a:cxn>
                        <a:cxn ang="0">
                          <a:pos x="179" y="470"/>
                        </a:cxn>
                        <a:cxn ang="0">
                          <a:pos x="200" y="465"/>
                        </a:cxn>
                        <a:cxn ang="0">
                          <a:pos x="221" y="461"/>
                        </a:cxn>
                        <a:cxn ang="0">
                          <a:pos x="242" y="456"/>
                        </a:cxn>
                        <a:cxn ang="0">
                          <a:pos x="263" y="452"/>
                        </a:cxn>
                        <a:cxn ang="0">
                          <a:pos x="285" y="449"/>
                        </a:cxn>
                        <a:cxn ang="0">
                          <a:pos x="306" y="445"/>
                        </a:cxn>
                        <a:cxn ang="0">
                          <a:pos x="328" y="441"/>
                        </a:cxn>
                        <a:cxn ang="0">
                          <a:pos x="349" y="439"/>
                        </a:cxn>
                        <a:cxn ang="0">
                          <a:pos x="371" y="435"/>
                        </a:cxn>
                        <a:cxn ang="0">
                          <a:pos x="393" y="433"/>
                        </a:cxn>
                        <a:cxn ang="0">
                          <a:pos x="415" y="429"/>
                        </a:cxn>
                        <a:cxn ang="0">
                          <a:pos x="437" y="426"/>
                        </a:cxn>
                        <a:cxn ang="0">
                          <a:pos x="459" y="424"/>
                        </a:cxn>
                        <a:cxn ang="0">
                          <a:pos x="481" y="422"/>
                        </a:cxn>
                        <a:cxn ang="0">
                          <a:pos x="473" y="370"/>
                        </a:cxn>
                        <a:cxn ang="0">
                          <a:pos x="467" y="318"/>
                        </a:cxn>
                        <a:cxn ang="0">
                          <a:pos x="461" y="267"/>
                        </a:cxn>
                        <a:cxn ang="0">
                          <a:pos x="457" y="214"/>
                        </a:cxn>
                        <a:cxn ang="0">
                          <a:pos x="452" y="160"/>
                        </a:cxn>
                        <a:cxn ang="0">
                          <a:pos x="449" y="107"/>
                        </a:cxn>
                        <a:cxn ang="0">
                          <a:pos x="447" y="54"/>
                        </a:cxn>
                        <a:cxn ang="0">
                          <a:pos x="445" y="0"/>
                        </a:cxn>
                      </a:cxnLst>
                      <a:rect l="0" t="0" r="r" b="b"/>
                      <a:pathLst>
                        <a:path w="481" h="478">
                          <a:moveTo>
                            <a:pt x="445" y="0"/>
                          </a:moveTo>
                          <a:lnTo>
                            <a:pt x="0" y="0"/>
                          </a:lnTo>
                          <a:lnTo>
                            <a:pt x="5" y="65"/>
                          </a:lnTo>
                          <a:lnTo>
                            <a:pt x="14" y="129"/>
                          </a:lnTo>
                          <a:lnTo>
                            <a:pt x="27" y="190"/>
                          </a:lnTo>
                          <a:lnTo>
                            <a:pt x="43" y="252"/>
                          </a:lnTo>
                          <a:lnTo>
                            <a:pt x="63" y="311"/>
                          </a:lnTo>
                          <a:lnTo>
                            <a:pt x="85" y="369"/>
                          </a:lnTo>
                          <a:lnTo>
                            <a:pt x="110" y="424"/>
                          </a:lnTo>
                          <a:lnTo>
                            <a:pt x="139" y="478"/>
                          </a:lnTo>
                          <a:lnTo>
                            <a:pt x="160" y="473"/>
                          </a:lnTo>
                          <a:lnTo>
                            <a:pt x="179" y="470"/>
                          </a:lnTo>
                          <a:lnTo>
                            <a:pt x="200" y="465"/>
                          </a:lnTo>
                          <a:lnTo>
                            <a:pt x="221" y="461"/>
                          </a:lnTo>
                          <a:lnTo>
                            <a:pt x="242" y="456"/>
                          </a:lnTo>
                          <a:lnTo>
                            <a:pt x="263" y="452"/>
                          </a:lnTo>
                          <a:lnTo>
                            <a:pt x="285" y="449"/>
                          </a:lnTo>
                          <a:lnTo>
                            <a:pt x="306" y="445"/>
                          </a:lnTo>
                          <a:lnTo>
                            <a:pt x="328" y="441"/>
                          </a:lnTo>
                          <a:lnTo>
                            <a:pt x="349" y="439"/>
                          </a:lnTo>
                          <a:lnTo>
                            <a:pt x="371" y="435"/>
                          </a:lnTo>
                          <a:lnTo>
                            <a:pt x="393" y="433"/>
                          </a:lnTo>
                          <a:lnTo>
                            <a:pt x="415" y="429"/>
                          </a:lnTo>
                          <a:lnTo>
                            <a:pt x="437" y="426"/>
                          </a:lnTo>
                          <a:lnTo>
                            <a:pt x="459" y="424"/>
                          </a:lnTo>
                          <a:lnTo>
                            <a:pt x="481" y="422"/>
                          </a:lnTo>
                          <a:lnTo>
                            <a:pt x="473" y="370"/>
                          </a:lnTo>
                          <a:lnTo>
                            <a:pt x="467" y="318"/>
                          </a:lnTo>
                          <a:lnTo>
                            <a:pt x="461" y="267"/>
                          </a:lnTo>
                          <a:lnTo>
                            <a:pt x="457" y="214"/>
                          </a:lnTo>
                          <a:lnTo>
                            <a:pt x="452" y="160"/>
                          </a:lnTo>
                          <a:lnTo>
                            <a:pt x="449" y="107"/>
                          </a:lnTo>
                          <a:lnTo>
                            <a:pt x="447" y="54"/>
                          </a:lnTo>
                          <a:lnTo>
                            <a:pt x="445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7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4422" y="2949"/>
                    <a:ext cx="408" cy="424"/>
                    <a:chOff x="4445" y="2949"/>
                    <a:chExt cx="358" cy="424"/>
                  </a:xfrm>
                </p:grpSpPr>
                <p:sp>
                  <p:nvSpPr>
                    <p:cNvPr id="24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4481" y="2949"/>
                      <a:ext cx="286" cy="88"/>
                    </a:xfrm>
                    <a:custGeom>
                      <a:avLst/>
                      <a:gdLst/>
                      <a:ahLst/>
                      <a:cxnLst>
                        <a:cxn ang="0">
                          <a:pos x="336" y="31"/>
                        </a:cxn>
                        <a:cxn ang="0">
                          <a:pos x="315" y="16"/>
                        </a:cxn>
                        <a:cxn ang="0">
                          <a:pos x="294" y="6"/>
                        </a:cxn>
                        <a:cxn ang="0">
                          <a:pos x="274" y="1"/>
                        </a:cxn>
                        <a:cxn ang="0">
                          <a:pos x="253" y="1"/>
                        </a:cxn>
                        <a:cxn ang="0">
                          <a:pos x="231" y="6"/>
                        </a:cxn>
                        <a:cxn ang="0">
                          <a:pos x="210" y="17"/>
                        </a:cxn>
                        <a:cxn ang="0">
                          <a:pos x="188" y="33"/>
                        </a:cxn>
                        <a:cxn ang="0">
                          <a:pos x="165" y="56"/>
                        </a:cxn>
                        <a:cxn ang="0">
                          <a:pos x="139" y="87"/>
                        </a:cxn>
                        <a:cxn ang="0">
                          <a:pos x="115" y="124"/>
                        </a:cxn>
                        <a:cxn ang="0">
                          <a:pos x="92" y="168"/>
                        </a:cxn>
                        <a:cxn ang="0">
                          <a:pos x="70" y="217"/>
                        </a:cxn>
                        <a:cxn ang="0">
                          <a:pos x="48" y="273"/>
                        </a:cxn>
                        <a:cxn ang="0">
                          <a:pos x="28" y="334"/>
                        </a:cxn>
                        <a:cxn ang="0">
                          <a:pos x="9" y="401"/>
                        </a:cxn>
                        <a:cxn ang="0">
                          <a:pos x="15" y="436"/>
                        </a:cxn>
                        <a:cxn ang="0">
                          <a:pos x="43" y="437"/>
                        </a:cxn>
                        <a:cxn ang="0">
                          <a:pos x="73" y="439"/>
                        </a:cxn>
                        <a:cxn ang="0">
                          <a:pos x="102" y="441"/>
                        </a:cxn>
                        <a:cxn ang="0">
                          <a:pos x="130" y="441"/>
                        </a:cxn>
                        <a:cxn ang="0">
                          <a:pos x="160" y="442"/>
                        </a:cxn>
                        <a:cxn ang="0">
                          <a:pos x="189" y="444"/>
                        </a:cxn>
                        <a:cxn ang="0">
                          <a:pos x="218" y="444"/>
                        </a:cxn>
                        <a:cxn ang="0">
                          <a:pos x="251" y="444"/>
                        </a:cxn>
                        <a:cxn ang="0">
                          <a:pos x="288" y="444"/>
                        </a:cxn>
                        <a:cxn ang="0">
                          <a:pos x="325" y="442"/>
                        </a:cxn>
                        <a:cxn ang="0">
                          <a:pos x="362" y="441"/>
                        </a:cxn>
                        <a:cxn ang="0">
                          <a:pos x="398" y="440"/>
                        </a:cxn>
                        <a:cxn ang="0">
                          <a:pos x="434" y="437"/>
                        </a:cxn>
                        <a:cxn ang="0">
                          <a:pos x="471" y="435"/>
                        </a:cxn>
                        <a:cxn ang="0">
                          <a:pos x="506" y="433"/>
                        </a:cxn>
                        <a:cxn ang="0">
                          <a:pos x="515" y="396"/>
                        </a:cxn>
                        <a:cxn ang="0">
                          <a:pos x="496" y="329"/>
                        </a:cxn>
                        <a:cxn ang="0">
                          <a:pos x="476" y="269"/>
                        </a:cxn>
                        <a:cxn ang="0">
                          <a:pos x="455" y="214"/>
                        </a:cxn>
                        <a:cxn ang="0">
                          <a:pos x="432" y="163"/>
                        </a:cxn>
                        <a:cxn ang="0">
                          <a:pos x="409" y="120"/>
                        </a:cxn>
                        <a:cxn ang="0">
                          <a:pos x="385" y="83"/>
                        </a:cxn>
                        <a:cxn ang="0">
                          <a:pos x="359" y="53"/>
                        </a:cxn>
                      </a:cxnLst>
                      <a:rect l="0" t="0" r="r" b="b"/>
                      <a:pathLst>
                        <a:path w="523" h="444">
                          <a:moveTo>
                            <a:pt x="347" y="40"/>
                          </a:moveTo>
                          <a:lnTo>
                            <a:pt x="336" y="31"/>
                          </a:lnTo>
                          <a:lnTo>
                            <a:pt x="326" y="23"/>
                          </a:lnTo>
                          <a:lnTo>
                            <a:pt x="315" y="16"/>
                          </a:lnTo>
                          <a:lnTo>
                            <a:pt x="305" y="10"/>
                          </a:lnTo>
                          <a:lnTo>
                            <a:pt x="294" y="6"/>
                          </a:lnTo>
                          <a:lnTo>
                            <a:pt x="285" y="2"/>
                          </a:lnTo>
                          <a:lnTo>
                            <a:pt x="274" y="1"/>
                          </a:lnTo>
                          <a:lnTo>
                            <a:pt x="264" y="0"/>
                          </a:lnTo>
                          <a:lnTo>
                            <a:pt x="253" y="1"/>
                          </a:lnTo>
                          <a:lnTo>
                            <a:pt x="242" y="2"/>
                          </a:lnTo>
                          <a:lnTo>
                            <a:pt x="231" y="6"/>
                          </a:lnTo>
                          <a:lnTo>
                            <a:pt x="221" y="11"/>
                          </a:lnTo>
                          <a:lnTo>
                            <a:pt x="210" y="17"/>
                          </a:lnTo>
                          <a:lnTo>
                            <a:pt x="199" y="24"/>
                          </a:lnTo>
                          <a:lnTo>
                            <a:pt x="188" y="33"/>
                          </a:lnTo>
                          <a:lnTo>
                            <a:pt x="177" y="43"/>
                          </a:lnTo>
                          <a:lnTo>
                            <a:pt x="165" y="56"/>
                          </a:lnTo>
                          <a:lnTo>
                            <a:pt x="151" y="71"/>
                          </a:lnTo>
                          <a:lnTo>
                            <a:pt x="139" y="87"/>
                          </a:lnTo>
                          <a:lnTo>
                            <a:pt x="127" y="106"/>
                          </a:lnTo>
                          <a:lnTo>
                            <a:pt x="115" y="124"/>
                          </a:lnTo>
                          <a:lnTo>
                            <a:pt x="104" y="146"/>
                          </a:lnTo>
                          <a:lnTo>
                            <a:pt x="92" y="168"/>
                          </a:lnTo>
                          <a:lnTo>
                            <a:pt x="81" y="193"/>
                          </a:lnTo>
                          <a:lnTo>
                            <a:pt x="70" y="217"/>
                          </a:lnTo>
                          <a:lnTo>
                            <a:pt x="59" y="244"/>
                          </a:lnTo>
                          <a:lnTo>
                            <a:pt x="48" y="273"/>
                          </a:lnTo>
                          <a:lnTo>
                            <a:pt x="38" y="303"/>
                          </a:lnTo>
                          <a:lnTo>
                            <a:pt x="28" y="334"/>
                          </a:lnTo>
                          <a:lnTo>
                            <a:pt x="18" y="366"/>
                          </a:lnTo>
                          <a:lnTo>
                            <a:pt x="9" y="401"/>
                          </a:lnTo>
                          <a:lnTo>
                            <a:pt x="0" y="435"/>
                          </a:lnTo>
                          <a:lnTo>
                            <a:pt x="15" y="436"/>
                          </a:lnTo>
                          <a:lnTo>
                            <a:pt x="29" y="436"/>
                          </a:lnTo>
                          <a:lnTo>
                            <a:pt x="43" y="437"/>
                          </a:lnTo>
                          <a:lnTo>
                            <a:pt x="59" y="439"/>
                          </a:lnTo>
                          <a:lnTo>
                            <a:pt x="73" y="439"/>
                          </a:lnTo>
                          <a:lnTo>
                            <a:pt x="87" y="440"/>
                          </a:lnTo>
                          <a:lnTo>
                            <a:pt x="102" y="441"/>
                          </a:lnTo>
                          <a:lnTo>
                            <a:pt x="116" y="441"/>
                          </a:lnTo>
                          <a:lnTo>
                            <a:pt x="130" y="441"/>
                          </a:lnTo>
                          <a:lnTo>
                            <a:pt x="145" y="442"/>
                          </a:lnTo>
                          <a:lnTo>
                            <a:pt x="160" y="442"/>
                          </a:lnTo>
                          <a:lnTo>
                            <a:pt x="174" y="442"/>
                          </a:lnTo>
                          <a:lnTo>
                            <a:pt x="189" y="444"/>
                          </a:lnTo>
                          <a:lnTo>
                            <a:pt x="203" y="444"/>
                          </a:lnTo>
                          <a:lnTo>
                            <a:pt x="218" y="444"/>
                          </a:lnTo>
                          <a:lnTo>
                            <a:pt x="233" y="444"/>
                          </a:lnTo>
                          <a:lnTo>
                            <a:pt x="251" y="444"/>
                          </a:lnTo>
                          <a:lnTo>
                            <a:pt x="270" y="444"/>
                          </a:lnTo>
                          <a:lnTo>
                            <a:pt x="288" y="444"/>
                          </a:lnTo>
                          <a:lnTo>
                            <a:pt x="307" y="442"/>
                          </a:lnTo>
                          <a:lnTo>
                            <a:pt x="325" y="442"/>
                          </a:lnTo>
                          <a:lnTo>
                            <a:pt x="344" y="441"/>
                          </a:lnTo>
                          <a:lnTo>
                            <a:pt x="362" y="441"/>
                          </a:lnTo>
                          <a:lnTo>
                            <a:pt x="380" y="440"/>
                          </a:lnTo>
                          <a:lnTo>
                            <a:pt x="398" y="440"/>
                          </a:lnTo>
                          <a:lnTo>
                            <a:pt x="417" y="439"/>
                          </a:lnTo>
                          <a:lnTo>
                            <a:pt x="434" y="437"/>
                          </a:lnTo>
                          <a:lnTo>
                            <a:pt x="453" y="436"/>
                          </a:lnTo>
                          <a:lnTo>
                            <a:pt x="471" y="435"/>
                          </a:lnTo>
                          <a:lnTo>
                            <a:pt x="488" y="434"/>
                          </a:lnTo>
                          <a:lnTo>
                            <a:pt x="506" y="433"/>
                          </a:lnTo>
                          <a:lnTo>
                            <a:pt x="523" y="431"/>
                          </a:lnTo>
                          <a:lnTo>
                            <a:pt x="515" y="396"/>
                          </a:lnTo>
                          <a:lnTo>
                            <a:pt x="506" y="362"/>
                          </a:lnTo>
                          <a:lnTo>
                            <a:pt x="496" y="329"/>
                          </a:lnTo>
                          <a:lnTo>
                            <a:pt x="486" y="299"/>
                          </a:lnTo>
                          <a:lnTo>
                            <a:pt x="476" y="269"/>
                          </a:lnTo>
                          <a:lnTo>
                            <a:pt x="465" y="241"/>
                          </a:lnTo>
                          <a:lnTo>
                            <a:pt x="455" y="214"/>
                          </a:lnTo>
                          <a:lnTo>
                            <a:pt x="444" y="188"/>
                          </a:lnTo>
                          <a:lnTo>
                            <a:pt x="432" y="163"/>
                          </a:lnTo>
                          <a:lnTo>
                            <a:pt x="421" y="141"/>
                          </a:lnTo>
                          <a:lnTo>
                            <a:pt x="409" y="120"/>
                          </a:lnTo>
                          <a:lnTo>
                            <a:pt x="397" y="101"/>
                          </a:lnTo>
                          <a:lnTo>
                            <a:pt x="385" y="83"/>
                          </a:lnTo>
                          <a:lnTo>
                            <a:pt x="373" y="67"/>
                          </a:lnTo>
                          <a:lnTo>
                            <a:pt x="359" y="53"/>
                          </a:lnTo>
                          <a:lnTo>
                            <a:pt x="347" y="4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5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4446" y="3063"/>
                      <a:ext cx="357" cy="83"/>
                    </a:xfrm>
                    <a:custGeom>
                      <a:avLst/>
                      <a:gdLst/>
                      <a:ahLst/>
                      <a:cxnLst>
                        <a:cxn ang="0">
                          <a:pos x="617" y="0"/>
                        </a:cxn>
                        <a:cxn ang="0">
                          <a:pos x="597" y="1"/>
                        </a:cxn>
                        <a:cxn ang="0">
                          <a:pos x="579" y="4"/>
                        </a:cxn>
                        <a:cxn ang="0">
                          <a:pos x="559" y="5"/>
                        </a:cxn>
                        <a:cxn ang="0">
                          <a:pos x="539" y="6"/>
                        </a:cxn>
                        <a:cxn ang="0">
                          <a:pos x="519" y="8"/>
                        </a:cxn>
                        <a:cxn ang="0">
                          <a:pos x="499" y="9"/>
                        </a:cxn>
                        <a:cxn ang="0">
                          <a:pos x="479" y="10"/>
                        </a:cxn>
                        <a:cxn ang="0">
                          <a:pos x="460" y="11"/>
                        </a:cxn>
                        <a:cxn ang="0">
                          <a:pos x="440" y="13"/>
                        </a:cxn>
                        <a:cxn ang="0">
                          <a:pos x="419" y="13"/>
                        </a:cxn>
                        <a:cxn ang="0">
                          <a:pos x="399" y="14"/>
                        </a:cxn>
                        <a:cxn ang="0">
                          <a:pos x="379" y="14"/>
                        </a:cxn>
                        <a:cxn ang="0">
                          <a:pos x="358" y="15"/>
                        </a:cxn>
                        <a:cxn ang="0">
                          <a:pos x="339" y="15"/>
                        </a:cxn>
                        <a:cxn ang="0">
                          <a:pos x="319" y="15"/>
                        </a:cxn>
                        <a:cxn ang="0">
                          <a:pos x="298" y="15"/>
                        </a:cxn>
                        <a:cxn ang="0">
                          <a:pos x="281" y="15"/>
                        </a:cxn>
                        <a:cxn ang="0">
                          <a:pos x="265" y="15"/>
                        </a:cxn>
                        <a:cxn ang="0">
                          <a:pos x="248" y="15"/>
                        </a:cxn>
                        <a:cxn ang="0">
                          <a:pos x="232" y="14"/>
                        </a:cxn>
                        <a:cxn ang="0">
                          <a:pos x="215" y="14"/>
                        </a:cxn>
                        <a:cxn ang="0">
                          <a:pos x="199" y="14"/>
                        </a:cxn>
                        <a:cxn ang="0">
                          <a:pos x="183" y="13"/>
                        </a:cxn>
                        <a:cxn ang="0">
                          <a:pos x="167" y="13"/>
                        </a:cxn>
                        <a:cxn ang="0">
                          <a:pos x="150" y="11"/>
                        </a:cxn>
                        <a:cxn ang="0">
                          <a:pos x="134" y="11"/>
                        </a:cxn>
                        <a:cxn ang="0">
                          <a:pos x="118" y="10"/>
                        </a:cxn>
                        <a:cxn ang="0">
                          <a:pos x="102" y="9"/>
                        </a:cxn>
                        <a:cxn ang="0">
                          <a:pos x="86" y="9"/>
                        </a:cxn>
                        <a:cxn ang="0">
                          <a:pos x="70" y="8"/>
                        </a:cxn>
                        <a:cxn ang="0">
                          <a:pos x="53" y="6"/>
                        </a:cxn>
                        <a:cxn ang="0">
                          <a:pos x="38" y="5"/>
                        </a:cxn>
                        <a:cxn ang="0">
                          <a:pos x="30" y="52"/>
                        </a:cxn>
                        <a:cxn ang="0">
                          <a:pos x="24" y="100"/>
                        </a:cxn>
                        <a:cxn ang="0">
                          <a:pos x="18" y="149"/>
                        </a:cxn>
                        <a:cxn ang="0">
                          <a:pos x="13" y="199"/>
                        </a:cxn>
                        <a:cxn ang="0">
                          <a:pos x="8" y="252"/>
                        </a:cxn>
                        <a:cxn ang="0">
                          <a:pos x="5" y="305"/>
                        </a:cxn>
                        <a:cxn ang="0">
                          <a:pos x="3" y="360"/>
                        </a:cxn>
                        <a:cxn ang="0">
                          <a:pos x="0" y="416"/>
                        </a:cxn>
                        <a:cxn ang="0">
                          <a:pos x="656" y="416"/>
                        </a:cxn>
                        <a:cxn ang="0">
                          <a:pos x="653" y="359"/>
                        </a:cxn>
                        <a:cxn ang="0">
                          <a:pos x="651" y="304"/>
                        </a:cxn>
                        <a:cxn ang="0">
                          <a:pos x="648" y="250"/>
                        </a:cxn>
                        <a:cxn ang="0">
                          <a:pos x="643" y="197"/>
                        </a:cxn>
                        <a:cxn ang="0">
                          <a:pos x="638" y="147"/>
                        </a:cxn>
                        <a:cxn ang="0">
                          <a:pos x="631" y="96"/>
                        </a:cxn>
                        <a:cxn ang="0">
                          <a:pos x="625" y="47"/>
                        </a:cxn>
                        <a:cxn ang="0">
                          <a:pos x="617" y="0"/>
                        </a:cxn>
                      </a:cxnLst>
                      <a:rect l="0" t="0" r="r" b="b"/>
                      <a:pathLst>
                        <a:path w="656" h="416">
                          <a:moveTo>
                            <a:pt x="617" y="0"/>
                          </a:moveTo>
                          <a:lnTo>
                            <a:pt x="597" y="1"/>
                          </a:lnTo>
                          <a:lnTo>
                            <a:pt x="579" y="4"/>
                          </a:lnTo>
                          <a:lnTo>
                            <a:pt x="559" y="5"/>
                          </a:lnTo>
                          <a:lnTo>
                            <a:pt x="539" y="6"/>
                          </a:lnTo>
                          <a:lnTo>
                            <a:pt x="519" y="8"/>
                          </a:lnTo>
                          <a:lnTo>
                            <a:pt x="499" y="9"/>
                          </a:lnTo>
                          <a:lnTo>
                            <a:pt x="479" y="10"/>
                          </a:lnTo>
                          <a:lnTo>
                            <a:pt x="460" y="11"/>
                          </a:lnTo>
                          <a:lnTo>
                            <a:pt x="440" y="13"/>
                          </a:lnTo>
                          <a:lnTo>
                            <a:pt x="419" y="13"/>
                          </a:lnTo>
                          <a:lnTo>
                            <a:pt x="399" y="14"/>
                          </a:lnTo>
                          <a:lnTo>
                            <a:pt x="379" y="14"/>
                          </a:lnTo>
                          <a:lnTo>
                            <a:pt x="358" y="15"/>
                          </a:lnTo>
                          <a:lnTo>
                            <a:pt x="339" y="15"/>
                          </a:lnTo>
                          <a:lnTo>
                            <a:pt x="319" y="15"/>
                          </a:lnTo>
                          <a:lnTo>
                            <a:pt x="298" y="15"/>
                          </a:lnTo>
                          <a:lnTo>
                            <a:pt x="281" y="15"/>
                          </a:lnTo>
                          <a:lnTo>
                            <a:pt x="265" y="15"/>
                          </a:lnTo>
                          <a:lnTo>
                            <a:pt x="248" y="15"/>
                          </a:lnTo>
                          <a:lnTo>
                            <a:pt x="232" y="14"/>
                          </a:lnTo>
                          <a:lnTo>
                            <a:pt x="215" y="14"/>
                          </a:lnTo>
                          <a:lnTo>
                            <a:pt x="199" y="14"/>
                          </a:lnTo>
                          <a:lnTo>
                            <a:pt x="183" y="13"/>
                          </a:lnTo>
                          <a:lnTo>
                            <a:pt x="167" y="13"/>
                          </a:lnTo>
                          <a:lnTo>
                            <a:pt x="150" y="11"/>
                          </a:lnTo>
                          <a:lnTo>
                            <a:pt x="134" y="11"/>
                          </a:lnTo>
                          <a:lnTo>
                            <a:pt x="118" y="10"/>
                          </a:lnTo>
                          <a:lnTo>
                            <a:pt x="102" y="9"/>
                          </a:lnTo>
                          <a:lnTo>
                            <a:pt x="86" y="9"/>
                          </a:lnTo>
                          <a:lnTo>
                            <a:pt x="70" y="8"/>
                          </a:lnTo>
                          <a:lnTo>
                            <a:pt x="53" y="6"/>
                          </a:lnTo>
                          <a:lnTo>
                            <a:pt x="38" y="5"/>
                          </a:lnTo>
                          <a:lnTo>
                            <a:pt x="30" y="52"/>
                          </a:lnTo>
                          <a:lnTo>
                            <a:pt x="24" y="100"/>
                          </a:lnTo>
                          <a:lnTo>
                            <a:pt x="18" y="149"/>
                          </a:lnTo>
                          <a:lnTo>
                            <a:pt x="13" y="199"/>
                          </a:lnTo>
                          <a:lnTo>
                            <a:pt x="8" y="252"/>
                          </a:lnTo>
                          <a:lnTo>
                            <a:pt x="5" y="305"/>
                          </a:lnTo>
                          <a:lnTo>
                            <a:pt x="3" y="360"/>
                          </a:lnTo>
                          <a:lnTo>
                            <a:pt x="0" y="416"/>
                          </a:lnTo>
                          <a:lnTo>
                            <a:pt x="656" y="416"/>
                          </a:lnTo>
                          <a:lnTo>
                            <a:pt x="653" y="359"/>
                          </a:lnTo>
                          <a:lnTo>
                            <a:pt x="651" y="304"/>
                          </a:lnTo>
                          <a:lnTo>
                            <a:pt x="648" y="250"/>
                          </a:lnTo>
                          <a:lnTo>
                            <a:pt x="643" y="197"/>
                          </a:lnTo>
                          <a:lnTo>
                            <a:pt x="638" y="147"/>
                          </a:lnTo>
                          <a:lnTo>
                            <a:pt x="631" y="96"/>
                          </a:lnTo>
                          <a:lnTo>
                            <a:pt x="625" y="47"/>
                          </a:lnTo>
                          <a:lnTo>
                            <a:pt x="617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6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4445" y="3174"/>
                      <a:ext cx="358" cy="83"/>
                    </a:xfrm>
                    <a:custGeom>
                      <a:avLst/>
                      <a:gdLst/>
                      <a:ahLst/>
                      <a:cxnLst>
                        <a:cxn ang="0">
                          <a:pos x="37" y="409"/>
                        </a:cxn>
                        <a:cxn ang="0">
                          <a:pos x="53" y="408"/>
                        </a:cxn>
                        <a:cxn ang="0">
                          <a:pos x="69" y="407"/>
                        </a:cxn>
                        <a:cxn ang="0">
                          <a:pos x="85" y="406"/>
                        </a:cxn>
                        <a:cxn ang="0">
                          <a:pos x="102" y="406"/>
                        </a:cxn>
                        <a:cxn ang="0">
                          <a:pos x="118" y="404"/>
                        </a:cxn>
                        <a:cxn ang="0">
                          <a:pos x="134" y="403"/>
                        </a:cxn>
                        <a:cxn ang="0">
                          <a:pos x="150" y="403"/>
                        </a:cxn>
                        <a:cxn ang="0">
                          <a:pos x="167" y="402"/>
                        </a:cxn>
                        <a:cxn ang="0">
                          <a:pos x="183" y="402"/>
                        </a:cxn>
                        <a:cxn ang="0">
                          <a:pos x="200" y="401"/>
                        </a:cxn>
                        <a:cxn ang="0">
                          <a:pos x="216" y="401"/>
                        </a:cxn>
                        <a:cxn ang="0">
                          <a:pos x="233" y="401"/>
                        </a:cxn>
                        <a:cxn ang="0">
                          <a:pos x="249" y="399"/>
                        </a:cxn>
                        <a:cxn ang="0">
                          <a:pos x="266" y="399"/>
                        </a:cxn>
                        <a:cxn ang="0">
                          <a:pos x="282" y="399"/>
                        </a:cxn>
                        <a:cxn ang="0">
                          <a:pos x="299" y="399"/>
                        </a:cxn>
                        <a:cxn ang="0">
                          <a:pos x="320" y="399"/>
                        </a:cxn>
                        <a:cxn ang="0">
                          <a:pos x="340" y="399"/>
                        </a:cxn>
                        <a:cxn ang="0">
                          <a:pos x="360" y="401"/>
                        </a:cxn>
                        <a:cxn ang="0">
                          <a:pos x="380" y="401"/>
                        </a:cxn>
                        <a:cxn ang="0">
                          <a:pos x="400" y="401"/>
                        </a:cxn>
                        <a:cxn ang="0">
                          <a:pos x="421" y="402"/>
                        </a:cxn>
                        <a:cxn ang="0">
                          <a:pos x="441" y="403"/>
                        </a:cxn>
                        <a:cxn ang="0">
                          <a:pos x="462" y="403"/>
                        </a:cxn>
                        <a:cxn ang="0">
                          <a:pos x="482" y="404"/>
                        </a:cxn>
                        <a:cxn ang="0">
                          <a:pos x="501" y="406"/>
                        </a:cxn>
                        <a:cxn ang="0">
                          <a:pos x="521" y="407"/>
                        </a:cxn>
                        <a:cxn ang="0">
                          <a:pos x="541" y="408"/>
                        </a:cxn>
                        <a:cxn ang="0">
                          <a:pos x="561" y="409"/>
                        </a:cxn>
                        <a:cxn ang="0">
                          <a:pos x="581" y="411"/>
                        </a:cxn>
                        <a:cxn ang="0">
                          <a:pos x="600" y="413"/>
                        </a:cxn>
                        <a:cxn ang="0">
                          <a:pos x="620" y="414"/>
                        </a:cxn>
                        <a:cxn ang="0">
                          <a:pos x="627" y="367"/>
                        </a:cxn>
                        <a:cxn ang="0">
                          <a:pos x="633" y="318"/>
                        </a:cxn>
                        <a:cxn ang="0">
                          <a:pos x="640" y="269"/>
                        </a:cxn>
                        <a:cxn ang="0">
                          <a:pos x="644" y="217"/>
                        </a:cxn>
                        <a:cxn ang="0">
                          <a:pos x="649" y="165"/>
                        </a:cxn>
                        <a:cxn ang="0">
                          <a:pos x="652" y="111"/>
                        </a:cxn>
                        <a:cxn ang="0">
                          <a:pos x="654" y="56"/>
                        </a:cxn>
                        <a:cxn ang="0">
                          <a:pos x="657" y="0"/>
                        </a:cxn>
                        <a:cxn ang="0">
                          <a:pos x="0" y="0"/>
                        </a:cxn>
                        <a:cxn ang="0">
                          <a:pos x="3" y="55"/>
                        </a:cxn>
                        <a:cxn ang="0">
                          <a:pos x="5" y="111"/>
                        </a:cxn>
                        <a:cxn ang="0">
                          <a:pos x="8" y="163"/>
                        </a:cxn>
                        <a:cxn ang="0">
                          <a:pos x="12" y="215"/>
                        </a:cxn>
                        <a:cxn ang="0">
                          <a:pos x="17" y="265"/>
                        </a:cxn>
                        <a:cxn ang="0">
                          <a:pos x="24" y="315"/>
                        </a:cxn>
                        <a:cxn ang="0">
                          <a:pos x="30" y="363"/>
                        </a:cxn>
                        <a:cxn ang="0">
                          <a:pos x="37" y="409"/>
                        </a:cxn>
                      </a:cxnLst>
                      <a:rect l="0" t="0" r="r" b="b"/>
                      <a:pathLst>
                        <a:path w="657" h="414">
                          <a:moveTo>
                            <a:pt x="37" y="409"/>
                          </a:moveTo>
                          <a:lnTo>
                            <a:pt x="53" y="408"/>
                          </a:lnTo>
                          <a:lnTo>
                            <a:pt x="69" y="407"/>
                          </a:lnTo>
                          <a:lnTo>
                            <a:pt x="85" y="406"/>
                          </a:lnTo>
                          <a:lnTo>
                            <a:pt x="102" y="406"/>
                          </a:lnTo>
                          <a:lnTo>
                            <a:pt x="118" y="404"/>
                          </a:lnTo>
                          <a:lnTo>
                            <a:pt x="134" y="403"/>
                          </a:lnTo>
                          <a:lnTo>
                            <a:pt x="150" y="403"/>
                          </a:lnTo>
                          <a:lnTo>
                            <a:pt x="167" y="402"/>
                          </a:lnTo>
                          <a:lnTo>
                            <a:pt x="183" y="402"/>
                          </a:lnTo>
                          <a:lnTo>
                            <a:pt x="200" y="401"/>
                          </a:lnTo>
                          <a:lnTo>
                            <a:pt x="216" y="401"/>
                          </a:lnTo>
                          <a:lnTo>
                            <a:pt x="233" y="401"/>
                          </a:lnTo>
                          <a:lnTo>
                            <a:pt x="249" y="399"/>
                          </a:lnTo>
                          <a:lnTo>
                            <a:pt x="266" y="399"/>
                          </a:lnTo>
                          <a:lnTo>
                            <a:pt x="282" y="399"/>
                          </a:lnTo>
                          <a:lnTo>
                            <a:pt x="299" y="399"/>
                          </a:lnTo>
                          <a:lnTo>
                            <a:pt x="320" y="399"/>
                          </a:lnTo>
                          <a:lnTo>
                            <a:pt x="340" y="399"/>
                          </a:lnTo>
                          <a:lnTo>
                            <a:pt x="360" y="401"/>
                          </a:lnTo>
                          <a:lnTo>
                            <a:pt x="380" y="401"/>
                          </a:lnTo>
                          <a:lnTo>
                            <a:pt x="400" y="401"/>
                          </a:lnTo>
                          <a:lnTo>
                            <a:pt x="421" y="402"/>
                          </a:lnTo>
                          <a:lnTo>
                            <a:pt x="441" y="403"/>
                          </a:lnTo>
                          <a:lnTo>
                            <a:pt x="462" y="403"/>
                          </a:lnTo>
                          <a:lnTo>
                            <a:pt x="482" y="404"/>
                          </a:lnTo>
                          <a:lnTo>
                            <a:pt x="501" y="406"/>
                          </a:lnTo>
                          <a:lnTo>
                            <a:pt x="521" y="407"/>
                          </a:lnTo>
                          <a:lnTo>
                            <a:pt x="541" y="408"/>
                          </a:lnTo>
                          <a:lnTo>
                            <a:pt x="561" y="409"/>
                          </a:lnTo>
                          <a:lnTo>
                            <a:pt x="581" y="411"/>
                          </a:lnTo>
                          <a:lnTo>
                            <a:pt x="600" y="413"/>
                          </a:lnTo>
                          <a:lnTo>
                            <a:pt x="620" y="414"/>
                          </a:lnTo>
                          <a:lnTo>
                            <a:pt x="627" y="367"/>
                          </a:lnTo>
                          <a:lnTo>
                            <a:pt x="633" y="318"/>
                          </a:lnTo>
                          <a:lnTo>
                            <a:pt x="640" y="269"/>
                          </a:lnTo>
                          <a:lnTo>
                            <a:pt x="644" y="217"/>
                          </a:lnTo>
                          <a:lnTo>
                            <a:pt x="649" y="165"/>
                          </a:lnTo>
                          <a:lnTo>
                            <a:pt x="652" y="111"/>
                          </a:lnTo>
                          <a:lnTo>
                            <a:pt x="654" y="56"/>
                          </a:lnTo>
                          <a:lnTo>
                            <a:pt x="657" y="0"/>
                          </a:lnTo>
                          <a:lnTo>
                            <a:pt x="0" y="0"/>
                          </a:lnTo>
                          <a:lnTo>
                            <a:pt x="3" y="55"/>
                          </a:lnTo>
                          <a:lnTo>
                            <a:pt x="5" y="111"/>
                          </a:lnTo>
                          <a:lnTo>
                            <a:pt x="8" y="163"/>
                          </a:lnTo>
                          <a:lnTo>
                            <a:pt x="12" y="215"/>
                          </a:lnTo>
                          <a:lnTo>
                            <a:pt x="17" y="265"/>
                          </a:lnTo>
                          <a:lnTo>
                            <a:pt x="24" y="315"/>
                          </a:lnTo>
                          <a:lnTo>
                            <a:pt x="30" y="363"/>
                          </a:lnTo>
                          <a:lnTo>
                            <a:pt x="37" y="40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4480" y="3282"/>
                      <a:ext cx="288" cy="91"/>
                    </a:xfrm>
                    <a:custGeom>
                      <a:avLst/>
                      <a:gdLst/>
                      <a:ahLst/>
                      <a:cxnLst>
                        <a:cxn ang="0">
                          <a:pos x="220" y="0"/>
                        </a:cxn>
                        <a:cxn ang="0">
                          <a:pos x="191" y="0"/>
                        </a:cxn>
                        <a:cxn ang="0">
                          <a:pos x="161" y="1"/>
                        </a:cxn>
                        <a:cxn ang="0">
                          <a:pos x="131" y="1"/>
                        </a:cxn>
                        <a:cxn ang="0">
                          <a:pos x="102" y="3"/>
                        </a:cxn>
                        <a:cxn ang="0">
                          <a:pos x="73" y="4"/>
                        </a:cxn>
                        <a:cxn ang="0">
                          <a:pos x="43" y="5"/>
                        </a:cxn>
                        <a:cxn ang="0">
                          <a:pos x="15" y="6"/>
                        </a:cxn>
                        <a:cxn ang="0">
                          <a:pos x="17" y="76"/>
                        </a:cxn>
                        <a:cxn ang="0">
                          <a:pos x="55" y="198"/>
                        </a:cxn>
                        <a:cxn ang="0">
                          <a:pos x="99" y="299"/>
                        </a:cxn>
                        <a:cxn ang="0">
                          <a:pos x="147" y="376"/>
                        </a:cxn>
                        <a:cxn ang="0">
                          <a:pos x="183" y="418"/>
                        </a:cxn>
                        <a:cxn ang="0">
                          <a:pos x="206" y="436"/>
                        </a:cxn>
                        <a:cxn ang="0">
                          <a:pos x="229" y="449"/>
                        </a:cxn>
                        <a:cxn ang="0">
                          <a:pos x="253" y="455"/>
                        </a:cxn>
                        <a:cxn ang="0">
                          <a:pos x="277" y="455"/>
                        </a:cxn>
                        <a:cxn ang="0">
                          <a:pos x="300" y="450"/>
                        </a:cxn>
                        <a:cxn ang="0">
                          <a:pos x="323" y="438"/>
                        </a:cxn>
                        <a:cxn ang="0">
                          <a:pos x="346" y="419"/>
                        </a:cxn>
                        <a:cxn ang="0">
                          <a:pos x="381" y="380"/>
                        </a:cxn>
                        <a:cxn ang="0">
                          <a:pos x="429" y="304"/>
                        </a:cxn>
                        <a:cxn ang="0">
                          <a:pos x="473" y="203"/>
                        </a:cxn>
                        <a:cxn ang="0">
                          <a:pos x="512" y="81"/>
                        </a:cxn>
                        <a:cxn ang="0">
                          <a:pos x="511" y="11"/>
                        </a:cxn>
                        <a:cxn ang="0">
                          <a:pos x="475" y="7"/>
                        </a:cxn>
                        <a:cxn ang="0">
                          <a:pos x="438" y="6"/>
                        </a:cxn>
                        <a:cxn ang="0">
                          <a:pos x="402" y="4"/>
                        </a:cxn>
                        <a:cxn ang="0">
                          <a:pos x="366" y="3"/>
                        </a:cxn>
                        <a:cxn ang="0">
                          <a:pos x="328" y="1"/>
                        </a:cxn>
                        <a:cxn ang="0">
                          <a:pos x="291" y="0"/>
                        </a:cxn>
                        <a:cxn ang="0">
                          <a:pos x="253" y="0"/>
                        </a:cxn>
                      </a:cxnLst>
                      <a:rect l="0" t="0" r="r" b="b"/>
                      <a:pathLst>
                        <a:path w="529" h="456">
                          <a:moveTo>
                            <a:pt x="235" y="0"/>
                          </a:moveTo>
                          <a:lnTo>
                            <a:pt x="220" y="0"/>
                          </a:lnTo>
                          <a:lnTo>
                            <a:pt x="205" y="0"/>
                          </a:lnTo>
                          <a:lnTo>
                            <a:pt x="191" y="0"/>
                          </a:lnTo>
                          <a:lnTo>
                            <a:pt x="175" y="0"/>
                          </a:lnTo>
                          <a:lnTo>
                            <a:pt x="161" y="1"/>
                          </a:lnTo>
                          <a:lnTo>
                            <a:pt x="146" y="1"/>
                          </a:lnTo>
                          <a:lnTo>
                            <a:pt x="131" y="1"/>
                          </a:lnTo>
                          <a:lnTo>
                            <a:pt x="117" y="1"/>
                          </a:lnTo>
                          <a:lnTo>
                            <a:pt x="102" y="3"/>
                          </a:lnTo>
                          <a:lnTo>
                            <a:pt x="87" y="3"/>
                          </a:lnTo>
                          <a:lnTo>
                            <a:pt x="73" y="4"/>
                          </a:lnTo>
                          <a:lnTo>
                            <a:pt x="59" y="4"/>
                          </a:lnTo>
                          <a:lnTo>
                            <a:pt x="43" y="5"/>
                          </a:lnTo>
                          <a:lnTo>
                            <a:pt x="29" y="6"/>
                          </a:lnTo>
                          <a:lnTo>
                            <a:pt x="15" y="6"/>
                          </a:lnTo>
                          <a:lnTo>
                            <a:pt x="0" y="7"/>
                          </a:lnTo>
                          <a:lnTo>
                            <a:pt x="17" y="76"/>
                          </a:lnTo>
                          <a:lnTo>
                            <a:pt x="35" y="140"/>
                          </a:lnTo>
                          <a:lnTo>
                            <a:pt x="55" y="198"/>
                          </a:lnTo>
                          <a:lnTo>
                            <a:pt x="77" y="251"/>
                          </a:lnTo>
                          <a:lnTo>
                            <a:pt x="99" y="299"/>
                          </a:lnTo>
                          <a:lnTo>
                            <a:pt x="122" y="341"/>
                          </a:lnTo>
                          <a:lnTo>
                            <a:pt x="147" y="376"/>
                          </a:lnTo>
                          <a:lnTo>
                            <a:pt x="171" y="406"/>
                          </a:lnTo>
                          <a:lnTo>
                            <a:pt x="183" y="418"/>
                          </a:lnTo>
                          <a:lnTo>
                            <a:pt x="194" y="428"/>
                          </a:lnTo>
                          <a:lnTo>
                            <a:pt x="206" y="436"/>
                          </a:lnTo>
                          <a:lnTo>
                            <a:pt x="218" y="444"/>
                          </a:lnTo>
                          <a:lnTo>
                            <a:pt x="229" y="449"/>
                          </a:lnTo>
                          <a:lnTo>
                            <a:pt x="241" y="452"/>
                          </a:lnTo>
                          <a:lnTo>
                            <a:pt x="253" y="455"/>
                          </a:lnTo>
                          <a:lnTo>
                            <a:pt x="266" y="456"/>
                          </a:lnTo>
                          <a:lnTo>
                            <a:pt x="277" y="455"/>
                          </a:lnTo>
                          <a:lnTo>
                            <a:pt x="288" y="454"/>
                          </a:lnTo>
                          <a:lnTo>
                            <a:pt x="300" y="450"/>
                          </a:lnTo>
                          <a:lnTo>
                            <a:pt x="311" y="444"/>
                          </a:lnTo>
                          <a:lnTo>
                            <a:pt x="323" y="438"/>
                          </a:lnTo>
                          <a:lnTo>
                            <a:pt x="334" y="429"/>
                          </a:lnTo>
                          <a:lnTo>
                            <a:pt x="346" y="419"/>
                          </a:lnTo>
                          <a:lnTo>
                            <a:pt x="357" y="408"/>
                          </a:lnTo>
                          <a:lnTo>
                            <a:pt x="381" y="380"/>
                          </a:lnTo>
                          <a:lnTo>
                            <a:pt x="405" y="344"/>
                          </a:lnTo>
                          <a:lnTo>
                            <a:pt x="429" y="304"/>
                          </a:lnTo>
                          <a:lnTo>
                            <a:pt x="452" y="256"/>
                          </a:lnTo>
                          <a:lnTo>
                            <a:pt x="473" y="203"/>
                          </a:lnTo>
                          <a:lnTo>
                            <a:pt x="494" y="145"/>
                          </a:lnTo>
                          <a:lnTo>
                            <a:pt x="512" y="81"/>
                          </a:lnTo>
                          <a:lnTo>
                            <a:pt x="529" y="12"/>
                          </a:lnTo>
                          <a:lnTo>
                            <a:pt x="511" y="11"/>
                          </a:lnTo>
                          <a:lnTo>
                            <a:pt x="494" y="10"/>
                          </a:lnTo>
                          <a:lnTo>
                            <a:pt x="475" y="7"/>
                          </a:lnTo>
                          <a:lnTo>
                            <a:pt x="457" y="6"/>
                          </a:lnTo>
                          <a:lnTo>
                            <a:pt x="438" y="6"/>
                          </a:lnTo>
                          <a:lnTo>
                            <a:pt x="421" y="5"/>
                          </a:lnTo>
                          <a:lnTo>
                            <a:pt x="402" y="4"/>
                          </a:lnTo>
                          <a:lnTo>
                            <a:pt x="383" y="3"/>
                          </a:lnTo>
                          <a:lnTo>
                            <a:pt x="366" y="3"/>
                          </a:lnTo>
                          <a:lnTo>
                            <a:pt x="347" y="1"/>
                          </a:lnTo>
                          <a:lnTo>
                            <a:pt x="328" y="1"/>
                          </a:lnTo>
                          <a:lnTo>
                            <a:pt x="310" y="1"/>
                          </a:lnTo>
                          <a:lnTo>
                            <a:pt x="291" y="0"/>
                          </a:lnTo>
                          <a:lnTo>
                            <a:pt x="272" y="0"/>
                          </a:lnTo>
                          <a:lnTo>
                            <a:pt x="253" y="0"/>
                          </a:lnTo>
                          <a:lnTo>
                            <a:pt x="235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8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752" y="2959"/>
                    <a:ext cx="369" cy="403"/>
                    <a:chOff x="4761" y="2959"/>
                    <a:chExt cx="369" cy="403"/>
                  </a:xfrm>
                </p:grpSpPr>
                <p:sp>
                  <p:nvSpPr>
                    <p:cNvPr id="2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4851" y="3046"/>
                      <a:ext cx="279" cy="100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497"/>
                        </a:cxn>
                        <a:cxn ang="0">
                          <a:pos x="510" y="497"/>
                        </a:cxn>
                        <a:cxn ang="0">
                          <a:pos x="504" y="429"/>
                        </a:cxn>
                        <a:cxn ang="0">
                          <a:pos x="494" y="362"/>
                        </a:cxn>
                        <a:cxn ang="0">
                          <a:pos x="480" y="298"/>
                        </a:cxn>
                        <a:cxn ang="0">
                          <a:pos x="462" y="234"/>
                        </a:cxn>
                        <a:cxn ang="0">
                          <a:pos x="441" y="172"/>
                        </a:cxn>
                        <a:cxn ang="0">
                          <a:pos x="417" y="113"/>
                        </a:cxn>
                        <a:cxn ang="0">
                          <a:pos x="388" y="55"/>
                        </a:cxn>
                        <a:cxn ang="0">
                          <a:pos x="357" y="0"/>
                        </a:cxn>
                        <a:cxn ang="0">
                          <a:pos x="336" y="5"/>
                        </a:cxn>
                        <a:cxn ang="0">
                          <a:pos x="314" y="11"/>
                        </a:cxn>
                        <a:cxn ang="0">
                          <a:pos x="294" y="16"/>
                        </a:cxn>
                        <a:cxn ang="0">
                          <a:pos x="272" y="21"/>
                        </a:cxn>
                        <a:cxn ang="0">
                          <a:pos x="250" y="26"/>
                        </a:cxn>
                        <a:cxn ang="0">
                          <a:pos x="227" y="31"/>
                        </a:cxn>
                        <a:cxn ang="0">
                          <a:pos x="205" y="34"/>
                        </a:cxn>
                        <a:cxn ang="0">
                          <a:pos x="183" y="39"/>
                        </a:cxn>
                        <a:cxn ang="0">
                          <a:pos x="161" y="43"/>
                        </a:cxn>
                        <a:cxn ang="0">
                          <a:pos x="138" y="47"/>
                        </a:cxn>
                        <a:cxn ang="0">
                          <a:pos x="115" y="50"/>
                        </a:cxn>
                        <a:cxn ang="0">
                          <a:pos x="93" y="54"/>
                        </a:cxn>
                        <a:cxn ang="0">
                          <a:pos x="70" y="58"/>
                        </a:cxn>
                        <a:cxn ang="0">
                          <a:pos x="47" y="62"/>
                        </a:cxn>
                        <a:cxn ang="0">
                          <a:pos x="23" y="65"/>
                        </a:cxn>
                        <a:cxn ang="0">
                          <a:pos x="0" y="68"/>
                        </a:cxn>
                        <a:cxn ang="0">
                          <a:pos x="7" y="119"/>
                        </a:cxn>
                        <a:cxn ang="0">
                          <a:pos x="15" y="172"/>
                        </a:cxn>
                        <a:cxn ang="0">
                          <a:pos x="22" y="225"/>
                        </a:cxn>
                        <a:cxn ang="0">
                          <a:pos x="27" y="278"/>
                        </a:cxn>
                        <a:cxn ang="0">
                          <a:pos x="32" y="333"/>
                        </a:cxn>
                        <a:cxn ang="0">
                          <a:pos x="35" y="387"/>
                        </a:cxn>
                        <a:cxn ang="0">
                          <a:pos x="37" y="441"/>
                        </a:cxn>
                        <a:cxn ang="0">
                          <a:pos x="39" y="497"/>
                        </a:cxn>
                      </a:cxnLst>
                      <a:rect l="0" t="0" r="r" b="b"/>
                      <a:pathLst>
                        <a:path w="510" h="497">
                          <a:moveTo>
                            <a:pt x="39" y="497"/>
                          </a:moveTo>
                          <a:lnTo>
                            <a:pt x="510" y="497"/>
                          </a:lnTo>
                          <a:lnTo>
                            <a:pt x="504" y="429"/>
                          </a:lnTo>
                          <a:lnTo>
                            <a:pt x="494" y="362"/>
                          </a:lnTo>
                          <a:lnTo>
                            <a:pt x="480" y="298"/>
                          </a:lnTo>
                          <a:lnTo>
                            <a:pt x="462" y="234"/>
                          </a:lnTo>
                          <a:lnTo>
                            <a:pt x="441" y="172"/>
                          </a:lnTo>
                          <a:lnTo>
                            <a:pt x="417" y="113"/>
                          </a:lnTo>
                          <a:lnTo>
                            <a:pt x="388" y="55"/>
                          </a:lnTo>
                          <a:lnTo>
                            <a:pt x="357" y="0"/>
                          </a:lnTo>
                          <a:lnTo>
                            <a:pt x="336" y="5"/>
                          </a:lnTo>
                          <a:lnTo>
                            <a:pt x="314" y="11"/>
                          </a:lnTo>
                          <a:lnTo>
                            <a:pt x="294" y="16"/>
                          </a:lnTo>
                          <a:lnTo>
                            <a:pt x="272" y="21"/>
                          </a:lnTo>
                          <a:lnTo>
                            <a:pt x="250" y="26"/>
                          </a:lnTo>
                          <a:lnTo>
                            <a:pt x="227" y="31"/>
                          </a:lnTo>
                          <a:lnTo>
                            <a:pt x="205" y="34"/>
                          </a:lnTo>
                          <a:lnTo>
                            <a:pt x="183" y="39"/>
                          </a:lnTo>
                          <a:lnTo>
                            <a:pt x="161" y="43"/>
                          </a:lnTo>
                          <a:lnTo>
                            <a:pt x="138" y="47"/>
                          </a:lnTo>
                          <a:lnTo>
                            <a:pt x="115" y="50"/>
                          </a:lnTo>
                          <a:lnTo>
                            <a:pt x="93" y="54"/>
                          </a:lnTo>
                          <a:lnTo>
                            <a:pt x="70" y="58"/>
                          </a:lnTo>
                          <a:lnTo>
                            <a:pt x="47" y="62"/>
                          </a:lnTo>
                          <a:lnTo>
                            <a:pt x="23" y="65"/>
                          </a:lnTo>
                          <a:lnTo>
                            <a:pt x="0" y="68"/>
                          </a:lnTo>
                          <a:lnTo>
                            <a:pt x="7" y="119"/>
                          </a:lnTo>
                          <a:lnTo>
                            <a:pt x="15" y="172"/>
                          </a:lnTo>
                          <a:lnTo>
                            <a:pt x="22" y="225"/>
                          </a:lnTo>
                          <a:lnTo>
                            <a:pt x="27" y="278"/>
                          </a:lnTo>
                          <a:lnTo>
                            <a:pt x="32" y="333"/>
                          </a:lnTo>
                          <a:lnTo>
                            <a:pt x="35" y="387"/>
                          </a:lnTo>
                          <a:lnTo>
                            <a:pt x="37" y="441"/>
                          </a:lnTo>
                          <a:lnTo>
                            <a:pt x="39" y="497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4765" y="2959"/>
                      <a:ext cx="234" cy="73"/>
                    </a:xfrm>
                    <a:custGeom>
                      <a:avLst/>
                      <a:gdLst/>
                      <a:ahLst/>
                      <a:cxnLst>
                        <a:cxn ang="0">
                          <a:pos x="429" y="312"/>
                        </a:cxn>
                        <a:cxn ang="0">
                          <a:pos x="409" y="286"/>
                        </a:cxn>
                        <a:cxn ang="0">
                          <a:pos x="385" y="262"/>
                        </a:cxn>
                        <a:cxn ang="0">
                          <a:pos x="362" y="237"/>
                        </a:cxn>
                        <a:cxn ang="0">
                          <a:pos x="338" y="214"/>
                        </a:cxn>
                        <a:cxn ang="0">
                          <a:pos x="313" y="190"/>
                        </a:cxn>
                        <a:cxn ang="0">
                          <a:pos x="287" y="168"/>
                        </a:cxn>
                        <a:cxn ang="0">
                          <a:pos x="261" y="146"/>
                        </a:cxn>
                        <a:cxn ang="0">
                          <a:pos x="233" y="125"/>
                        </a:cxn>
                        <a:cxn ang="0">
                          <a:pos x="206" y="106"/>
                        </a:cxn>
                        <a:cxn ang="0">
                          <a:pos x="177" y="86"/>
                        </a:cxn>
                        <a:cxn ang="0">
                          <a:pos x="149" y="69"/>
                        </a:cxn>
                        <a:cxn ang="0">
                          <a:pos x="120" y="52"/>
                        </a:cxn>
                        <a:cxn ang="0">
                          <a:pos x="90" y="37"/>
                        </a:cxn>
                        <a:cxn ang="0">
                          <a:pos x="61" y="23"/>
                        </a:cxn>
                        <a:cxn ang="0">
                          <a:pos x="30" y="11"/>
                        </a:cxn>
                        <a:cxn ang="0">
                          <a:pos x="0" y="0"/>
                        </a:cxn>
                        <a:cxn ang="0">
                          <a:pos x="19" y="37"/>
                        </a:cxn>
                        <a:cxn ang="0">
                          <a:pos x="36" y="77"/>
                        </a:cxn>
                        <a:cxn ang="0">
                          <a:pos x="55" y="122"/>
                        </a:cxn>
                        <a:cxn ang="0">
                          <a:pos x="73" y="168"/>
                        </a:cxn>
                        <a:cxn ang="0">
                          <a:pos x="89" y="216"/>
                        </a:cxn>
                        <a:cxn ang="0">
                          <a:pos x="105" y="265"/>
                        </a:cxn>
                        <a:cxn ang="0">
                          <a:pos x="119" y="315"/>
                        </a:cxn>
                        <a:cxn ang="0">
                          <a:pos x="131" y="364"/>
                        </a:cxn>
                        <a:cxn ang="0">
                          <a:pos x="151" y="361"/>
                        </a:cxn>
                        <a:cxn ang="0">
                          <a:pos x="170" y="359"/>
                        </a:cxn>
                        <a:cxn ang="0">
                          <a:pos x="189" y="356"/>
                        </a:cxn>
                        <a:cxn ang="0">
                          <a:pos x="208" y="354"/>
                        </a:cxn>
                        <a:cxn ang="0">
                          <a:pos x="228" y="350"/>
                        </a:cxn>
                        <a:cxn ang="0">
                          <a:pos x="247" y="348"/>
                        </a:cxn>
                        <a:cxn ang="0">
                          <a:pos x="265" y="345"/>
                        </a:cxn>
                        <a:cxn ang="0">
                          <a:pos x="284" y="342"/>
                        </a:cxn>
                        <a:cxn ang="0">
                          <a:pos x="303" y="338"/>
                        </a:cxn>
                        <a:cxn ang="0">
                          <a:pos x="322" y="335"/>
                        </a:cxn>
                        <a:cxn ang="0">
                          <a:pos x="339" y="332"/>
                        </a:cxn>
                        <a:cxn ang="0">
                          <a:pos x="358" y="328"/>
                        </a:cxn>
                        <a:cxn ang="0">
                          <a:pos x="375" y="324"/>
                        </a:cxn>
                        <a:cxn ang="0">
                          <a:pos x="394" y="321"/>
                        </a:cxn>
                        <a:cxn ang="0">
                          <a:pos x="412" y="316"/>
                        </a:cxn>
                        <a:cxn ang="0">
                          <a:pos x="429" y="312"/>
                        </a:cxn>
                      </a:cxnLst>
                      <a:rect l="0" t="0" r="r" b="b"/>
                      <a:pathLst>
                        <a:path w="429" h="364">
                          <a:moveTo>
                            <a:pt x="429" y="312"/>
                          </a:moveTo>
                          <a:lnTo>
                            <a:pt x="409" y="286"/>
                          </a:lnTo>
                          <a:lnTo>
                            <a:pt x="385" y="262"/>
                          </a:lnTo>
                          <a:lnTo>
                            <a:pt x="362" y="237"/>
                          </a:lnTo>
                          <a:lnTo>
                            <a:pt x="338" y="214"/>
                          </a:lnTo>
                          <a:lnTo>
                            <a:pt x="313" y="190"/>
                          </a:lnTo>
                          <a:lnTo>
                            <a:pt x="287" y="168"/>
                          </a:lnTo>
                          <a:lnTo>
                            <a:pt x="261" y="146"/>
                          </a:lnTo>
                          <a:lnTo>
                            <a:pt x="233" y="125"/>
                          </a:lnTo>
                          <a:lnTo>
                            <a:pt x="206" y="106"/>
                          </a:lnTo>
                          <a:lnTo>
                            <a:pt x="177" y="86"/>
                          </a:lnTo>
                          <a:lnTo>
                            <a:pt x="149" y="69"/>
                          </a:lnTo>
                          <a:lnTo>
                            <a:pt x="120" y="52"/>
                          </a:lnTo>
                          <a:lnTo>
                            <a:pt x="90" y="37"/>
                          </a:lnTo>
                          <a:lnTo>
                            <a:pt x="61" y="23"/>
                          </a:lnTo>
                          <a:lnTo>
                            <a:pt x="30" y="11"/>
                          </a:lnTo>
                          <a:lnTo>
                            <a:pt x="0" y="0"/>
                          </a:lnTo>
                          <a:lnTo>
                            <a:pt x="19" y="37"/>
                          </a:lnTo>
                          <a:lnTo>
                            <a:pt x="36" y="77"/>
                          </a:lnTo>
                          <a:lnTo>
                            <a:pt x="55" y="122"/>
                          </a:lnTo>
                          <a:lnTo>
                            <a:pt x="73" y="168"/>
                          </a:lnTo>
                          <a:lnTo>
                            <a:pt x="89" y="216"/>
                          </a:lnTo>
                          <a:lnTo>
                            <a:pt x="105" y="265"/>
                          </a:lnTo>
                          <a:lnTo>
                            <a:pt x="119" y="315"/>
                          </a:lnTo>
                          <a:lnTo>
                            <a:pt x="131" y="364"/>
                          </a:lnTo>
                          <a:lnTo>
                            <a:pt x="151" y="361"/>
                          </a:lnTo>
                          <a:lnTo>
                            <a:pt x="170" y="359"/>
                          </a:lnTo>
                          <a:lnTo>
                            <a:pt x="189" y="356"/>
                          </a:lnTo>
                          <a:lnTo>
                            <a:pt x="208" y="354"/>
                          </a:lnTo>
                          <a:lnTo>
                            <a:pt x="228" y="350"/>
                          </a:lnTo>
                          <a:lnTo>
                            <a:pt x="247" y="348"/>
                          </a:lnTo>
                          <a:lnTo>
                            <a:pt x="265" y="345"/>
                          </a:lnTo>
                          <a:lnTo>
                            <a:pt x="284" y="342"/>
                          </a:lnTo>
                          <a:lnTo>
                            <a:pt x="303" y="338"/>
                          </a:lnTo>
                          <a:lnTo>
                            <a:pt x="322" y="335"/>
                          </a:lnTo>
                          <a:lnTo>
                            <a:pt x="339" y="332"/>
                          </a:lnTo>
                          <a:lnTo>
                            <a:pt x="358" y="328"/>
                          </a:lnTo>
                          <a:lnTo>
                            <a:pt x="375" y="324"/>
                          </a:lnTo>
                          <a:lnTo>
                            <a:pt x="394" y="321"/>
                          </a:lnTo>
                          <a:lnTo>
                            <a:pt x="412" y="316"/>
                          </a:lnTo>
                          <a:lnTo>
                            <a:pt x="429" y="31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4761" y="3287"/>
                      <a:ext cx="240" cy="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6"/>
                        </a:cxn>
                        <a:cxn ang="0">
                          <a:pos x="31" y="365"/>
                        </a:cxn>
                        <a:cxn ang="0">
                          <a:pos x="61" y="352"/>
                        </a:cxn>
                        <a:cxn ang="0">
                          <a:pos x="92" y="338"/>
                        </a:cxn>
                        <a:cxn ang="0">
                          <a:pos x="122" y="322"/>
                        </a:cxn>
                        <a:cxn ang="0">
                          <a:pos x="152" y="305"/>
                        </a:cxn>
                        <a:cxn ang="0">
                          <a:pos x="182" y="286"/>
                        </a:cxn>
                        <a:cxn ang="0">
                          <a:pos x="211" y="266"/>
                        </a:cxn>
                        <a:cxn ang="0">
                          <a:pos x="239" y="246"/>
                        </a:cxn>
                        <a:cxn ang="0">
                          <a:pos x="268" y="223"/>
                        </a:cxn>
                        <a:cxn ang="0">
                          <a:pos x="296" y="200"/>
                        </a:cxn>
                        <a:cxn ang="0">
                          <a:pos x="322" y="177"/>
                        </a:cxn>
                        <a:cxn ang="0">
                          <a:pos x="348" y="153"/>
                        </a:cxn>
                        <a:cxn ang="0">
                          <a:pos x="373" y="129"/>
                        </a:cxn>
                        <a:cxn ang="0">
                          <a:pos x="397" y="103"/>
                        </a:cxn>
                        <a:cxn ang="0">
                          <a:pos x="419" y="78"/>
                        </a:cxn>
                        <a:cxn ang="0">
                          <a:pos x="441" y="52"/>
                        </a:cxn>
                        <a:cxn ang="0">
                          <a:pos x="423" y="49"/>
                        </a:cxn>
                        <a:cxn ang="0">
                          <a:pos x="406" y="44"/>
                        </a:cxn>
                        <a:cxn ang="0">
                          <a:pos x="387" y="40"/>
                        </a:cxn>
                        <a:cxn ang="0">
                          <a:pos x="369" y="37"/>
                        </a:cxn>
                        <a:cxn ang="0">
                          <a:pos x="351" y="33"/>
                        </a:cxn>
                        <a:cxn ang="0">
                          <a:pos x="332" y="29"/>
                        </a:cxn>
                        <a:cxn ang="0">
                          <a:pos x="313" y="27"/>
                        </a:cxn>
                        <a:cxn ang="0">
                          <a:pos x="294" y="23"/>
                        </a:cxn>
                        <a:cxn ang="0">
                          <a:pos x="276" y="19"/>
                        </a:cxn>
                        <a:cxn ang="0">
                          <a:pos x="257" y="17"/>
                        </a:cxn>
                        <a:cxn ang="0">
                          <a:pos x="238" y="13"/>
                        </a:cxn>
                        <a:cxn ang="0">
                          <a:pos x="218" y="11"/>
                        </a:cxn>
                        <a:cxn ang="0">
                          <a:pos x="200" y="8"/>
                        </a:cxn>
                        <a:cxn ang="0">
                          <a:pos x="180" y="5"/>
                        </a:cxn>
                        <a:cxn ang="0">
                          <a:pos x="161" y="2"/>
                        </a:cxn>
                        <a:cxn ang="0">
                          <a:pos x="141" y="0"/>
                        </a:cxn>
                        <a:cxn ang="0">
                          <a:pos x="129" y="50"/>
                        </a:cxn>
                        <a:cxn ang="0">
                          <a:pos x="114" y="100"/>
                        </a:cxn>
                        <a:cxn ang="0">
                          <a:pos x="96" y="152"/>
                        </a:cxn>
                        <a:cxn ang="0">
                          <a:pos x="78" y="201"/>
                        </a:cxn>
                        <a:cxn ang="0">
                          <a:pos x="59" y="250"/>
                        </a:cxn>
                        <a:cxn ang="0">
                          <a:pos x="39" y="296"/>
                        </a:cxn>
                        <a:cxn ang="0">
                          <a:pos x="19" y="338"/>
                        </a:cxn>
                        <a:cxn ang="0">
                          <a:pos x="0" y="376"/>
                        </a:cxn>
                      </a:cxnLst>
                      <a:rect l="0" t="0" r="r" b="b"/>
                      <a:pathLst>
                        <a:path w="441" h="376">
                          <a:moveTo>
                            <a:pt x="0" y="376"/>
                          </a:moveTo>
                          <a:lnTo>
                            <a:pt x="31" y="365"/>
                          </a:lnTo>
                          <a:lnTo>
                            <a:pt x="61" y="352"/>
                          </a:lnTo>
                          <a:lnTo>
                            <a:pt x="92" y="338"/>
                          </a:lnTo>
                          <a:lnTo>
                            <a:pt x="122" y="322"/>
                          </a:lnTo>
                          <a:lnTo>
                            <a:pt x="152" y="305"/>
                          </a:lnTo>
                          <a:lnTo>
                            <a:pt x="182" y="286"/>
                          </a:lnTo>
                          <a:lnTo>
                            <a:pt x="211" y="266"/>
                          </a:lnTo>
                          <a:lnTo>
                            <a:pt x="239" y="246"/>
                          </a:lnTo>
                          <a:lnTo>
                            <a:pt x="268" y="223"/>
                          </a:lnTo>
                          <a:lnTo>
                            <a:pt x="296" y="200"/>
                          </a:lnTo>
                          <a:lnTo>
                            <a:pt x="322" y="177"/>
                          </a:lnTo>
                          <a:lnTo>
                            <a:pt x="348" y="153"/>
                          </a:lnTo>
                          <a:lnTo>
                            <a:pt x="373" y="129"/>
                          </a:lnTo>
                          <a:lnTo>
                            <a:pt x="397" y="103"/>
                          </a:lnTo>
                          <a:lnTo>
                            <a:pt x="419" y="78"/>
                          </a:lnTo>
                          <a:lnTo>
                            <a:pt x="441" y="52"/>
                          </a:lnTo>
                          <a:lnTo>
                            <a:pt x="423" y="49"/>
                          </a:lnTo>
                          <a:lnTo>
                            <a:pt x="406" y="44"/>
                          </a:lnTo>
                          <a:lnTo>
                            <a:pt x="387" y="40"/>
                          </a:lnTo>
                          <a:lnTo>
                            <a:pt x="369" y="37"/>
                          </a:lnTo>
                          <a:lnTo>
                            <a:pt x="351" y="33"/>
                          </a:lnTo>
                          <a:lnTo>
                            <a:pt x="332" y="29"/>
                          </a:lnTo>
                          <a:lnTo>
                            <a:pt x="313" y="27"/>
                          </a:lnTo>
                          <a:lnTo>
                            <a:pt x="294" y="23"/>
                          </a:lnTo>
                          <a:lnTo>
                            <a:pt x="276" y="19"/>
                          </a:lnTo>
                          <a:lnTo>
                            <a:pt x="257" y="17"/>
                          </a:lnTo>
                          <a:lnTo>
                            <a:pt x="238" y="13"/>
                          </a:lnTo>
                          <a:lnTo>
                            <a:pt x="218" y="11"/>
                          </a:lnTo>
                          <a:lnTo>
                            <a:pt x="200" y="8"/>
                          </a:lnTo>
                          <a:lnTo>
                            <a:pt x="180" y="5"/>
                          </a:lnTo>
                          <a:lnTo>
                            <a:pt x="161" y="2"/>
                          </a:lnTo>
                          <a:lnTo>
                            <a:pt x="141" y="0"/>
                          </a:lnTo>
                          <a:lnTo>
                            <a:pt x="129" y="50"/>
                          </a:lnTo>
                          <a:lnTo>
                            <a:pt x="114" y="100"/>
                          </a:lnTo>
                          <a:lnTo>
                            <a:pt x="96" y="152"/>
                          </a:lnTo>
                          <a:lnTo>
                            <a:pt x="78" y="201"/>
                          </a:lnTo>
                          <a:lnTo>
                            <a:pt x="59" y="250"/>
                          </a:lnTo>
                          <a:lnTo>
                            <a:pt x="39" y="296"/>
                          </a:lnTo>
                          <a:lnTo>
                            <a:pt x="19" y="338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852" y="3174"/>
                      <a:ext cx="278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7" y="0"/>
                        </a:cxn>
                        <a:cxn ang="0">
                          <a:pos x="35" y="54"/>
                        </a:cxn>
                        <a:cxn ang="0">
                          <a:pos x="33" y="109"/>
                        </a:cxn>
                        <a:cxn ang="0">
                          <a:pos x="30" y="163"/>
                        </a:cxn>
                        <a:cxn ang="0">
                          <a:pos x="25" y="217"/>
                        </a:cxn>
                        <a:cxn ang="0">
                          <a:pos x="21" y="270"/>
                        </a:cxn>
                        <a:cxn ang="0">
                          <a:pos x="14" y="323"/>
                        </a:cxn>
                        <a:cxn ang="0">
                          <a:pos x="7" y="376"/>
                        </a:cxn>
                        <a:cxn ang="0">
                          <a:pos x="0" y="428"/>
                        </a:cxn>
                        <a:cxn ang="0">
                          <a:pos x="23" y="431"/>
                        </a:cxn>
                        <a:cxn ang="0">
                          <a:pos x="47" y="434"/>
                        </a:cxn>
                        <a:cxn ang="0">
                          <a:pos x="70" y="438"/>
                        </a:cxn>
                        <a:cxn ang="0">
                          <a:pos x="93" y="441"/>
                        </a:cxn>
                        <a:cxn ang="0">
                          <a:pos x="116" y="445"/>
                        </a:cxn>
                        <a:cxn ang="0">
                          <a:pos x="139" y="449"/>
                        </a:cxn>
                        <a:cxn ang="0">
                          <a:pos x="162" y="452"/>
                        </a:cxn>
                        <a:cxn ang="0">
                          <a:pos x="185" y="457"/>
                        </a:cxn>
                        <a:cxn ang="0">
                          <a:pos x="207" y="461"/>
                        </a:cxn>
                        <a:cxn ang="0">
                          <a:pos x="229" y="466"/>
                        </a:cxn>
                        <a:cxn ang="0">
                          <a:pos x="251" y="471"/>
                        </a:cxn>
                        <a:cxn ang="0">
                          <a:pos x="273" y="476"/>
                        </a:cxn>
                        <a:cxn ang="0">
                          <a:pos x="295" y="481"/>
                        </a:cxn>
                        <a:cxn ang="0">
                          <a:pos x="316" y="485"/>
                        </a:cxn>
                        <a:cxn ang="0">
                          <a:pos x="338" y="492"/>
                        </a:cxn>
                        <a:cxn ang="0">
                          <a:pos x="359" y="497"/>
                        </a:cxn>
                        <a:cxn ang="0">
                          <a:pos x="390" y="441"/>
                        </a:cxn>
                        <a:cxn ang="0">
                          <a:pos x="417" y="383"/>
                        </a:cxn>
                        <a:cxn ang="0">
                          <a:pos x="441" y="324"/>
                        </a:cxn>
                        <a:cxn ang="0">
                          <a:pos x="462" y="263"/>
                        </a:cxn>
                        <a:cxn ang="0">
                          <a:pos x="479" y="199"/>
                        </a:cxn>
                        <a:cxn ang="0">
                          <a:pos x="493" y="135"/>
                        </a:cxn>
                        <a:cxn ang="0">
                          <a:pos x="502" y="68"/>
                        </a:cxn>
                        <a:cxn ang="0">
                          <a:pos x="508" y="0"/>
                        </a:cxn>
                        <a:cxn ang="0">
                          <a:pos x="37" y="0"/>
                        </a:cxn>
                      </a:cxnLst>
                      <a:rect l="0" t="0" r="r" b="b"/>
                      <a:pathLst>
                        <a:path w="508" h="497">
                          <a:moveTo>
                            <a:pt x="37" y="0"/>
                          </a:moveTo>
                          <a:lnTo>
                            <a:pt x="35" y="54"/>
                          </a:lnTo>
                          <a:lnTo>
                            <a:pt x="33" y="109"/>
                          </a:lnTo>
                          <a:lnTo>
                            <a:pt x="30" y="163"/>
                          </a:lnTo>
                          <a:lnTo>
                            <a:pt x="25" y="217"/>
                          </a:lnTo>
                          <a:lnTo>
                            <a:pt x="21" y="270"/>
                          </a:lnTo>
                          <a:lnTo>
                            <a:pt x="14" y="323"/>
                          </a:lnTo>
                          <a:lnTo>
                            <a:pt x="7" y="376"/>
                          </a:lnTo>
                          <a:lnTo>
                            <a:pt x="0" y="428"/>
                          </a:lnTo>
                          <a:lnTo>
                            <a:pt x="23" y="431"/>
                          </a:lnTo>
                          <a:lnTo>
                            <a:pt x="47" y="434"/>
                          </a:lnTo>
                          <a:lnTo>
                            <a:pt x="70" y="438"/>
                          </a:lnTo>
                          <a:lnTo>
                            <a:pt x="93" y="441"/>
                          </a:lnTo>
                          <a:lnTo>
                            <a:pt x="116" y="445"/>
                          </a:lnTo>
                          <a:lnTo>
                            <a:pt x="139" y="449"/>
                          </a:lnTo>
                          <a:lnTo>
                            <a:pt x="162" y="452"/>
                          </a:lnTo>
                          <a:lnTo>
                            <a:pt x="185" y="457"/>
                          </a:lnTo>
                          <a:lnTo>
                            <a:pt x="207" y="461"/>
                          </a:lnTo>
                          <a:lnTo>
                            <a:pt x="229" y="466"/>
                          </a:lnTo>
                          <a:lnTo>
                            <a:pt x="251" y="471"/>
                          </a:lnTo>
                          <a:lnTo>
                            <a:pt x="273" y="476"/>
                          </a:lnTo>
                          <a:lnTo>
                            <a:pt x="295" y="481"/>
                          </a:lnTo>
                          <a:lnTo>
                            <a:pt x="316" y="485"/>
                          </a:lnTo>
                          <a:lnTo>
                            <a:pt x="338" y="492"/>
                          </a:lnTo>
                          <a:lnTo>
                            <a:pt x="359" y="497"/>
                          </a:lnTo>
                          <a:lnTo>
                            <a:pt x="390" y="441"/>
                          </a:lnTo>
                          <a:lnTo>
                            <a:pt x="417" y="383"/>
                          </a:lnTo>
                          <a:lnTo>
                            <a:pt x="441" y="324"/>
                          </a:lnTo>
                          <a:lnTo>
                            <a:pt x="462" y="263"/>
                          </a:lnTo>
                          <a:lnTo>
                            <a:pt x="479" y="199"/>
                          </a:lnTo>
                          <a:lnTo>
                            <a:pt x="493" y="135"/>
                          </a:lnTo>
                          <a:lnTo>
                            <a:pt x="502" y="68"/>
                          </a:lnTo>
                          <a:lnTo>
                            <a:pt x="508" y="0"/>
                          </a:lnTo>
                          <a:lnTo>
                            <a:pt x="37" y="0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sp>
              <p:nvSpPr>
                <p:cNvPr id="16" name="Freeform 224"/>
                <p:cNvSpPr>
                  <a:spLocks/>
                </p:cNvSpPr>
                <p:nvPr/>
              </p:nvSpPr>
              <p:spPr bwMode="auto">
                <a:xfrm rot="418631">
                  <a:off x="1697" y="2709"/>
                  <a:ext cx="2539" cy="365"/>
                </a:xfrm>
                <a:custGeom>
                  <a:avLst/>
                  <a:gdLst/>
                  <a:ahLst/>
                  <a:cxnLst>
                    <a:cxn ang="0">
                      <a:pos x="45" y="318"/>
                    </a:cxn>
                    <a:cxn ang="0">
                      <a:pos x="408" y="91"/>
                    </a:cxn>
                    <a:cxn ang="0">
                      <a:pos x="907" y="0"/>
                    </a:cxn>
                    <a:cxn ang="0">
                      <a:pos x="1406" y="91"/>
                    </a:cxn>
                    <a:cxn ang="0">
                      <a:pos x="1951" y="318"/>
                    </a:cxn>
                    <a:cxn ang="0">
                      <a:pos x="2313" y="363"/>
                    </a:cxn>
                    <a:cxn ang="0">
                      <a:pos x="2767" y="91"/>
                    </a:cxn>
                    <a:cxn ang="0">
                      <a:pos x="2722" y="227"/>
                    </a:cxn>
                    <a:cxn ang="0">
                      <a:pos x="2359" y="635"/>
                    </a:cxn>
                    <a:cxn ang="0">
                      <a:pos x="1860" y="635"/>
                    </a:cxn>
                    <a:cxn ang="0">
                      <a:pos x="1225" y="318"/>
                    </a:cxn>
                    <a:cxn ang="0">
                      <a:pos x="771" y="227"/>
                    </a:cxn>
                    <a:cxn ang="0">
                      <a:pos x="363" y="227"/>
                    </a:cxn>
                    <a:cxn ang="0">
                      <a:pos x="136" y="272"/>
                    </a:cxn>
                    <a:cxn ang="0">
                      <a:pos x="45" y="318"/>
                    </a:cxn>
                  </a:cxnLst>
                  <a:rect l="0" t="0" r="r" b="b"/>
                  <a:pathLst>
                    <a:path w="2835" h="703">
                      <a:moveTo>
                        <a:pt x="45" y="318"/>
                      </a:moveTo>
                      <a:cubicBezTo>
                        <a:pt x="90" y="288"/>
                        <a:pt x="264" y="144"/>
                        <a:pt x="408" y="91"/>
                      </a:cubicBezTo>
                      <a:cubicBezTo>
                        <a:pt x="552" y="38"/>
                        <a:pt x="741" y="0"/>
                        <a:pt x="907" y="0"/>
                      </a:cubicBezTo>
                      <a:cubicBezTo>
                        <a:pt x="1073" y="0"/>
                        <a:pt x="1232" y="38"/>
                        <a:pt x="1406" y="91"/>
                      </a:cubicBezTo>
                      <a:cubicBezTo>
                        <a:pt x="1580" y="144"/>
                        <a:pt x="1800" y="273"/>
                        <a:pt x="1951" y="318"/>
                      </a:cubicBezTo>
                      <a:cubicBezTo>
                        <a:pt x="2102" y="363"/>
                        <a:pt x="2177" y="401"/>
                        <a:pt x="2313" y="363"/>
                      </a:cubicBezTo>
                      <a:cubicBezTo>
                        <a:pt x="2449" y="325"/>
                        <a:pt x="2699" y="114"/>
                        <a:pt x="2767" y="91"/>
                      </a:cubicBezTo>
                      <a:cubicBezTo>
                        <a:pt x="2835" y="68"/>
                        <a:pt x="2790" y="136"/>
                        <a:pt x="2722" y="227"/>
                      </a:cubicBezTo>
                      <a:cubicBezTo>
                        <a:pt x="2654" y="318"/>
                        <a:pt x="2503" y="567"/>
                        <a:pt x="2359" y="635"/>
                      </a:cubicBezTo>
                      <a:cubicBezTo>
                        <a:pt x="2215" y="703"/>
                        <a:pt x="2049" y="688"/>
                        <a:pt x="1860" y="635"/>
                      </a:cubicBezTo>
                      <a:cubicBezTo>
                        <a:pt x="1671" y="582"/>
                        <a:pt x="1406" y="386"/>
                        <a:pt x="1225" y="318"/>
                      </a:cubicBezTo>
                      <a:cubicBezTo>
                        <a:pt x="1044" y="250"/>
                        <a:pt x="915" y="242"/>
                        <a:pt x="771" y="227"/>
                      </a:cubicBezTo>
                      <a:cubicBezTo>
                        <a:pt x="627" y="212"/>
                        <a:pt x="469" y="220"/>
                        <a:pt x="363" y="227"/>
                      </a:cubicBezTo>
                      <a:cubicBezTo>
                        <a:pt x="257" y="234"/>
                        <a:pt x="189" y="249"/>
                        <a:pt x="136" y="272"/>
                      </a:cubicBezTo>
                      <a:cubicBezTo>
                        <a:pt x="83" y="295"/>
                        <a:pt x="0" y="348"/>
                        <a:pt x="45" y="318"/>
                      </a:cubicBezTo>
                      <a:close/>
                    </a:path>
                  </a:pathLst>
                </a:custGeom>
                <a:solidFill>
                  <a:srgbClr val="0000CC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2" name="Freeform 225"/>
              <p:cNvSpPr>
                <a:spLocks/>
              </p:cNvSpPr>
              <p:nvPr/>
            </p:nvSpPr>
            <p:spPr bwMode="auto">
              <a:xfrm>
                <a:off x="3456" y="845"/>
                <a:ext cx="337" cy="409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499" y="1315"/>
                  </a:cxn>
                  <a:cxn ang="0">
                    <a:pos x="1224" y="0"/>
                  </a:cxn>
                  <a:cxn ang="0">
                    <a:pos x="499" y="1678"/>
                  </a:cxn>
                  <a:cxn ang="0">
                    <a:pos x="0" y="816"/>
                  </a:cxn>
                </a:cxnLst>
                <a:rect l="0" t="0" r="r" b="b"/>
                <a:pathLst>
                  <a:path w="1224" h="1678">
                    <a:moveTo>
                      <a:pt x="0" y="816"/>
                    </a:moveTo>
                    <a:lnTo>
                      <a:pt x="499" y="1315"/>
                    </a:lnTo>
                    <a:lnTo>
                      <a:pt x="1224" y="0"/>
                    </a:lnTo>
                    <a:lnTo>
                      <a:pt x="499" y="1678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0" name="Text Box 268"/>
            <p:cNvSpPr txBox="1">
              <a:spLocks noChangeArrowheads="1"/>
            </p:cNvSpPr>
            <p:nvPr/>
          </p:nvSpPr>
          <p:spPr bwMode="auto">
            <a:xfrm>
              <a:off x="3415" y="1477"/>
              <a:ext cx="6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dirty="0">
                  <a:latin typeface="Bauhaus 93" pitchFamily="82" charset="0"/>
                </a:rPr>
                <a:t>BAN-PT</a:t>
              </a:r>
              <a:endParaRPr lang="en-US" sz="2000" dirty="0">
                <a:latin typeface="Bauhaus 93" pitchFamily="82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740" y="3508822"/>
            <a:ext cx="1128252" cy="12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ubtitle 2"/>
          <p:cNvSpPr txBox="1">
            <a:spLocks/>
          </p:cNvSpPr>
          <p:nvPr/>
        </p:nvSpPr>
        <p:spPr>
          <a:xfrm>
            <a:off x="133352" y="5072074"/>
            <a:ext cx="5505448" cy="15716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3200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APTISI PUSAT</a:t>
            </a:r>
          </a:p>
          <a:p>
            <a:pPr algn="ctr"/>
            <a:r>
              <a:rPr kumimoji="0" lang="id-ID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APTISI WILAYAH V</a:t>
            </a:r>
            <a:r>
              <a:rPr kumimoji="0" lang="id-ID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Jogjakarta</a:t>
            </a:r>
            <a:endParaRPr kumimoji="0" lang="id-ID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Hotel Rich Sahid, 25-26 Maret </a:t>
            </a:r>
            <a:r>
              <a:rPr lang="en-US" sz="2400" b="1" dirty="0" smtClean="0">
                <a:solidFill>
                  <a:srgbClr val="FF0000"/>
                </a:solidFill>
              </a:rPr>
              <a:t>201</a:t>
            </a:r>
            <a:r>
              <a:rPr lang="id-ID" sz="2400" b="1" dirty="0" smtClean="0">
                <a:solidFill>
                  <a:srgbClr val="FF0000"/>
                </a:solidFill>
              </a:rPr>
              <a:t>5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id-ID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928694" cy="928694"/>
          </a:xfrm>
          <a:prstGeom prst="rect">
            <a:avLst/>
          </a:prstGeom>
          <a:noFill/>
        </p:spPr>
      </p:pic>
      <p:pic>
        <p:nvPicPr>
          <p:cNvPr id="36" name="Picture 2" descr="D:\PT KNI\Logo QS1.jp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7166"/>
            <a:ext cx="1076714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4EDB442F-E1EC-4899-8BF0-DA3B835CA607}" type="slidenum">
              <a:rPr lang="en-US"/>
              <a:pPr/>
              <a:t>10</a:t>
            </a:fld>
            <a:r>
              <a:rPr lang="en-US"/>
              <a:t>  dari 50 halaman</a:t>
            </a:r>
          </a:p>
        </p:txBody>
      </p:sp>
      <p:sp>
        <p:nvSpPr>
          <p:cNvPr id="1139714" name="Rectangle 2"/>
          <p:cNvSpPr>
            <a:spLocks noChangeArrowheads="1"/>
          </p:cNvSpPr>
          <p:nvPr/>
        </p:nvSpPr>
        <p:spPr bwMode="auto">
          <a:xfrm>
            <a:off x="1097574" y="1371600"/>
            <a:ext cx="5212373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0632" tIns="35317" rIns="70632" bIns="35317" anchor="ctr"/>
          <a:lstStyle/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Pernyataan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Kebijakan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Mutu</a:t>
            </a:r>
            <a:endParaRPr kumimoji="1" lang="en-US" sz="23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endParaRPr kumimoji="1" lang="en-US" sz="21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Menyatakan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puncak</a:t>
            </a:r>
            <a:r>
              <a:rPr kumimoji="1" lang="en-US" sz="2100" b="0" i="0" u="none" dirty="0"/>
              <a:t>, </a:t>
            </a:r>
            <a:r>
              <a:rPr kumimoji="1" lang="en-US" sz="2100" b="0" i="0" u="none" dirty="0" err="1"/>
              <a:t>sebagai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pencerminan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secara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menyeluruh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Memberi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jaminan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bahwa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salah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satu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aspek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penting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dalam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Ditandatangani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top </a:t>
            </a:r>
            <a:r>
              <a:rPr kumimoji="1" lang="en-US" sz="2100" b="0" i="0" u="none" dirty="0" err="1"/>
              <a:t>manajemen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Harus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dimengerti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setiap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karyawan</a:t>
            </a:r>
            <a:endParaRPr kumimoji="1" lang="en-US" sz="2100" b="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Penerapannya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tanggung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jawab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endParaRPr kumimoji="1" lang="en-US" sz="2100" b="0" i="0" u="none" dirty="0"/>
          </a:p>
        </p:txBody>
      </p:sp>
      <p:graphicFrame>
        <p:nvGraphicFramePr>
          <p:cNvPr id="1139715" name="Object 3"/>
          <p:cNvGraphicFramePr>
            <a:graphicFrameLocks noChangeAspect="1"/>
          </p:cNvGraphicFramePr>
          <p:nvPr/>
        </p:nvGraphicFramePr>
        <p:xfrm>
          <a:off x="6894635" y="3048000"/>
          <a:ext cx="1352550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952129" imgH="828352" progId="">
                  <p:embed/>
                </p:oleObj>
              </mc:Choice>
              <mc:Fallback>
                <p:oleObj name="Clip" r:id="rId3" imgW="952129" imgH="82835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635" y="3048000"/>
                        <a:ext cx="1352550" cy="183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16" name="Rectangle 4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6FE538E7-DB1F-4C13-8E0E-7054F53D25AE}" type="slidenum">
              <a:rPr lang="en-US"/>
              <a:pPr/>
              <a:t>11</a:t>
            </a:fld>
            <a:r>
              <a:rPr lang="en-US"/>
              <a:t>  dari 50 halaman</a:t>
            </a:r>
          </a:p>
        </p:txBody>
      </p:sp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990600" y="704850"/>
            <a:ext cx="7772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731228" y="1273176"/>
            <a:ext cx="7681546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Isi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Kebijakan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Mutu</a:t>
            </a:r>
            <a:endParaRPr kumimoji="1" lang="en-US" sz="2300" i="0" u="none" dirty="0"/>
          </a:p>
          <a:p>
            <a:pPr marL="374650" indent="-374650" defTabSz="7064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Menyatakan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Tujuan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dalam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hal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Komitmen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perusahaan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untuk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memenuhi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persyaratan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senantiasa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memperbaiki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keefektifan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sistem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manajemen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Kerangka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kerja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untuk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menetapkan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meninjau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tujuan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ditinjau</a:t>
            </a:r>
            <a:r>
              <a:rPr kumimoji="1" lang="en-US" sz="2100" b="0" i="0" u="none" dirty="0"/>
              <a:t> agar </a:t>
            </a:r>
            <a:r>
              <a:rPr kumimoji="1" lang="en-US" sz="2100" b="0" i="0" u="none" dirty="0" err="1"/>
              <a:t>selalu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sesuai</a:t>
            </a:r>
            <a:r>
              <a:rPr kumimoji="1" lang="en-US" sz="2100" b="0" i="0" u="none" dirty="0"/>
              <a:t>.</a:t>
            </a:r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None/>
            </a:pPr>
            <a:endParaRPr kumimoji="1" lang="en-US" sz="2100" b="0" i="0" u="none" dirty="0"/>
          </a:p>
          <a:p>
            <a:pPr marL="374650" indent="-374650" defTabSz="706438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Menguraikan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Bagaimana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diketahui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dimengerti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oleh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karyawan</a:t>
            </a:r>
            <a:endParaRPr kumimoji="1" lang="en-US" sz="2100" b="0" i="0" u="none" dirty="0"/>
          </a:p>
          <a:p>
            <a:pPr marL="842963" lvl="1" indent="-222250" defTabSz="706438"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Font typeface="Symbol" pitchFamily="18" charset="2"/>
              <a:buChar char="·"/>
            </a:pPr>
            <a:r>
              <a:rPr kumimoji="1" lang="en-US" sz="2100" b="0" i="0" u="none" dirty="0" err="1"/>
              <a:t>Bagaimana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kebijakan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diterapkan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dipelihara</a:t>
            </a:r>
            <a:endParaRPr kumimoji="1" lang="en-US" sz="2100" b="0" i="0" u="none" dirty="0"/>
          </a:p>
        </p:txBody>
      </p:sp>
      <p:sp>
        <p:nvSpPr>
          <p:cNvPr id="1141764" name="Rectangle 4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091DF79B-444F-4449-9C4A-781B8ADA5EF0}" type="slidenum">
              <a:rPr lang="en-US"/>
              <a:pPr/>
              <a:t>12</a:t>
            </a:fld>
            <a:r>
              <a:rPr lang="en-US"/>
              <a:t>  dari 50 halaman</a:t>
            </a:r>
          </a:p>
        </p:txBody>
      </p:sp>
      <p:sp>
        <p:nvSpPr>
          <p:cNvPr id="1414146" name="Line 2"/>
          <p:cNvSpPr>
            <a:spLocks noChangeShapeType="1"/>
          </p:cNvSpPr>
          <p:nvPr/>
        </p:nvSpPr>
        <p:spPr bwMode="auto">
          <a:xfrm>
            <a:off x="3505200" y="4408488"/>
            <a:ext cx="169985" cy="1371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93374" y="1724025"/>
            <a:ext cx="2558562" cy="39370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1717675" indent="-1717675" algn="just">
              <a:lnSpc>
                <a:spcPts val="13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QUALITY MANUAL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(Manual define concept)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lnSpc>
                <a:spcPct val="65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PROCEDURE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(Process to Activities)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lnSpc>
                <a:spcPct val="6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endParaRPr lang="en-US" sz="1600" b="0" dirty="0"/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WORK INSTRUCTION</a:t>
            </a:r>
          </a:p>
          <a:p>
            <a:pPr marL="1717675" indent="-1717675" algn="just">
              <a:spcBef>
                <a:spcPct val="0"/>
              </a:spcBef>
              <a:buFont typeface="Monotype Sorts" pitchFamily="2" charset="2"/>
              <a:buNone/>
            </a:pPr>
            <a:r>
              <a:rPr lang="en-US" sz="1600" b="0" dirty="0"/>
              <a:t>(Activities to Tasks)</a:t>
            </a:r>
          </a:p>
        </p:txBody>
      </p:sp>
      <p:sp>
        <p:nvSpPr>
          <p:cNvPr id="1414148" name="Text Box 4"/>
          <p:cNvSpPr txBox="1">
            <a:spLocks noChangeArrowheads="1"/>
          </p:cNvSpPr>
          <p:nvPr/>
        </p:nvSpPr>
        <p:spPr bwMode="auto">
          <a:xfrm>
            <a:off x="1828800" y="1566864"/>
            <a:ext cx="2933700" cy="611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>
                <a:solidFill>
                  <a:srgbClr val="000000"/>
                </a:solidFill>
              </a:rPr>
              <a:t>MAJOR BUSINESS PROCESS</a:t>
            </a:r>
          </a:p>
        </p:txBody>
      </p:sp>
      <p:sp>
        <p:nvSpPr>
          <p:cNvPr id="1414149" name="Line 5"/>
          <p:cNvSpPr>
            <a:spLocks noChangeShapeType="1"/>
          </p:cNvSpPr>
          <p:nvPr/>
        </p:nvSpPr>
        <p:spPr bwMode="auto">
          <a:xfrm>
            <a:off x="3421674" y="3233738"/>
            <a:ext cx="1257300" cy="1371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0" name="Text Box 6"/>
          <p:cNvSpPr txBox="1">
            <a:spLocks noChangeArrowheads="1"/>
          </p:cNvSpPr>
          <p:nvPr/>
        </p:nvSpPr>
        <p:spPr bwMode="auto">
          <a:xfrm>
            <a:off x="3335215" y="4016376"/>
            <a:ext cx="1343758" cy="5889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118327" tIns="13975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300" i="0" u="none">
                <a:solidFill>
                  <a:srgbClr val="000000"/>
                </a:solidFill>
              </a:rPr>
              <a:t>ACTIVITIES</a:t>
            </a:r>
            <a:endParaRPr lang="en-US" sz="1600" i="0" u="none">
              <a:solidFill>
                <a:srgbClr val="000000"/>
              </a:solidFill>
            </a:endParaRPr>
          </a:p>
        </p:txBody>
      </p:sp>
      <p:sp>
        <p:nvSpPr>
          <p:cNvPr id="1414151" name="Rectangle 7"/>
          <p:cNvSpPr>
            <a:spLocks noChangeArrowheads="1"/>
          </p:cNvSpPr>
          <p:nvPr/>
        </p:nvSpPr>
        <p:spPr bwMode="auto">
          <a:xfrm>
            <a:off x="3505201" y="4310064"/>
            <a:ext cx="249115" cy="984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2" name="Rectangle 8"/>
          <p:cNvSpPr>
            <a:spLocks noChangeArrowheads="1"/>
          </p:cNvSpPr>
          <p:nvPr/>
        </p:nvSpPr>
        <p:spPr bwMode="auto">
          <a:xfrm>
            <a:off x="3924301" y="4310064"/>
            <a:ext cx="24911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3" name="Rectangle 9"/>
          <p:cNvSpPr>
            <a:spLocks noChangeArrowheads="1"/>
          </p:cNvSpPr>
          <p:nvPr/>
        </p:nvSpPr>
        <p:spPr bwMode="auto">
          <a:xfrm>
            <a:off x="4343401" y="4310064"/>
            <a:ext cx="24911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54" name="AutoShape 10"/>
          <p:cNvCxnSpPr>
            <a:cxnSpLocks noChangeShapeType="1"/>
            <a:stCxn id="1414151" idx="3"/>
            <a:endCxn id="1414152" idx="1"/>
          </p:cNvCxnSpPr>
          <p:nvPr/>
        </p:nvCxnSpPr>
        <p:spPr bwMode="auto">
          <a:xfrm>
            <a:off x="3754315" y="4359275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55" name="AutoShape 11"/>
          <p:cNvCxnSpPr>
            <a:cxnSpLocks noChangeShapeType="1"/>
            <a:stCxn id="1414152" idx="3"/>
            <a:endCxn id="1414153" idx="1"/>
          </p:cNvCxnSpPr>
          <p:nvPr/>
        </p:nvCxnSpPr>
        <p:spPr bwMode="auto">
          <a:xfrm>
            <a:off x="4173415" y="4359275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56" name="Rectangle 12"/>
          <p:cNvSpPr>
            <a:spLocks noChangeArrowheads="1"/>
          </p:cNvSpPr>
          <p:nvPr/>
        </p:nvSpPr>
        <p:spPr bwMode="auto">
          <a:xfrm>
            <a:off x="3002574" y="4310064"/>
            <a:ext cx="253511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57" name="AutoShape 13"/>
          <p:cNvCxnSpPr>
            <a:cxnSpLocks noChangeShapeType="1"/>
            <a:stCxn id="1414156" idx="3"/>
            <a:endCxn id="1414151" idx="1"/>
          </p:cNvCxnSpPr>
          <p:nvPr/>
        </p:nvCxnSpPr>
        <p:spPr bwMode="auto">
          <a:xfrm>
            <a:off x="3256085" y="4359275"/>
            <a:ext cx="2491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58" name="Line 14"/>
          <p:cNvSpPr>
            <a:spLocks noChangeShapeType="1"/>
          </p:cNvSpPr>
          <p:nvPr/>
        </p:nvSpPr>
        <p:spPr bwMode="auto">
          <a:xfrm>
            <a:off x="3754315" y="4408488"/>
            <a:ext cx="1008185" cy="13716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59" name="Text Box 15"/>
          <p:cNvSpPr txBox="1">
            <a:spLocks noChangeArrowheads="1"/>
          </p:cNvSpPr>
          <p:nvPr/>
        </p:nvSpPr>
        <p:spPr bwMode="auto">
          <a:xfrm>
            <a:off x="1828800" y="2252663"/>
            <a:ext cx="29337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18327" tIns="59164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>
                <a:solidFill>
                  <a:srgbClr val="000000"/>
                </a:solidFill>
              </a:rPr>
              <a:t>PROCESSES</a:t>
            </a:r>
          </a:p>
        </p:txBody>
      </p:sp>
      <p:sp>
        <p:nvSpPr>
          <p:cNvPr id="1414160" name="Rectangle 16"/>
          <p:cNvSpPr>
            <a:spLocks noChangeArrowheads="1"/>
          </p:cNvSpPr>
          <p:nvPr/>
        </p:nvSpPr>
        <p:spPr bwMode="auto">
          <a:xfrm>
            <a:off x="1912328" y="2841626"/>
            <a:ext cx="335573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1" name="Rectangle 17"/>
          <p:cNvSpPr>
            <a:spLocks noChangeArrowheads="1"/>
          </p:cNvSpPr>
          <p:nvPr/>
        </p:nvSpPr>
        <p:spPr bwMode="auto">
          <a:xfrm>
            <a:off x="2417885" y="2841626"/>
            <a:ext cx="332643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2" name="Rectangle 18"/>
          <p:cNvSpPr>
            <a:spLocks noChangeArrowheads="1"/>
          </p:cNvSpPr>
          <p:nvPr/>
        </p:nvSpPr>
        <p:spPr bwMode="auto">
          <a:xfrm>
            <a:off x="3086100" y="2644775"/>
            <a:ext cx="335574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3" name="Rectangle 19"/>
          <p:cNvSpPr>
            <a:spLocks noChangeArrowheads="1"/>
          </p:cNvSpPr>
          <p:nvPr/>
        </p:nvSpPr>
        <p:spPr bwMode="auto">
          <a:xfrm>
            <a:off x="3675185" y="2644775"/>
            <a:ext cx="332643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4" name="Rectangle 20"/>
          <p:cNvSpPr>
            <a:spLocks noChangeArrowheads="1"/>
          </p:cNvSpPr>
          <p:nvPr/>
        </p:nvSpPr>
        <p:spPr bwMode="auto">
          <a:xfrm>
            <a:off x="4343400" y="2841626"/>
            <a:ext cx="335574" cy="19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5" name="Rectangle 21"/>
          <p:cNvSpPr>
            <a:spLocks noChangeArrowheads="1"/>
          </p:cNvSpPr>
          <p:nvPr/>
        </p:nvSpPr>
        <p:spPr bwMode="auto">
          <a:xfrm>
            <a:off x="3086100" y="3036888"/>
            <a:ext cx="335574" cy="1968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66" name="Rectangle 22"/>
          <p:cNvSpPr>
            <a:spLocks noChangeArrowheads="1"/>
          </p:cNvSpPr>
          <p:nvPr/>
        </p:nvSpPr>
        <p:spPr bwMode="auto">
          <a:xfrm>
            <a:off x="3675185" y="3036888"/>
            <a:ext cx="332643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67" name="AutoShape 23"/>
          <p:cNvCxnSpPr>
            <a:cxnSpLocks noChangeShapeType="1"/>
            <a:stCxn id="1414160" idx="3"/>
            <a:endCxn id="1414161" idx="1"/>
          </p:cNvCxnSpPr>
          <p:nvPr/>
        </p:nvCxnSpPr>
        <p:spPr bwMode="auto">
          <a:xfrm>
            <a:off x="2247900" y="2940050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68" name="AutoShape 24"/>
          <p:cNvCxnSpPr>
            <a:cxnSpLocks noChangeShapeType="1"/>
            <a:stCxn id="1414165" idx="1"/>
            <a:endCxn id="1414162" idx="1"/>
          </p:cNvCxnSpPr>
          <p:nvPr/>
        </p:nvCxnSpPr>
        <p:spPr bwMode="auto">
          <a:xfrm rot="10800000" flipH="1">
            <a:off x="3086100" y="2743201"/>
            <a:ext cx="1466" cy="39211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 type="stealth" w="med" len="med"/>
            <a:tailEnd type="stealth" w="med" len="med"/>
          </a:ln>
          <a:effectLst/>
        </p:spPr>
      </p:cxnSp>
      <p:cxnSp>
        <p:nvCxnSpPr>
          <p:cNvPr id="1414169" name="AutoShape 25"/>
          <p:cNvCxnSpPr>
            <a:cxnSpLocks noChangeShapeType="1"/>
            <a:stCxn id="1414163" idx="3"/>
            <a:endCxn id="1414166" idx="3"/>
          </p:cNvCxnSpPr>
          <p:nvPr/>
        </p:nvCxnSpPr>
        <p:spPr bwMode="auto">
          <a:xfrm>
            <a:off x="4007828" y="2743201"/>
            <a:ext cx="1465" cy="392113"/>
          </a:xfrm>
          <a:prstGeom prst="bentConnector3">
            <a:avLst>
              <a:gd name="adj1" fmla="val 14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14170" name="AutoShape 26"/>
          <p:cNvCxnSpPr>
            <a:cxnSpLocks noChangeShapeType="1"/>
            <a:stCxn id="1414162" idx="3"/>
            <a:endCxn id="1414163" idx="1"/>
          </p:cNvCxnSpPr>
          <p:nvPr/>
        </p:nvCxnSpPr>
        <p:spPr bwMode="auto">
          <a:xfrm>
            <a:off x="3421674" y="2743200"/>
            <a:ext cx="2535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71" name="AutoShape 27"/>
          <p:cNvCxnSpPr>
            <a:cxnSpLocks noChangeShapeType="1"/>
            <a:stCxn id="1414165" idx="3"/>
            <a:endCxn id="1414166" idx="1"/>
          </p:cNvCxnSpPr>
          <p:nvPr/>
        </p:nvCxnSpPr>
        <p:spPr bwMode="auto">
          <a:xfrm>
            <a:off x="3421674" y="3135313"/>
            <a:ext cx="2535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72" name="AutoShape 28"/>
          <p:cNvCxnSpPr>
            <a:cxnSpLocks noChangeShapeType="1"/>
            <a:stCxn id="1414161" idx="3"/>
          </p:cNvCxnSpPr>
          <p:nvPr/>
        </p:nvCxnSpPr>
        <p:spPr bwMode="auto">
          <a:xfrm>
            <a:off x="2750527" y="2940050"/>
            <a:ext cx="1289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14173" name="AutoShape 29"/>
          <p:cNvCxnSpPr>
            <a:cxnSpLocks noChangeShapeType="1"/>
            <a:endCxn id="1414164" idx="1"/>
          </p:cNvCxnSpPr>
          <p:nvPr/>
        </p:nvCxnSpPr>
        <p:spPr bwMode="auto">
          <a:xfrm>
            <a:off x="4214446" y="2940050"/>
            <a:ext cx="1289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74" name="Line 30"/>
          <p:cNvSpPr>
            <a:spLocks noChangeShapeType="1"/>
          </p:cNvSpPr>
          <p:nvPr/>
        </p:nvSpPr>
        <p:spPr bwMode="auto">
          <a:xfrm>
            <a:off x="4678974" y="2938463"/>
            <a:ext cx="3502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5" name="Text Box 31"/>
          <p:cNvSpPr txBox="1">
            <a:spLocks noChangeArrowheads="1"/>
          </p:cNvSpPr>
          <p:nvPr/>
        </p:nvSpPr>
        <p:spPr bwMode="auto">
          <a:xfrm>
            <a:off x="3675185" y="5291138"/>
            <a:ext cx="1087315" cy="48895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118327" tIns="13975" rIns="118327" bIns="59164"/>
          <a:lstStyle/>
          <a:p>
            <a:pPr algn="ctr" defTabSz="1182688">
              <a:spcBef>
                <a:spcPct val="50000"/>
              </a:spcBef>
            </a:pPr>
            <a:r>
              <a:rPr lang="en-US" sz="1000" i="0" u="none">
                <a:solidFill>
                  <a:srgbClr val="000000"/>
                </a:solidFill>
              </a:rPr>
              <a:t>TASKS</a:t>
            </a:r>
            <a:endParaRPr lang="en-US" sz="1600" i="0" u="none">
              <a:solidFill>
                <a:srgbClr val="000000"/>
              </a:solidFill>
            </a:endParaRPr>
          </a:p>
        </p:txBody>
      </p:sp>
      <p:sp>
        <p:nvSpPr>
          <p:cNvPr id="1414176" name="Rectangle 32"/>
          <p:cNvSpPr>
            <a:spLocks noChangeArrowheads="1"/>
          </p:cNvSpPr>
          <p:nvPr/>
        </p:nvSpPr>
        <p:spPr bwMode="auto">
          <a:xfrm>
            <a:off x="3840774" y="5486401"/>
            <a:ext cx="167054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7" name="Rectangle 33"/>
          <p:cNvSpPr>
            <a:spLocks noChangeArrowheads="1"/>
          </p:cNvSpPr>
          <p:nvPr/>
        </p:nvSpPr>
        <p:spPr bwMode="auto">
          <a:xfrm>
            <a:off x="4173415" y="5486401"/>
            <a:ext cx="169985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78" name="Rectangle 34"/>
          <p:cNvSpPr>
            <a:spLocks noChangeArrowheads="1"/>
          </p:cNvSpPr>
          <p:nvPr/>
        </p:nvSpPr>
        <p:spPr bwMode="auto">
          <a:xfrm>
            <a:off x="4513385" y="5486401"/>
            <a:ext cx="165589" cy="98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79" name="AutoShape 35"/>
          <p:cNvCxnSpPr>
            <a:cxnSpLocks noChangeShapeType="1"/>
            <a:stCxn id="1414176" idx="3"/>
            <a:endCxn id="1414177" idx="1"/>
          </p:cNvCxnSpPr>
          <p:nvPr/>
        </p:nvCxnSpPr>
        <p:spPr bwMode="auto">
          <a:xfrm>
            <a:off x="4007828" y="5535613"/>
            <a:ext cx="165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cxnSp>
        <p:nvCxnSpPr>
          <p:cNvPr id="1414180" name="AutoShape 36"/>
          <p:cNvCxnSpPr>
            <a:cxnSpLocks noChangeShapeType="1"/>
            <a:stCxn id="1414177" idx="3"/>
            <a:endCxn id="1414178" idx="1"/>
          </p:cNvCxnSpPr>
          <p:nvPr/>
        </p:nvCxnSpPr>
        <p:spPr bwMode="auto">
          <a:xfrm>
            <a:off x="4343400" y="5535613"/>
            <a:ext cx="16998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81" name="Rectangle 37"/>
          <p:cNvSpPr>
            <a:spLocks noChangeArrowheads="1"/>
          </p:cNvSpPr>
          <p:nvPr/>
        </p:nvSpPr>
        <p:spPr bwMode="auto">
          <a:xfrm>
            <a:off x="3335215" y="5486401"/>
            <a:ext cx="2535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82" name="AutoShape 38"/>
          <p:cNvCxnSpPr>
            <a:cxnSpLocks noChangeShapeType="1"/>
            <a:stCxn id="1414181" idx="3"/>
            <a:endCxn id="1414176" idx="1"/>
          </p:cNvCxnSpPr>
          <p:nvPr/>
        </p:nvCxnSpPr>
        <p:spPr bwMode="auto">
          <a:xfrm>
            <a:off x="3588727" y="5535613"/>
            <a:ext cx="25204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83" name="Line 39"/>
          <p:cNvSpPr>
            <a:spLocks noChangeShapeType="1"/>
          </p:cNvSpPr>
          <p:nvPr/>
        </p:nvSpPr>
        <p:spPr bwMode="auto">
          <a:xfrm>
            <a:off x="3086101" y="3036889"/>
            <a:ext cx="249115" cy="9794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4" name="Line 40"/>
          <p:cNvSpPr>
            <a:spLocks noChangeShapeType="1"/>
          </p:cNvSpPr>
          <p:nvPr/>
        </p:nvSpPr>
        <p:spPr bwMode="auto">
          <a:xfrm>
            <a:off x="3421674" y="3036889"/>
            <a:ext cx="1257300" cy="9794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5" name="Line 41"/>
          <p:cNvSpPr>
            <a:spLocks noChangeShapeType="1"/>
          </p:cNvSpPr>
          <p:nvPr/>
        </p:nvSpPr>
        <p:spPr bwMode="auto">
          <a:xfrm>
            <a:off x="3086101" y="3233738"/>
            <a:ext cx="249115" cy="137160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6" name="Line 42"/>
          <p:cNvSpPr>
            <a:spLocks noChangeShapeType="1"/>
          </p:cNvSpPr>
          <p:nvPr/>
        </p:nvSpPr>
        <p:spPr bwMode="auto">
          <a:xfrm>
            <a:off x="3754315" y="4310064"/>
            <a:ext cx="1008185" cy="981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7" name="Line 43"/>
          <p:cNvSpPr>
            <a:spLocks noChangeShapeType="1"/>
          </p:cNvSpPr>
          <p:nvPr/>
        </p:nvSpPr>
        <p:spPr bwMode="auto">
          <a:xfrm>
            <a:off x="3505200" y="4310064"/>
            <a:ext cx="169985" cy="98107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88" name="Rectangle 44"/>
          <p:cNvSpPr>
            <a:spLocks noChangeArrowheads="1"/>
          </p:cNvSpPr>
          <p:nvPr/>
        </p:nvSpPr>
        <p:spPr bwMode="auto">
          <a:xfrm>
            <a:off x="4846028" y="4310064"/>
            <a:ext cx="89388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89" name="AutoShape 45"/>
          <p:cNvCxnSpPr>
            <a:cxnSpLocks noChangeShapeType="1"/>
            <a:stCxn id="1414153" idx="3"/>
            <a:endCxn id="1414188" idx="1"/>
          </p:cNvCxnSpPr>
          <p:nvPr/>
        </p:nvCxnSpPr>
        <p:spPr bwMode="auto">
          <a:xfrm>
            <a:off x="4592515" y="4359275"/>
            <a:ext cx="253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90" name="Rectangle 46"/>
          <p:cNvSpPr>
            <a:spLocks noChangeArrowheads="1"/>
          </p:cNvSpPr>
          <p:nvPr/>
        </p:nvSpPr>
        <p:spPr bwMode="auto">
          <a:xfrm>
            <a:off x="4935415" y="5486401"/>
            <a:ext cx="93785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cxnSp>
        <p:nvCxnSpPr>
          <p:cNvPr id="1414191" name="AutoShape 47"/>
          <p:cNvCxnSpPr>
            <a:cxnSpLocks noChangeShapeType="1"/>
            <a:stCxn id="1414178" idx="3"/>
            <a:endCxn id="1414190" idx="1"/>
          </p:cNvCxnSpPr>
          <p:nvPr/>
        </p:nvCxnSpPr>
        <p:spPr bwMode="auto">
          <a:xfrm>
            <a:off x="4678973" y="5535613"/>
            <a:ext cx="25644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</p:cxnSp>
      <p:sp>
        <p:nvSpPr>
          <p:cNvPr id="1414192" name="AutoShape 48"/>
          <p:cNvSpPr>
            <a:spLocks noChangeArrowheads="1"/>
          </p:cNvSpPr>
          <p:nvPr/>
        </p:nvSpPr>
        <p:spPr bwMode="auto">
          <a:xfrm>
            <a:off x="4935415" y="1763713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3" name="AutoShape 49"/>
          <p:cNvSpPr>
            <a:spLocks noChangeArrowheads="1"/>
          </p:cNvSpPr>
          <p:nvPr/>
        </p:nvSpPr>
        <p:spPr bwMode="auto">
          <a:xfrm>
            <a:off x="4935415" y="3330575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4" name="AutoShape 50"/>
          <p:cNvSpPr>
            <a:spLocks noChangeArrowheads="1"/>
          </p:cNvSpPr>
          <p:nvPr/>
        </p:nvSpPr>
        <p:spPr bwMode="auto">
          <a:xfrm>
            <a:off x="4935415" y="4605338"/>
            <a:ext cx="276958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14195" name="Rectangle 51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en-US" b="0">
                <a:latin typeface="Arial Black" pitchFamily="34" charset="0"/>
              </a:rPr>
              <a:t>P</a:t>
            </a:r>
            <a:r>
              <a:rPr lang="en-US" sz="1300" b="0">
                <a:latin typeface="Arial Black" pitchFamily="34" charset="0"/>
              </a:rPr>
              <a:t>ROSEDUR,</a:t>
            </a:r>
            <a:r>
              <a:rPr lang="en-US" sz="1300"/>
              <a:t> </a:t>
            </a:r>
            <a:r>
              <a:rPr lang="en-US" b="0">
                <a:latin typeface="Arial Black" pitchFamily="34" charset="0"/>
              </a:rPr>
              <a:t>I</a:t>
            </a:r>
            <a:r>
              <a:rPr lang="en-US" sz="1300" b="0">
                <a:latin typeface="Arial Black" pitchFamily="34" charset="0"/>
              </a:rPr>
              <a:t>NSTRUKSI</a:t>
            </a:r>
            <a:r>
              <a:rPr lang="en-US" sz="1300" b="0"/>
              <a:t> </a:t>
            </a:r>
            <a:r>
              <a:rPr lang="en-US" b="0">
                <a:latin typeface="Arial Black" pitchFamily="34" charset="0"/>
              </a:rPr>
              <a:t>K</a:t>
            </a:r>
            <a:r>
              <a:rPr lang="en-US" sz="1300" b="0">
                <a:latin typeface="Arial Black" pitchFamily="34" charset="0"/>
              </a:rPr>
              <a:t>ERJA, </a:t>
            </a:r>
            <a:r>
              <a:rPr lang="en-US" b="0" i="1">
                <a:solidFill>
                  <a:schemeClr val="tx2"/>
                </a:solidFill>
              </a:rPr>
              <a:t>R</a:t>
            </a:r>
            <a:r>
              <a:rPr lang="en-US" sz="1300" b="0" i="1">
                <a:solidFill>
                  <a:schemeClr val="tx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364EB75B-7E6B-430C-BB25-6001A7DC35D7}" type="slidenum">
              <a:rPr lang="en-US"/>
              <a:pPr/>
              <a:t>13</a:t>
            </a:fld>
            <a:r>
              <a:rPr lang="en-US"/>
              <a:t>  dari 50 halaman</a:t>
            </a:r>
          </a:p>
        </p:txBody>
      </p:sp>
      <p:sp>
        <p:nvSpPr>
          <p:cNvPr id="12636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5254" y="1077913"/>
            <a:ext cx="7407520" cy="4506912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627063" indent="-627063">
              <a:buFont typeface="Monotype Sorts" pitchFamily="2" charset="2"/>
              <a:buNone/>
            </a:pPr>
            <a:r>
              <a:rPr lang="en-US" sz="2300" b="0" dirty="0"/>
              <a:t>PROSEDUR </a:t>
            </a:r>
            <a:r>
              <a:rPr lang="en-US" sz="2300" b="0" i="1" dirty="0" err="1"/>
              <a:t>menetapkan</a:t>
            </a:r>
            <a:endParaRPr lang="en-US" sz="2100" i="1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SIAPA </a:t>
            </a:r>
            <a:r>
              <a:rPr lang="en-US" sz="2100" b="0" dirty="0" err="1"/>
              <a:t>melakukan</a:t>
            </a:r>
            <a:r>
              <a:rPr lang="en-US" sz="2100" b="0" dirty="0"/>
              <a:t> APA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DI MANA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BILAMANA </a:t>
            </a:r>
            <a:r>
              <a:rPr lang="en-US" sz="2100" b="0" dirty="0" err="1"/>
              <a:t>dan</a:t>
            </a:r>
            <a:endParaRPr lang="en-US" sz="2100" b="0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{BAGAIMANA}</a:t>
            </a: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endParaRPr lang="en-US" sz="2100" dirty="0"/>
          </a:p>
          <a:p>
            <a:pPr marL="627063" indent="-627063">
              <a:buFont typeface="Monotype Sorts" pitchFamily="2" charset="2"/>
              <a:buNone/>
            </a:pPr>
            <a:r>
              <a:rPr lang="en-US" sz="2300" b="0" dirty="0"/>
              <a:t>INSTRUKSI KERJA</a:t>
            </a:r>
            <a:r>
              <a:rPr lang="en-US" sz="2100" b="0" dirty="0"/>
              <a:t> </a:t>
            </a:r>
            <a:r>
              <a:rPr lang="en-US" sz="2300" b="0" i="1" dirty="0" err="1"/>
              <a:t>menetapkan</a:t>
            </a:r>
            <a:r>
              <a:rPr lang="en-US" sz="2300" b="0" i="1" dirty="0"/>
              <a:t> </a:t>
            </a:r>
            <a:r>
              <a:rPr lang="en-US" sz="2300" b="0" i="1" dirty="0" err="1"/>
              <a:t>lebih</a:t>
            </a:r>
            <a:r>
              <a:rPr lang="en-US" sz="2300" b="0" i="1" dirty="0"/>
              <a:t> </a:t>
            </a:r>
            <a:r>
              <a:rPr lang="en-US" sz="2300" b="0" i="1" dirty="0" err="1"/>
              <a:t>spesifik</a:t>
            </a:r>
            <a:r>
              <a:rPr lang="en-US" sz="2300" b="0" i="1" dirty="0"/>
              <a:t> </a:t>
            </a:r>
            <a:r>
              <a:rPr lang="en-US" sz="2300" b="0" i="1" dirty="0" err="1"/>
              <a:t>dan</a:t>
            </a:r>
            <a:r>
              <a:rPr lang="en-US" sz="2300" b="0" i="1" dirty="0"/>
              <a:t> detail</a:t>
            </a:r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BAGAIMANA </a:t>
            </a:r>
            <a:r>
              <a:rPr lang="en-US" sz="2100" b="0" dirty="0" err="1"/>
              <a:t>dan</a:t>
            </a:r>
            <a:endParaRPr lang="en-US" sz="2100" b="0" dirty="0"/>
          </a:p>
          <a:p>
            <a:pPr marL="627063" indent="-627063">
              <a:lnSpc>
                <a:spcPct val="120000"/>
              </a:lnSpc>
            </a:pPr>
            <a:r>
              <a:rPr lang="en-US" sz="2100" b="0" dirty="0"/>
              <a:t>DENGAN APA</a:t>
            </a:r>
          </a:p>
        </p:txBody>
      </p:sp>
      <p:sp>
        <p:nvSpPr>
          <p:cNvPr id="1263619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784B6AFC-98E4-4218-AB0A-909E23717C60}" type="slidenum">
              <a:rPr lang="en-US"/>
              <a:pPr/>
              <a:t>14</a:t>
            </a:fld>
            <a:r>
              <a:rPr lang="en-US"/>
              <a:t>  dari 50 halaman</a:t>
            </a:r>
          </a:p>
        </p:txBody>
      </p:sp>
      <p:sp>
        <p:nvSpPr>
          <p:cNvPr id="459779" name="Rectangle 1027"/>
          <p:cNvSpPr>
            <a:spLocks noChangeArrowheads="1"/>
          </p:cNvSpPr>
          <p:nvPr/>
        </p:nvSpPr>
        <p:spPr bwMode="auto">
          <a:xfrm>
            <a:off x="990600" y="704850"/>
            <a:ext cx="7772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571" tIns="27285" rIns="54571" bIns="27285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459780" name="Rectangle 1028"/>
          <p:cNvSpPr>
            <a:spLocks noChangeArrowheads="1"/>
          </p:cNvSpPr>
          <p:nvPr/>
        </p:nvSpPr>
        <p:spPr bwMode="auto">
          <a:xfrm>
            <a:off x="1097574" y="1371600"/>
            <a:ext cx="7171592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4571" tIns="27285" rIns="54571" bIns="27285"/>
          <a:lstStyle/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2300" i="0" u="none" dirty="0" err="1"/>
              <a:t>Prosedur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dan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Instruksi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Kerja</a:t>
            </a:r>
            <a:endParaRPr kumimoji="1" lang="en-US" sz="2300" b="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  <a:tabLst>
                <a:tab pos="1611313" algn="l"/>
              </a:tabLst>
            </a:pPr>
            <a:r>
              <a:rPr kumimoji="1" lang="en-US" sz="2100" b="0" i="0" u="none" dirty="0"/>
              <a:t>PROSEDUR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Mencakup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seri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atau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urutan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kegiatan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dalam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bagian</a:t>
            </a:r>
            <a:r>
              <a:rPr kumimoji="1" lang="en-US" sz="1800" b="0" i="0" u="none" dirty="0"/>
              <a:t>/</a:t>
            </a:r>
            <a:r>
              <a:rPr kumimoji="1" lang="en-US" sz="1800" b="0" i="0" u="none" dirty="0" err="1"/>
              <a:t>bidang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perusahaan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contoh</a:t>
            </a:r>
            <a:r>
              <a:rPr kumimoji="1" lang="en-US" sz="1800" b="0" i="0" u="none" dirty="0"/>
              <a:t> :	- </a:t>
            </a:r>
            <a:r>
              <a:rPr kumimoji="1" lang="en-US" sz="1800" b="0" i="0" u="none" dirty="0" err="1"/>
              <a:t>prosedur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pembelian</a:t>
            </a:r>
            <a:endParaRPr kumimoji="1" lang="en-US" sz="1800" b="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		- </a:t>
            </a:r>
            <a:r>
              <a:rPr kumimoji="1" lang="en-US" sz="1800" b="0" i="0" u="none" dirty="0" err="1"/>
              <a:t>prosedur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paralel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sistem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7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endParaRPr kumimoji="1" lang="en-US" sz="180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  <a:tabLst>
                <a:tab pos="1611313" algn="l"/>
              </a:tabLst>
            </a:pPr>
            <a:r>
              <a:rPr kumimoji="1" lang="en-US" sz="2100" b="0" i="0" u="none" dirty="0"/>
              <a:t>INSTRUKSI KERJA</a:t>
            </a:r>
            <a:endParaRPr kumimoji="1" lang="en-US" sz="1800" i="0" u="none" dirty="0"/>
          </a:p>
          <a:p>
            <a:pPr marL="374650" indent="-374650" defTabSz="706438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i="0" u="none" dirty="0"/>
              <a:t>	</a:t>
            </a:r>
            <a:r>
              <a:rPr kumimoji="1" lang="en-US" sz="1800" b="0" i="0" u="none" dirty="0" err="1"/>
              <a:t>Mencakup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salah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kegiatan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dari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prosedur</a:t>
            </a:r>
            <a:endParaRPr kumimoji="1" lang="en-US" sz="1800" i="0" u="none" dirty="0"/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contoh</a:t>
            </a:r>
            <a:r>
              <a:rPr kumimoji="1" lang="en-US" sz="1800" b="0" i="0" u="none" dirty="0"/>
              <a:t> :	- </a:t>
            </a:r>
            <a:r>
              <a:rPr kumimoji="1" lang="en-US" sz="1800" b="0" i="0" u="none" dirty="0" err="1"/>
              <a:t>instruksi</a:t>
            </a:r>
            <a:r>
              <a:rPr kumimoji="1" lang="en-US" sz="1800" b="0" i="0" u="none" dirty="0"/>
              <a:t> up-load data cater</a:t>
            </a:r>
          </a:p>
          <a:p>
            <a:pPr marL="842963" lvl="1" indent="-222250" defTabSz="706438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  <a:tabLst>
                <a:tab pos="1611313" algn="l"/>
              </a:tabLst>
            </a:pPr>
            <a:r>
              <a:rPr kumimoji="1" lang="en-US" sz="1800" b="0" i="0" u="none" dirty="0"/>
              <a:t>			- </a:t>
            </a:r>
            <a:r>
              <a:rPr kumimoji="1" lang="en-US" sz="1800" b="0" i="0" u="none" dirty="0" err="1"/>
              <a:t>pedoman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pengujian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kadar</a:t>
            </a:r>
            <a:r>
              <a:rPr kumimoji="1" lang="en-US" sz="1800" b="0" i="0" u="none" dirty="0"/>
              <a:t> air</a:t>
            </a:r>
            <a:endParaRPr kumimoji="1" lang="en-US" sz="1800" i="0" u="none" dirty="0"/>
          </a:p>
          <a:p>
            <a:pPr marL="374650" indent="-374650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1611313" algn="l"/>
              </a:tabLst>
            </a:pPr>
            <a:endParaRPr kumimoji="1" lang="en-US" sz="1000" i="0" u="none" dirty="0"/>
          </a:p>
        </p:txBody>
      </p:sp>
      <p:graphicFrame>
        <p:nvGraphicFramePr>
          <p:cNvPr id="459782" name="Object 1030"/>
          <p:cNvGraphicFramePr>
            <a:graphicFrameLocks noChangeAspect="1"/>
          </p:cNvGraphicFramePr>
          <p:nvPr/>
        </p:nvGraphicFramePr>
        <p:xfrm>
          <a:off x="6822831" y="3581400"/>
          <a:ext cx="1784838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4016520" imgH="3945240" progId="">
                  <p:embed/>
                </p:oleObj>
              </mc:Choice>
              <mc:Fallback>
                <p:oleObj name="Clip" r:id="rId3" imgW="4016520" imgH="3945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831" y="3581400"/>
                        <a:ext cx="1784838" cy="189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83" name="Rectangle 1031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56D64843-D0D0-44B2-AC96-CD387892B498}" type="slidenum">
              <a:rPr lang="en-US"/>
              <a:pPr/>
              <a:t>15</a:t>
            </a:fld>
            <a:r>
              <a:rPr lang="en-US"/>
              <a:t>  dari 50 halaman</a:t>
            </a:r>
          </a:p>
        </p:txBody>
      </p:sp>
      <p:sp>
        <p:nvSpPr>
          <p:cNvPr id="1265666" name="Rectangle 2"/>
          <p:cNvSpPr>
            <a:spLocks noChangeArrowheads="1"/>
          </p:cNvSpPr>
          <p:nvPr/>
        </p:nvSpPr>
        <p:spPr bwMode="auto">
          <a:xfrm>
            <a:off x="1008185" y="1273176"/>
            <a:ext cx="767861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300" i="0" u="none" dirty="0" err="1"/>
              <a:t>Dua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aspek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penting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dalam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mendokumentasikan</a:t>
            </a: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 err="1"/>
              <a:t>Prosedur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dan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Instruksi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Kerja</a:t>
            </a:r>
            <a:endParaRPr kumimoji="1" lang="en-US" sz="2300" i="0" u="none" dirty="0"/>
          </a:p>
          <a:p>
            <a:pPr defTabSz="706438">
              <a:lnSpc>
                <a:spcPct val="3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1800" b="0" i="0" u="none" dirty="0"/>
              <a:t>	</a:t>
            </a:r>
            <a:r>
              <a:rPr kumimoji="1" lang="en-US" sz="2100" i="0" u="none" dirty="0"/>
              <a:t>1.	</a:t>
            </a:r>
            <a:r>
              <a:rPr kumimoji="1" lang="en-US" sz="2100" i="0" u="none" dirty="0" err="1"/>
              <a:t>Fakta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Ilmiah</a:t>
            </a:r>
            <a:r>
              <a:rPr kumimoji="1" lang="en-US" sz="2100" i="0" u="none" dirty="0"/>
              <a:t>	: </a:t>
            </a:r>
            <a:r>
              <a:rPr kumimoji="1" lang="en-US" sz="2100" i="0" u="none" dirty="0" err="1"/>
              <a:t>Mengapa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proses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dilakukan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i="0" u="none" dirty="0"/>
              <a:t>	2.	</a:t>
            </a:r>
            <a:r>
              <a:rPr kumimoji="1" lang="en-US" sz="2100" i="0" u="none" dirty="0" err="1"/>
              <a:t>Praktek</a:t>
            </a:r>
            <a:r>
              <a:rPr kumimoji="1" lang="en-US" sz="2100" i="0" u="none" dirty="0"/>
              <a:t>		: </a:t>
            </a:r>
            <a:r>
              <a:rPr kumimoji="1" lang="en-US" sz="2100" i="0" u="none" dirty="0" err="1"/>
              <a:t>Bagaimana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proses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dilakukan</a:t>
            </a:r>
            <a:endParaRPr kumimoji="1" lang="en-US" sz="2100" i="0" u="none" dirty="0"/>
          </a:p>
          <a:p>
            <a:pPr defTabSz="706438">
              <a:lnSpc>
                <a:spcPct val="6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18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1800" u="none" dirty="0"/>
              <a:t>	</a:t>
            </a:r>
            <a:r>
              <a:rPr kumimoji="1" lang="en-US" sz="2100" u="none" dirty="0" err="1"/>
              <a:t>Kecenderungan</a:t>
            </a:r>
            <a:r>
              <a:rPr kumimoji="1" lang="en-US" sz="2100" u="none" dirty="0"/>
              <a:t> :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b="0" i="0" u="none" dirty="0"/>
              <a:t>	</a:t>
            </a:r>
            <a:r>
              <a:rPr kumimoji="1" lang="en-US" sz="2100" i="0" u="none" dirty="0"/>
              <a:t>1.	Engineer, </a:t>
            </a:r>
            <a:r>
              <a:rPr kumimoji="1" lang="en-US" sz="2100" i="0" u="none" dirty="0" err="1"/>
              <a:t>spesialis</a:t>
            </a:r>
            <a:r>
              <a:rPr kumimoji="1" lang="en-US" sz="2100" i="0" u="none" dirty="0"/>
              <a:t>	: </a:t>
            </a:r>
            <a:r>
              <a:rPr kumimoji="1" lang="en-US" sz="2100" i="0" u="none" dirty="0" err="1"/>
              <a:t>Fakta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ilmiah</a:t>
            </a:r>
            <a:endParaRPr kumimoji="1" lang="en-US" sz="2100" i="0" u="none" dirty="0"/>
          </a:p>
          <a:p>
            <a:pPr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r>
              <a:rPr kumimoji="1" lang="en-US" sz="2100" i="0" u="none" dirty="0"/>
              <a:t>	2.	Operator			: </a:t>
            </a:r>
            <a:r>
              <a:rPr kumimoji="1" lang="en-US" sz="2100" i="0" u="none" dirty="0" err="1"/>
              <a:t>Praktek</a:t>
            </a:r>
            <a:endParaRPr kumimoji="1" lang="en-US" sz="2100" i="0" u="none" dirty="0"/>
          </a:p>
          <a:p>
            <a:pPr defTabSz="706438">
              <a:lnSpc>
                <a:spcPct val="7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  <a:tabLst>
                <a:tab pos="493713" algn="l"/>
                <a:tab pos="871538" algn="l"/>
              </a:tabLst>
            </a:pPr>
            <a:endParaRPr kumimoji="1" lang="en-US" sz="1800" i="0" u="none" dirty="0"/>
          </a:p>
          <a:p>
            <a:pPr marL="871538" lvl="1" indent="-377825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Char char="ã"/>
              <a:tabLst>
                <a:tab pos="493713" algn="l"/>
                <a:tab pos="871538" algn="l"/>
              </a:tabLst>
            </a:pPr>
            <a:r>
              <a:rPr kumimoji="1" lang="en-US" sz="1800" b="0" i="0" u="none" dirty="0" err="1"/>
              <a:t>Dalam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menyusun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dokumentasi</a:t>
            </a:r>
            <a:r>
              <a:rPr kumimoji="1" lang="en-US" sz="1800" b="0" i="0" u="none" dirty="0"/>
              <a:t>, </a:t>
            </a:r>
            <a:r>
              <a:rPr kumimoji="1" lang="en-US" sz="1800" b="0" i="0" u="none" dirty="0" err="1"/>
              <a:t>keseimbangan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kedua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aspek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harus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diperhatikan</a:t>
            </a:r>
            <a:endParaRPr kumimoji="1" lang="en-US" sz="1800" b="0" i="0" u="none" dirty="0"/>
          </a:p>
          <a:p>
            <a:pPr marL="871538" lvl="1" indent="-377825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Char char="ã"/>
              <a:tabLst>
                <a:tab pos="493713" algn="l"/>
                <a:tab pos="871538" algn="l"/>
              </a:tabLst>
            </a:pPr>
            <a:r>
              <a:rPr kumimoji="1" lang="en-US" sz="1800" b="0" i="0" u="none" dirty="0" err="1"/>
              <a:t>Sehingga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semuanya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mengetahui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mengapa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bagaimana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suatu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proses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dilakukan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untuk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mencapai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mutu</a:t>
            </a:r>
            <a:r>
              <a:rPr kumimoji="1" lang="en-US" sz="1800" b="0" i="0" u="none" dirty="0"/>
              <a:t> yang </a:t>
            </a:r>
            <a:r>
              <a:rPr kumimoji="1" lang="en-US" sz="1800" b="0" i="0" u="none" dirty="0" err="1"/>
              <a:t>diinginkan</a:t>
            </a:r>
            <a:endParaRPr kumimoji="1" lang="en-US" sz="1800" b="0" i="0" u="none" dirty="0"/>
          </a:p>
        </p:txBody>
      </p:sp>
      <p:graphicFrame>
        <p:nvGraphicFramePr>
          <p:cNvPr id="1265667" name="Object 3"/>
          <p:cNvGraphicFramePr>
            <a:graphicFrameLocks noChangeAspect="1"/>
          </p:cNvGraphicFramePr>
          <p:nvPr/>
        </p:nvGraphicFramePr>
        <p:xfrm>
          <a:off x="7507166" y="2155825"/>
          <a:ext cx="827942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3" imgW="1395360" imgH="2658600" progId="">
                  <p:embed/>
                </p:oleObj>
              </mc:Choice>
              <mc:Fallback>
                <p:oleObj name="Clip" r:id="rId3" imgW="1395360" imgH="265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7166" y="2155825"/>
                        <a:ext cx="827942" cy="170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5668" name="Rectangle 4"/>
          <p:cNvSpPr>
            <a:spLocks noChangeArrowheads="1"/>
          </p:cNvSpPr>
          <p:nvPr/>
        </p:nvSpPr>
        <p:spPr bwMode="auto">
          <a:xfrm>
            <a:off x="731227" y="293688"/>
            <a:ext cx="77724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rgbClr val="0000FF"/>
                </a:solidFill>
                <a:latin typeface="Arial Black" pitchFamily="34" charset="0"/>
              </a:rPr>
              <a:t>,</a:t>
            </a:r>
            <a:r>
              <a:rPr kumimoji="1" lang="en-US" sz="1300" b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630144B-41DA-49BE-93FA-4E25E06A3B79}" type="slidenum">
              <a:rPr lang="en-US"/>
              <a:pPr/>
              <a:t>16</a:t>
            </a:fld>
            <a:r>
              <a:rPr lang="en-US"/>
              <a:t>  dari 50 halaman</a:t>
            </a:r>
          </a:p>
        </p:txBody>
      </p:sp>
      <p:sp>
        <p:nvSpPr>
          <p:cNvPr id="12677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228" y="979488"/>
            <a:ext cx="7681546" cy="4997450"/>
          </a:xfrm>
          <a:noFill/>
          <a:ln>
            <a:miter lim="800000"/>
            <a:headEnd/>
            <a:tailEnd/>
          </a:ln>
        </p:spPr>
        <p:txBody>
          <a:bodyPr vert="horz" wrap="square" lIns="118374" tIns="59187" rIns="118374" bIns="59187" numCol="1" anchor="t" anchorCtr="0" compatLnSpc="1">
            <a:prstTxWarp prst="textNoShape">
              <a:avLst/>
            </a:prstTxWarp>
          </a:bodyPr>
          <a:lstStyle/>
          <a:p>
            <a:pPr marL="0" indent="0" algn="ctr" defTabSz="914400">
              <a:buFont typeface="Monotype Sorts" pitchFamily="2" charset="2"/>
              <a:buNone/>
            </a:pPr>
            <a:r>
              <a:rPr lang="en-US" sz="2300"/>
              <a:t>Dokumentasi Sistem Mutu ISO 9001:2008</a:t>
            </a:r>
          </a:p>
          <a:p>
            <a:pPr marL="0" indent="0" defTabSz="914400">
              <a:buFont typeface="Monotype Sorts" pitchFamily="2" charset="2"/>
              <a:buNone/>
            </a:pPr>
            <a:r>
              <a:rPr lang="en-US" sz="2300"/>
              <a:t>Prosedur</a:t>
            </a:r>
            <a:r>
              <a:rPr lang="en-US" sz="2300" b="0"/>
              <a:t> minimal yang disyaratkan pada standar ini :</a:t>
            </a:r>
            <a:endParaRPr lang="en-US" sz="2100" b="0"/>
          </a:p>
          <a:p>
            <a:pPr marL="739775" lvl="1" indent="-493713" defTabSz="914400"/>
            <a:r>
              <a:rPr lang="en-US" sz="2100" b="0"/>
              <a:t>Pengendalian Dokumen			(4.2.3)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Pengendalian Rekaman mutu		(4.2.4)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Audit Internal				(8.2.2)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Pengendalian Produk tidak sesuai	(8.3)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Tindakan koreksi			(8.5.2)</a:t>
            </a:r>
          </a:p>
          <a:p>
            <a:pPr marL="739775" lvl="1" indent="-493713" defTabSz="914400">
              <a:spcBef>
                <a:spcPct val="0"/>
              </a:spcBef>
            </a:pPr>
            <a:r>
              <a:rPr lang="en-US" sz="2100" b="0"/>
              <a:t>Tindakan pencegahan			(8.5.3)</a:t>
            </a:r>
          </a:p>
          <a:p>
            <a:pPr marL="0" indent="0" algn="just" defTabSz="914400">
              <a:spcBef>
                <a:spcPct val="50000"/>
              </a:spcBef>
              <a:buFont typeface="Monotype Sorts" pitchFamily="2" charset="2"/>
              <a:buNone/>
            </a:pPr>
            <a:r>
              <a:rPr kumimoji="0" lang="en-US" sz="2100" b="0"/>
              <a:t>Jangkauan dokumentasi sistem manajemen mutu dapat berbeda antara sebuah organisasi dan yang lain, tergantung :</a:t>
            </a:r>
          </a:p>
          <a:p>
            <a:pPr marL="739775" lvl="1" indent="-493713" algn="just" defTabSz="914400"/>
            <a:r>
              <a:rPr kumimoji="0" lang="en-US" sz="2100" b="0"/>
              <a:t>besarnya organisasi dan jenis kegiatannya,</a:t>
            </a:r>
          </a:p>
          <a:p>
            <a:pPr marL="739775" lvl="1" indent="-493713" algn="just" defTabSz="914400"/>
            <a:r>
              <a:rPr kumimoji="0" lang="en-US" sz="2100" b="0"/>
              <a:t>kerumitan proses dan interaksinya, dan</a:t>
            </a:r>
          </a:p>
          <a:p>
            <a:pPr marL="739775" lvl="1" indent="-493713" algn="just" defTabSz="914400"/>
            <a:r>
              <a:rPr kumimoji="0" lang="en-US" sz="2100" b="0"/>
              <a:t>kemampuan personelnya.</a:t>
            </a:r>
          </a:p>
          <a:p>
            <a:pPr marL="0" indent="0" defTabSz="914400">
              <a:spcBef>
                <a:spcPct val="0"/>
              </a:spcBef>
              <a:buFont typeface="Monotype Sorts" pitchFamily="2" charset="2"/>
              <a:buNone/>
            </a:pPr>
            <a:endParaRPr lang="en-US" sz="2100" b="0"/>
          </a:p>
        </p:txBody>
      </p:sp>
      <p:sp>
        <p:nvSpPr>
          <p:cNvPr id="1267715" name="Rectangle 3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58787"/>
          </a:xfrm>
          <a:noFill/>
          <a:ln/>
        </p:spPr>
        <p:txBody>
          <a:bodyPr lIns="118374" tIns="59187" rIns="118374" bIns="59187"/>
          <a:lstStyle/>
          <a:p>
            <a:pPr algn="r"/>
            <a:r>
              <a:rPr lang="en-US" b="0">
                <a:latin typeface="Arial Black" pitchFamily="34" charset="0"/>
              </a:rPr>
              <a:t>P</a:t>
            </a:r>
            <a:r>
              <a:rPr lang="en-US" sz="1300" b="0">
                <a:latin typeface="Arial Black" pitchFamily="34" charset="0"/>
              </a:rPr>
              <a:t>ROSEDUR</a:t>
            </a:r>
            <a:r>
              <a:rPr lang="en-US" sz="1300">
                <a:latin typeface="Arial Black" pitchFamily="34" charset="0"/>
              </a:rPr>
              <a:t>, </a:t>
            </a:r>
            <a:r>
              <a:rPr lang="en-US" sz="1300" i="1">
                <a:solidFill>
                  <a:schemeClr val="accent1"/>
                </a:solidFill>
              </a:rPr>
              <a:t>INSTRUKSI KERJA, REKAMAN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ACD2D3A-4321-4F16-BFD0-97D19399E907}" type="slidenum">
              <a:rPr lang="en-US"/>
              <a:pPr/>
              <a:t>17</a:t>
            </a:fld>
            <a:r>
              <a:rPr lang="en-US"/>
              <a:t>  dari 50 halaman</a:t>
            </a:r>
          </a:p>
        </p:txBody>
      </p:sp>
      <p:sp>
        <p:nvSpPr>
          <p:cNvPr id="126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6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?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r>
              <a:rPr lang="en-US" sz="2100" b="0" dirty="0" err="1"/>
              <a:t>Ada</a:t>
            </a:r>
            <a:r>
              <a:rPr lang="en-US" sz="2100" b="0" dirty="0"/>
              <a:t> </a:t>
            </a:r>
            <a:r>
              <a:rPr lang="en-US" sz="2100" b="0" dirty="0" err="1"/>
              <a:t>beberapa</a:t>
            </a:r>
            <a:r>
              <a:rPr lang="en-US" sz="2100" b="0" dirty="0"/>
              <a:t> </a:t>
            </a:r>
            <a:r>
              <a:rPr lang="en-US" sz="2100" b="0" dirty="0" err="1"/>
              <a:t>corak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yang </a:t>
            </a:r>
            <a:r>
              <a:rPr lang="en-US" sz="2100" b="0" dirty="0" err="1"/>
              <a:t>dapat</a:t>
            </a:r>
            <a:r>
              <a:rPr lang="en-US" sz="2100" b="0" dirty="0"/>
              <a:t> </a:t>
            </a:r>
            <a:r>
              <a:rPr lang="en-US" sz="2100" b="0" dirty="0" err="1"/>
              <a:t>dipakai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/>
            </a:r>
            <a:br>
              <a:rPr lang="en-US" sz="2100" b="0" dirty="0"/>
            </a:br>
            <a:r>
              <a:rPr lang="en-US" sz="2100" b="0" dirty="0" err="1"/>
              <a:t>memenuhi</a:t>
            </a:r>
            <a:r>
              <a:rPr lang="en-US" sz="2100" b="0" dirty="0"/>
              <a:t> </a:t>
            </a:r>
            <a:r>
              <a:rPr lang="en-US" sz="2100" b="0" dirty="0" err="1"/>
              <a:t>persyaratan</a:t>
            </a:r>
            <a:r>
              <a:rPr lang="en-US" sz="2100" b="0" dirty="0"/>
              <a:t> </a:t>
            </a:r>
            <a:r>
              <a:rPr lang="en-US" sz="2100" b="0" dirty="0" err="1"/>
              <a:t>Standar</a:t>
            </a:r>
            <a:r>
              <a:rPr lang="en-US" sz="2100" b="0" dirty="0"/>
              <a:t> </a:t>
            </a:r>
            <a:r>
              <a:rPr lang="en-US" sz="2100" b="0" dirty="0" err="1"/>
              <a:t>yaitu</a:t>
            </a:r>
            <a:r>
              <a:rPr lang="en-US" sz="2100" b="0" dirty="0"/>
              <a:t> :</a:t>
            </a:r>
          </a:p>
          <a:p>
            <a:pPr lvl="1"/>
            <a:r>
              <a:rPr lang="en-US" sz="2100" b="0" dirty="0" err="1"/>
              <a:t>Bentuk</a:t>
            </a:r>
            <a:r>
              <a:rPr lang="en-US" sz="2100" b="0" dirty="0"/>
              <a:t> </a:t>
            </a:r>
            <a:r>
              <a:rPr lang="en-US" sz="2100" b="0" dirty="0" err="1"/>
              <a:t>uraian</a:t>
            </a:r>
            <a:endParaRPr lang="en-US" sz="2100" b="0" dirty="0"/>
          </a:p>
          <a:p>
            <a:pPr lvl="1"/>
            <a:r>
              <a:rPr lang="en-US" sz="2100" b="0" dirty="0" err="1"/>
              <a:t>Bentuk</a:t>
            </a:r>
            <a:r>
              <a:rPr lang="en-US" sz="2100" b="0" dirty="0"/>
              <a:t> </a:t>
            </a:r>
            <a:r>
              <a:rPr lang="en-US" sz="2100" b="0" dirty="0" err="1"/>
              <a:t>bagan</a:t>
            </a:r>
            <a:r>
              <a:rPr lang="en-US" sz="2100" b="0" dirty="0"/>
              <a:t> </a:t>
            </a:r>
            <a:r>
              <a:rPr lang="en-US" sz="2100" b="0" dirty="0" err="1"/>
              <a:t>alir</a:t>
            </a:r>
            <a:endParaRPr lang="en-US" sz="2100" b="0" dirty="0"/>
          </a:p>
          <a:p>
            <a:pPr lvl="1"/>
            <a:r>
              <a:rPr lang="en-US" sz="2100" b="0" dirty="0" err="1"/>
              <a:t>Gabungan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</a:t>
            </a:r>
            <a:r>
              <a:rPr lang="en-US" sz="2100" b="0" dirty="0" err="1"/>
              <a:t>keduanya</a:t>
            </a:r>
            <a:endParaRPr lang="en-US" sz="2100" b="0" dirty="0"/>
          </a:p>
          <a:p>
            <a:pPr>
              <a:buFont typeface="Monotype Sorts" pitchFamily="2" charset="2"/>
              <a:buNone/>
            </a:pPr>
            <a:endParaRPr lang="en-US" sz="1300" dirty="0"/>
          </a:p>
          <a:p>
            <a:pPr>
              <a:buFont typeface="Monotype Sorts" pitchFamily="2" charset="2"/>
              <a:buNone/>
            </a:pPr>
            <a:endParaRPr lang="en-US" sz="1300" dirty="0"/>
          </a:p>
          <a:p>
            <a:pPr>
              <a:lnSpc>
                <a:spcPct val="115000"/>
              </a:lnSpc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b="0" u="sng" dirty="0" err="1"/>
              <a:t>Penting</a:t>
            </a:r>
            <a:r>
              <a:rPr lang="en-US" sz="2100" b="0" u="sng" dirty="0"/>
              <a:t> !!!</a:t>
            </a:r>
          </a:p>
          <a:p>
            <a:pPr>
              <a:buFont typeface="Monotype Sorts" pitchFamily="2" charset="2"/>
              <a:buNone/>
            </a:pPr>
            <a:r>
              <a:rPr lang="en-US" b="0" dirty="0"/>
              <a:t>	</a:t>
            </a:r>
            <a:r>
              <a:rPr lang="en-US" sz="2100" b="0" i="1" dirty="0"/>
              <a:t>Perusahaan </a:t>
            </a:r>
            <a:r>
              <a:rPr lang="en-US" sz="2100" b="0" i="1" dirty="0" err="1"/>
              <a:t>dapat</a:t>
            </a:r>
            <a:r>
              <a:rPr lang="en-US" sz="2100" b="0" i="1" dirty="0"/>
              <a:t> </a:t>
            </a:r>
            <a:r>
              <a:rPr lang="en-US" sz="2100" b="0" i="1" dirty="0" err="1"/>
              <a:t>memilih</a:t>
            </a:r>
            <a:r>
              <a:rPr lang="en-US" sz="2100" b="0" i="1" dirty="0"/>
              <a:t> </a:t>
            </a:r>
            <a:r>
              <a:rPr lang="en-US" sz="2100" b="0" i="1" dirty="0" err="1"/>
              <a:t>atau</a:t>
            </a:r>
            <a:r>
              <a:rPr lang="en-US" sz="2100" b="0" i="1" dirty="0"/>
              <a:t> </a:t>
            </a:r>
            <a:r>
              <a:rPr lang="en-US" sz="2100" b="0" i="1" dirty="0" err="1"/>
              <a:t>mengkreasi</a:t>
            </a:r>
            <a:r>
              <a:rPr lang="en-US" sz="2100" b="0" i="1" dirty="0"/>
              <a:t> </a:t>
            </a:r>
            <a:r>
              <a:rPr lang="en-US" sz="2100" b="0" i="1" dirty="0" err="1"/>
              <a:t>sendiri</a:t>
            </a:r>
            <a:r>
              <a:rPr lang="en-US" sz="2100" b="0" i="1" dirty="0"/>
              <a:t> </a:t>
            </a:r>
            <a:r>
              <a:rPr lang="en-US" sz="2100" b="0" i="1" dirty="0" err="1"/>
              <a:t>corak</a:t>
            </a:r>
            <a:r>
              <a:rPr lang="en-US" sz="2100" b="0" i="1" dirty="0"/>
              <a:t> yang </a:t>
            </a:r>
            <a:r>
              <a:rPr lang="en-US" sz="2100" b="0" i="1" dirty="0" err="1"/>
              <a:t>diinginkan</a:t>
            </a:r>
            <a:r>
              <a:rPr lang="en-US" sz="2100" b="0" i="1" dirty="0"/>
              <a:t>, </a:t>
            </a:r>
            <a:r>
              <a:rPr lang="en-US" sz="2100" b="0" i="1" dirty="0" err="1"/>
              <a:t>kemudian</a:t>
            </a:r>
            <a:r>
              <a:rPr lang="en-US" sz="2100" b="0" i="1" dirty="0"/>
              <a:t> </a:t>
            </a:r>
            <a:r>
              <a:rPr lang="en-US" sz="2100" b="0" i="1" dirty="0" err="1"/>
              <a:t>mempertahankan</a:t>
            </a:r>
            <a:r>
              <a:rPr lang="en-US" sz="2100" b="0" i="1" dirty="0"/>
              <a:t> </a:t>
            </a:r>
            <a:r>
              <a:rPr lang="en-US" sz="2100" b="0" i="1" dirty="0" err="1"/>
              <a:t>keseragaman</a:t>
            </a:r>
            <a:r>
              <a:rPr lang="en-US" sz="2100" b="0" i="1" dirty="0"/>
              <a:t> </a:t>
            </a:r>
            <a:r>
              <a:rPr lang="en-US" sz="2100" b="0" i="1" dirty="0" err="1"/>
              <a:t>corak</a:t>
            </a:r>
            <a:r>
              <a:rPr lang="en-US" sz="2100" b="0" i="1" dirty="0"/>
              <a:t> yang </a:t>
            </a:r>
            <a:r>
              <a:rPr lang="en-US" sz="2100" b="0" i="1" dirty="0" err="1"/>
              <a:t>dipilih</a:t>
            </a:r>
            <a:r>
              <a:rPr lang="en-US" sz="2100" b="0" i="1" dirty="0"/>
              <a:t> </a:t>
            </a:r>
            <a:r>
              <a:rPr lang="en-US" sz="2100" b="0" i="1" dirty="0" err="1"/>
              <a:t>tersebut</a:t>
            </a:r>
            <a:endParaRPr lang="en-US" sz="2100" b="0" i="1" dirty="0"/>
          </a:p>
        </p:txBody>
      </p:sp>
      <p:sp>
        <p:nvSpPr>
          <p:cNvPr id="1268739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P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ROSEDUR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I</a:t>
            </a:r>
            <a:r>
              <a:rPr kumimoji="1" lang="en-US" sz="1300" b="0" u="none">
                <a:solidFill>
                  <a:schemeClr val="bg2"/>
                </a:solidFill>
              </a:rPr>
              <a:t>NSTRUKSI </a:t>
            </a:r>
            <a:r>
              <a:rPr kumimoji="1" lang="en-US" sz="2100" b="0" u="none">
                <a:solidFill>
                  <a:schemeClr val="bg2"/>
                </a:solidFill>
              </a:rPr>
              <a:t>K</a:t>
            </a:r>
            <a:r>
              <a:rPr kumimoji="1" lang="en-US" sz="1300" b="0" u="none">
                <a:solidFill>
                  <a:schemeClr val="bg2"/>
                </a:solidFill>
              </a:rPr>
              <a:t>ERJA,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</a:p>
        </p:txBody>
      </p:sp>
      <p:graphicFrame>
        <p:nvGraphicFramePr>
          <p:cNvPr id="1268740" name="Object 4"/>
          <p:cNvGraphicFramePr>
            <a:graphicFrameLocks noChangeAspect="1"/>
          </p:cNvGraphicFramePr>
          <p:nvPr/>
        </p:nvGraphicFramePr>
        <p:xfrm>
          <a:off x="6230816" y="2743200"/>
          <a:ext cx="1900604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1330200" imgH="1092600" progId="">
                  <p:embed/>
                </p:oleObj>
              </mc:Choice>
              <mc:Fallback>
                <p:oleObj name="Clip" r:id="rId3" imgW="1330200" imgH="1092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16" y="2743200"/>
                        <a:ext cx="1900604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C78FC321-050F-4F63-A1B9-79F5129ED568}" type="slidenum">
              <a:rPr lang="en-US"/>
              <a:pPr/>
              <a:t>18</a:t>
            </a:fld>
            <a:r>
              <a:rPr lang="en-US"/>
              <a:t>  dari 50 halaman</a:t>
            </a:r>
          </a:p>
        </p:txBody>
      </p:sp>
      <p:sp>
        <p:nvSpPr>
          <p:cNvPr id="1262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746" y="1566863"/>
            <a:ext cx="6765681" cy="431165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endParaRPr lang="en-US" sz="2300" dirty="0"/>
          </a:p>
          <a:p>
            <a:pPr>
              <a:buFont typeface="Monotype Sorts" pitchFamily="2" charset="2"/>
              <a:buNone/>
            </a:pPr>
            <a:r>
              <a:rPr lang="en-US" sz="2300" dirty="0" err="1"/>
              <a:t>Pengertian</a:t>
            </a:r>
            <a:r>
              <a:rPr lang="en-US" sz="2300" dirty="0"/>
              <a:t> </a:t>
            </a:r>
            <a:r>
              <a:rPr lang="en-US" sz="2300" dirty="0" err="1"/>
              <a:t>Instruksi</a:t>
            </a:r>
            <a:r>
              <a:rPr lang="en-US" sz="2300" dirty="0"/>
              <a:t> </a:t>
            </a:r>
            <a:r>
              <a:rPr lang="en-US" sz="2300" dirty="0" err="1"/>
              <a:t>Kerja</a:t>
            </a:r>
            <a:endParaRPr lang="en-US" sz="2300" dirty="0"/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en-US" sz="230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Suatu</a:t>
            </a:r>
            <a:r>
              <a:rPr lang="en-US" sz="2100" b="0" dirty="0"/>
              <a:t> </a:t>
            </a:r>
            <a:r>
              <a:rPr lang="en-US" sz="2100" b="0" dirty="0" err="1"/>
              <a:t>petunjuk</a:t>
            </a:r>
            <a:r>
              <a:rPr lang="en-US" sz="2100" b="0" dirty="0"/>
              <a:t> detail/</a:t>
            </a:r>
            <a:r>
              <a:rPr lang="en-US" sz="2100" b="0" dirty="0" err="1"/>
              <a:t>rinci</a:t>
            </a:r>
            <a:r>
              <a:rPr lang="en-US" sz="2100" b="0" dirty="0"/>
              <a:t> yang </a:t>
            </a:r>
            <a:r>
              <a:rPr lang="en-US" sz="2100" b="0" dirty="0" err="1"/>
              <a:t>menjelaskan</a:t>
            </a:r>
            <a:r>
              <a:rPr lang="en-US" sz="2100" b="0" dirty="0"/>
              <a:t> </a:t>
            </a:r>
            <a:r>
              <a:rPr lang="en-US" sz="2100" dirty="0" err="1"/>
              <a:t>bagaimana</a:t>
            </a:r>
            <a:r>
              <a:rPr lang="en-US" sz="2100" b="0" dirty="0"/>
              <a:t> </a:t>
            </a:r>
            <a:r>
              <a:rPr lang="en-US" sz="2100" b="0" dirty="0" err="1"/>
              <a:t>suatu</a:t>
            </a:r>
            <a:r>
              <a:rPr lang="en-US" sz="2100" b="0" dirty="0"/>
              <a:t> </a:t>
            </a:r>
            <a:r>
              <a:rPr lang="en-US" sz="2100" b="0" dirty="0" err="1"/>
              <a:t>proses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diikuti</a:t>
            </a:r>
            <a:r>
              <a:rPr lang="en-US" sz="2100" b="0" dirty="0"/>
              <a:t>/</a:t>
            </a:r>
            <a:r>
              <a:rPr lang="en-US" sz="2100" b="0" dirty="0" err="1"/>
              <a:t>dilaksanakan</a:t>
            </a:r>
            <a:endParaRPr lang="en-US" sz="2100" b="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Uraiannya</a:t>
            </a:r>
            <a:r>
              <a:rPr lang="en-US" sz="2100" b="0" dirty="0"/>
              <a:t> </a:t>
            </a:r>
            <a:r>
              <a:rPr lang="en-US" sz="2100" b="0" dirty="0" err="1"/>
              <a:t>lebih</a:t>
            </a:r>
            <a:r>
              <a:rPr lang="en-US" sz="2100" b="0" dirty="0"/>
              <a:t> detail/</a:t>
            </a:r>
            <a:r>
              <a:rPr lang="en-US" sz="2100" b="0" dirty="0" err="1"/>
              <a:t>rinci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endParaRPr lang="en-US" sz="2100" b="0" dirty="0"/>
          </a:p>
          <a:p>
            <a:pPr>
              <a:spcBef>
                <a:spcPct val="50000"/>
              </a:spcBef>
            </a:pPr>
            <a:r>
              <a:rPr lang="en-US" sz="2100" b="0" dirty="0" err="1"/>
              <a:t>Tujuannya</a:t>
            </a:r>
            <a:r>
              <a:rPr lang="en-US" sz="2100" b="0" dirty="0"/>
              <a:t> </a:t>
            </a:r>
            <a:r>
              <a:rPr lang="en-US" sz="2100" b="0" dirty="0" err="1"/>
              <a:t>selain</a:t>
            </a:r>
            <a:r>
              <a:rPr lang="en-US" sz="2100" b="0" dirty="0"/>
              <a:t> </a:t>
            </a:r>
            <a:r>
              <a:rPr lang="en-US" sz="2100" b="0" dirty="0" err="1"/>
              <a:t>sebagai</a:t>
            </a:r>
            <a:r>
              <a:rPr lang="en-US" sz="2100" b="0" dirty="0"/>
              <a:t> </a:t>
            </a:r>
            <a:r>
              <a:rPr lang="en-US" sz="2100" b="0" dirty="0" err="1"/>
              <a:t>pelengkap</a:t>
            </a:r>
            <a:r>
              <a:rPr lang="en-US" sz="2100" b="0" dirty="0"/>
              <a:t> </a:t>
            </a:r>
            <a:r>
              <a:rPr lang="en-US" sz="2100" b="0" dirty="0" err="1"/>
              <a:t>prosedur</a:t>
            </a:r>
            <a:r>
              <a:rPr lang="en-US" sz="2100" b="0" dirty="0"/>
              <a:t> </a:t>
            </a:r>
            <a:r>
              <a:rPr lang="en-US" sz="2100" b="0" dirty="0" err="1"/>
              <a:t>juga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membantu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proses</a:t>
            </a:r>
            <a:r>
              <a:rPr lang="en-US" sz="2100" b="0" dirty="0"/>
              <a:t> </a:t>
            </a:r>
            <a:r>
              <a:rPr lang="en-US" sz="2100" b="0" dirty="0" err="1"/>
              <a:t>pengendalian</a:t>
            </a:r>
            <a:endParaRPr lang="en-US" sz="2300" dirty="0"/>
          </a:p>
        </p:txBody>
      </p:sp>
      <p:sp>
        <p:nvSpPr>
          <p:cNvPr id="1262595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u="none">
                <a:solidFill>
                  <a:schemeClr val="bg2"/>
                </a:solidFill>
              </a:rPr>
              <a:t>P</a:t>
            </a:r>
            <a:r>
              <a:rPr kumimoji="1" lang="en-US" sz="1300" b="0" u="none">
                <a:solidFill>
                  <a:schemeClr val="bg2"/>
                </a:solidFill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i="0" u="none">
                <a:solidFill>
                  <a:schemeClr val="bg2"/>
                </a:solidFill>
              </a:rPr>
              <a:t>,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0E11846-E969-45BF-93E6-E44DE6717054}" type="slidenum">
              <a:rPr lang="en-US"/>
              <a:pPr/>
              <a:t>19</a:t>
            </a:fld>
            <a:r>
              <a:rPr lang="en-US"/>
              <a:t>  dari 50 halaman</a:t>
            </a:r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7" y="1176339"/>
            <a:ext cx="7495443" cy="4702175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493713" indent="-493713" algn="ctr">
              <a:buFont typeface="Monotype Sorts" pitchFamily="2" charset="2"/>
              <a:buNone/>
            </a:pPr>
            <a:r>
              <a:rPr lang="en-US" sz="2300" dirty="0" err="1"/>
              <a:t>Beberapa</a:t>
            </a:r>
            <a:r>
              <a:rPr lang="en-US" sz="2300" dirty="0"/>
              <a:t> </a:t>
            </a:r>
            <a:r>
              <a:rPr lang="en-US" sz="2300" dirty="0" err="1"/>
              <a:t>bentuk</a:t>
            </a:r>
            <a:r>
              <a:rPr lang="en-US" sz="2300" dirty="0"/>
              <a:t> </a:t>
            </a:r>
            <a:r>
              <a:rPr lang="en-US" sz="2300" dirty="0" err="1"/>
              <a:t>umum</a:t>
            </a:r>
            <a:r>
              <a:rPr lang="en-US" sz="2300" dirty="0"/>
              <a:t> </a:t>
            </a:r>
            <a:r>
              <a:rPr lang="en-US" sz="2300" dirty="0" err="1"/>
              <a:t>dari</a:t>
            </a:r>
            <a:r>
              <a:rPr lang="en-US" sz="2300" dirty="0"/>
              <a:t> </a:t>
            </a:r>
            <a:r>
              <a:rPr lang="en-US" sz="2300" dirty="0" err="1"/>
              <a:t>Instruksi</a:t>
            </a:r>
            <a:r>
              <a:rPr lang="en-US" sz="2300" dirty="0"/>
              <a:t> </a:t>
            </a:r>
            <a:r>
              <a:rPr lang="en-US" sz="2300" dirty="0" err="1"/>
              <a:t>Kerja</a:t>
            </a:r>
            <a:endParaRPr lang="en-US" sz="2300" dirty="0"/>
          </a:p>
          <a:p>
            <a:pPr marL="493713" indent="-493713">
              <a:buFont typeface="Monotype Sorts" pitchFamily="2" charset="2"/>
              <a:buNone/>
            </a:pPr>
            <a:endParaRPr lang="en-US" sz="2300" dirty="0"/>
          </a:p>
          <a:p>
            <a:pPr marL="493713" indent="-493713"/>
            <a:r>
              <a:rPr lang="en-US" sz="2100" b="0" dirty="0" err="1"/>
              <a:t>Secara</a:t>
            </a:r>
            <a:r>
              <a:rPr lang="en-US" sz="2100" b="0" dirty="0"/>
              <a:t> </a:t>
            </a:r>
            <a:r>
              <a:rPr lang="en-US" sz="2100" b="0" dirty="0" err="1"/>
              <a:t>Tertulis</a:t>
            </a:r>
            <a:endParaRPr lang="en-US" sz="2100" b="0" dirty="0"/>
          </a:p>
          <a:p>
            <a:pPr marL="1231900" lvl="1" indent="-492125"/>
            <a:r>
              <a:rPr lang="en-US" sz="2100" b="0" dirty="0" err="1"/>
              <a:t>Dokumen</a:t>
            </a:r>
            <a:r>
              <a:rPr lang="en-US" sz="2100" b="0" dirty="0"/>
              <a:t> </a:t>
            </a:r>
            <a:r>
              <a:rPr lang="en-US" sz="2100" b="0" dirty="0" err="1"/>
              <a:t>tertulis</a:t>
            </a:r>
            <a:endParaRPr lang="en-US" sz="2100" b="0" dirty="0"/>
          </a:p>
          <a:p>
            <a:pPr marL="1231900" lvl="1" indent="-492125"/>
            <a:r>
              <a:rPr lang="en-US" sz="2100" b="0" dirty="0" err="1"/>
              <a:t>Bagan</a:t>
            </a:r>
            <a:r>
              <a:rPr lang="en-US" sz="2100" b="0" dirty="0"/>
              <a:t> </a:t>
            </a:r>
            <a:r>
              <a:rPr lang="en-US" sz="2100" b="0" dirty="0" err="1"/>
              <a:t>Alir</a:t>
            </a:r>
            <a:endParaRPr lang="en-US" sz="2100" b="0" dirty="0"/>
          </a:p>
          <a:p>
            <a:pPr marL="1231900" lvl="1" indent="-492125">
              <a:buFont typeface="Monotype Sorts" pitchFamily="2" charset="2"/>
              <a:buNone/>
            </a:pPr>
            <a:endParaRPr lang="en-US" sz="2100" b="0" dirty="0"/>
          </a:p>
          <a:p>
            <a:pPr marL="493713" indent="-493713"/>
            <a:r>
              <a:rPr lang="en-US" sz="2100" b="0" dirty="0" err="1"/>
              <a:t>Secara</a:t>
            </a:r>
            <a:r>
              <a:rPr lang="en-US" sz="2100" b="0" dirty="0"/>
              <a:t> Visual</a:t>
            </a:r>
          </a:p>
          <a:p>
            <a:pPr marL="1231900" lvl="1" indent="-492125"/>
            <a:r>
              <a:rPr lang="en-US" sz="2100" b="0" dirty="0" err="1"/>
              <a:t>Grafis</a:t>
            </a:r>
            <a:endParaRPr lang="en-US" sz="2100" b="0" dirty="0"/>
          </a:p>
          <a:p>
            <a:pPr marL="1231900" lvl="1" indent="-492125">
              <a:buFont typeface="Monotype Sorts" pitchFamily="2" charset="2"/>
              <a:buNone/>
            </a:pPr>
            <a:endParaRPr lang="en-US" sz="2300" dirty="0"/>
          </a:p>
          <a:p>
            <a:pPr marL="493713" indent="-493713">
              <a:buFont typeface="Monotype Sorts" pitchFamily="2" charset="2"/>
              <a:buNone/>
            </a:pPr>
            <a:r>
              <a:rPr lang="en-US" dirty="0"/>
              <a:t>				        </a:t>
            </a:r>
            <a:r>
              <a:rPr lang="en-US" sz="2100" b="0" dirty="0" err="1"/>
              <a:t>Penting</a:t>
            </a:r>
            <a:r>
              <a:rPr lang="en-US" sz="2100" b="0" dirty="0"/>
              <a:t> !</a:t>
            </a:r>
          </a:p>
          <a:p>
            <a:pPr marL="493713" indent="-493713">
              <a:lnSpc>
                <a:spcPct val="20000"/>
              </a:lnSpc>
              <a:buFont typeface="Monotype Sorts" pitchFamily="2" charset="2"/>
              <a:buNone/>
            </a:pPr>
            <a:endParaRPr lang="en-US" sz="2100" b="0" dirty="0"/>
          </a:p>
          <a:p>
            <a:pPr marL="493713" indent="-493713">
              <a:buFont typeface="Monotype Sorts" pitchFamily="2" charset="2"/>
              <a:buNone/>
            </a:pPr>
            <a:r>
              <a:rPr lang="id-ID" sz="2100" dirty="0" smtClean="0"/>
              <a:t>Kampus </a:t>
            </a:r>
            <a:r>
              <a:rPr lang="en-US" sz="2100" b="0" dirty="0" err="1" smtClean="0"/>
              <a:t>bebas</a:t>
            </a:r>
            <a:r>
              <a:rPr lang="en-US" sz="2100" b="0" dirty="0" smtClean="0"/>
              <a:t> </a:t>
            </a:r>
            <a:r>
              <a:rPr lang="en-US" sz="2100" b="0" dirty="0" err="1"/>
              <a:t>memilih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membuat</a:t>
            </a:r>
            <a:r>
              <a:rPr lang="en-US" sz="2100" b="0" dirty="0"/>
              <a:t> </a:t>
            </a:r>
            <a:r>
              <a:rPr lang="en-US" sz="2100" b="0" dirty="0" err="1"/>
              <a:t>bentuk</a:t>
            </a:r>
            <a:r>
              <a:rPr lang="en-US" sz="2100" b="0" dirty="0"/>
              <a:t> yang </a:t>
            </a:r>
            <a:r>
              <a:rPr lang="en-US" sz="2100" b="0" dirty="0" err="1"/>
              <a:t>diinginkan</a:t>
            </a:r>
            <a:endParaRPr lang="en-US" dirty="0"/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b="0" u="none">
                <a:solidFill>
                  <a:schemeClr val="bg2"/>
                </a:solidFill>
              </a:rPr>
              <a:t>P</a:t>
            </a:r>
            <a:r>
              <a:rPr kumimoji="1" lang="en-US" sz="1300" b="0" u="none">
                <a:solidFill>
                  <a:schemeClr val="bg2"/>
                </a:solidFill>
              </a:rPr>
              <a:t>ROSEDUR,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NSTRUKSI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K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ERJA</a:t>
            </a:r>
            <a:r>
              <a:rPr kumimoji="1" lang="en-US" sz="1300" b="0" i="0" u="none">
                <a:solidFill>
                  <a:schemeClr val="bg2"/>
                </a:solidFill>
              </a:rPr>
              <a:t>,</a:t>
            </a:r>
            <a:r>
              <a:rPr kumimoji="1" lang="en-US" sz="1300" i="0" u="none">
                <a:solidFill>
                  <a:schemeClr val="bg2"/>
                </a:solidFill>
              </a:rPr>
              <a:t> </a:t>
            </a:r>
            <a:r>
              <a:rPr kumimoji="1" lang="en-US" sz="2100" b="0" u="none">
                <a:solidFill>
                  <a:schemeClr val="bg2"/>
                </a:solidFill>
              </a:rPr>
              <a:t>R</a:t>
            </a:r>
            <a:r>
              <a:rPr kumimoji="1" lang="en-US" sz="1300" b="0" u="none">
                <a:solidFill>
                  <a:schemeClr val="bg2"/>
                </a:solidFill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halaman</a:t>
            </a:r>
            <a:r>
              <a:rPr lang="en-US"/>
              <a:t> </a:t>
            </a:r>
            <a:fld id="{F6CAE4DA-F487-4767-874E-5A37547E4D75}" type="slidenum">
              <a:rPr lang="en-US"/>
              <a:pPr/>
              <a:t>2</a:t>
            </a:fld>
            <a:r>
              <a:rPr lang="en-US"/>
              <a:t>  dari 50 halaman</a:t>
            </a:r>
          </a:p>
        </p:txBody>
      </p:sp>
      <p:sp>
        <p:nvSpPr>
          <p:cNvPr id="1404930" name="AutoShape 2"/>
          <p:cNvSpPr>
            <a:spLocks noChangeArrowheads="1"/>
          </p:cNvSpPr>
          <p:nvPr/>
        </p:nvSpPr>
        <p:spPr bwMode="auto">
          <a:xfrm rot="5400000">
            <a:off x="1799493" y="4024435"/>
            <a:ext cx="1181100" cy="42203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1" name="AutoShape 3"/>
          <p:cNvSpPr>
            <a:spLocks noChangeArrowheads="1"/>
          </p:cNvSpPr>
          <p:nvPr/>
        </p:nvSpPr>
        <p:spPr bwMode="auto">
          <a:xfrm rot="10787061" flipH="1">
            <a:off x="6119446" y="3609975"/>
            <a:ext cx="492369" cy="1830388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00FFFF">
                  <a:gamma/>
                  <a:shade val="46275"/>
                  <a:invGamma/>
                </a:srgbClr>
              </a:gs>
              <a:gs pos="100000">
                <a:srgbClr val="00FF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2" name="AutoShape 4"/>
          <p:cNvSpPr>
            <a:spLocks noChangeArrowheads="1"/>
          </p:cNvSpPr>
          <p:nvPr/>
        </p:nvSpPr>
        <p:spPr bwMode="auto">
          <a:xfrm rot="10787061" flipH="1">
            <a:off x="6128239" y="3609975"/>
            <a:ext cx="492369" cy="1830388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3" name="Text Box 5"/>
          <p:cNvSpPr txBox="1">
            <a:spLocks noChangeArrowheads="1"/>
          </p:cNvSpPr>
          <p:nvPr/>
        </p:nvSpPr>
        <p:spPr bwMode="auto">
          <a:xfrm>
            <a:off x="6639658" y="3790951"/>
            <a:ext cx="1743808" cy="18383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chemeClr val="accent2"/>
                </a:solidFill>
              </a:rPr>
              <a:t>SISTEM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2000" i="0" u="none">
                <a:solidFill>
                  <a:schemeClr val="accent2"/>
                </a:solidFill>
              </a:rPr>
              <a:t> </a:t>
            </a:r>
            <a:r>
              <a:rPr lang="en-US" sz="1600" i="0" u="none">
                <a:solidFill>
                  <a:schemeClr val="accent2"/>
                </a:solidFill>
              </a:rPr>
              <a:t>SMM ISO 9001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>
                <a:solidFill>
                  <a:schemeClr val="accent2"/>
                </a:solidFill>
              </a:rPr>
              <a:t> SML ISO 14001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>
                <a:solidFill>
                  <a:schemeClr val="accent2"/>
                </a:solidFill>
              </a:rPr>
              <a:t> OHSAS, SMK3, DLL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404934" name="AutoShape 6"/>
          <p:cNvSpPr>
            <a:spLocks noChangeArrowheads="1"/>
          </p:cNvSpPr>
          <p:nvPr/>
        </p:nvSpPr>
        <p:spPr bwMode="auto">
          <a:xfrm rot="-10787061">
            <a:off x="5503985" y="3614739"/>
            <a:ext cx="492369" cy="1830387"/>
          </a:xfrm>
          <a:custGeom>
            <a:avLst/>
            <a:gdLst>
              <a:gd name="G0" fmla="+- 12442 0 0"/>
              <a:gd name="G1" fmla="+- 3209 0 0"/>
              <a:gd name="G2" fmla="+- 12158 0 3209"/>
              <a:gd name="G3" fmla="+- G2 0 3209"/>
              <a:gd name="G4" fmla="*/ G3 32768 32059"/>
              <a:gd name="G5" fmla="*/ G4 1 2"/>
              <a:gd name="G6" fmla="+- 21600 0 12442"/>
              <a:gd name="G7" fmla="*/ G6 3209 6079"/>
              <a:gd name="G8" fmla="+- G7 12442 0"/>
              <a:gd name="T0" fmla="*/ 12442 w 21600"/>
              <a:gd name="T1" fmla="*/ 0 h 21600"/>
              <a:gd name="T2" fmla="*/ 12442 w 21600"/>
              <a:gd name="T3" fmla="*/ 12158 h 21600"/>
              <a:gd name="T4" fmla="*/ 293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2" y="0"/>
                </a:lnTo>
                <a:lnTo>
                  <a:pt x="12442" y="3209"/>
                </a:lnTo>
                <a:lnTo>
                  <a:pt x="12427" y="3209"/>
                </a:lnTo>
                <a:cubicBezTo>
                  <a:pt x="5564" y="3209"/>
                  <a:pt x="0" y="7216"/>
                  <a:pt x="0" y="12158"/>
                </a:cubicBezTo>
                <a:lnTo>
                  <a:pt x="0" y="21600"/>
                </a:lnTo>
                <a:lnTo>
                  <a:pt x="5867" y="21600"/>
                </a:lnTo>
                <a:lnTo>
                  <a:pt x="5867" y="12158"/>
                </a:lnTo>
                <a:cubicBezTo>
                  <a:pt x="5867" y="10386"/>
                  <a:pt x="8804" y="8949"/>
                  <a:pt x="12427" y="8949"/>
                </a:cubicBezTo>
                <a:lnTo>
                  <a:pt x="12442" y="8949"/>
                </a:lnTo>
                <a:lnTo>
                  <a:pt x="12442" y="12158"/>
                </a:lnTo>
                <a:close/>
              </a:path>
            </a:pathLst>
          </a:cu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35" name="Text Box 7"/>
          <p:cNvSpPr txBox="1">
            <a:spLocks noChangeArrowheads="1"/>
          </p:cNvSpPr>
          <p:nvPr/>
        </p:nvSpPr>
        <p:spPr bwMode="auto">
          <a:xfrm>
            <a:off x="3316166" y="4506914"/>
            <a:ext cx="1970942" cy="179625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d-ID" sz="1600" dirty="0" smtClean="0">
                <a:solidFill>
                  <a:schemeClr val="accent2"/>
                </a:solidFill>
              </a:rPr>
              <a:t>SISTEM PENGUJIAN/ UAS/UTS/SIDANG DLL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404936" name="Rectangle 8"/>
          <p:cNvSpPr>
            <a:spLocks noGrp="1" noChangeArrowheads="1"/>
          </p:cNvSpPr>
          <p:nvPr>
            <p:ph type="title"/>
          </p:nvPr>
        </p:nvSpPr>
        <p:spPr>
          <a:xfrm>
            <a:off x="783982" y="1033924"/>
            <a:ext cx="7030915" cy="631366"/>
          </a:xfrm>
          <a:noFill/>
          <a:ln/>
        </p:spPr>
        <p:txBody>
          <a:bodyPr lIns="95787" tIns="47892" rIns="95787" bIns="47892"/>
          <a:lstStyle/>
          <a:p>
            <a:r>
              <a:rPr lang="en-US" sz="2300">
                <a:effectLst>
                  <a:outerShdw blurRad="38100" dist="38100" dir="2700000" algn="tl">
                    <a:srgbClr val="C0C0C0"/>
                  </a:outerShdw>
                </a:effectLst>
                <a:latin typeface="DivineIslam Latin Ex" pitchFamily="18" charset="0"/>
              </a:rPr>
              <a:t>JENIS STANDAR / SPESIFIKASI</a:t>
            </a:r>
          </a:p>
        </p:txBody>
      </p:sp>
      <p:sp>
        <p:nvSpPr>
          <p:cNvPr id="1404937" name="Text Box 9"/>
          <p:cNvSpPr txBox="1">
            <a:spLocks noChangeArrowheads="1"/>
          </p:cNvSpPr>
          <p:nvPr/>
        </p:nvSpPr>
        <p:spPr bwMode="auto">
          <a:xfrm>
            <a:off x="1477108" y="2728914"/>
            <a:ext cx="1899138" cy="1149921"/>
          </a:xfrm>
          <a:prstGeom prst="rect">
            <a:avLst/>
          </a:pr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>
                <a:solidFill>
                  <a:srgbClr val="FFCC00"/>
                </a:solidFill>
              </a:rPr>
              <a:t>FISIK</a:t>
            </a:r>
          </a:p>
          <a:p>
            <a:pPr algn="ctr">
              <a:spcBef>
                <a:spcPct val="50000"/>
              </a:spcBef>
            </a:pPr>
            <a:r>
              <a:rPr lang="en-US" sz="2000" i="0" u="none" dirty="0" smtClean="0">
                <a:solidFill>
                  <a:srgbClr val="FFCC00"/>
                </a:solidFill>
              </a:rPr>
              <a:t>(</a:t>
            </a:r>
            <a:r>
              <a:rPr lang="id-ID" sz="2000" i="0" u="none" dirty="0" smtClean="0">
                <a:solidFill>
                  <a:srgbClr val="FFCC00"/>
                </a:solidFill>
              </a:rPr>
              <a:t>Gedung</a:t>
            </a:r>
            <a:r>
              <a:rPr lang="en-US" sz="2000" i="0" u="none" dirty="0" smtClean="0">
                <a:solidFill>
                  <a:srgbClr val="FFCC00"/>
                </a:solidFill>
              </a:rPr>
              <a:t>, </a:t>
            </a:r>
            <a:r>
              <a:rPr lang="id-ID" sz="2000" i="0" u="none" dirty="0" smtClean="0">
                <a:solidFill>
                  <a:srgbClr val="FFCC00"/>
                </a:solidFill>
              </a:rPr>
              <a:t>Lab</a:t>
            </a:r>
            <a:r>
              <a:rPr lang="en-US" sz="2000" i="0" u="none" dirty="0" smtClean="0">
                <a:solidFill>
                  <a:srgbClr val="FFCC00"/>
                </a:solidFill>
              </a:rPr>
              <a:t>, </a:t>
            </a:r>
            <a:r>
              <a:rPr lang="en-US" sz="2000" i="0" u="none" dirty="0" err="1">
                <a:solidFill>
                  <a:srgbClr val="FFCC00"/>
                </a:solidFill>
              </a:rPr>
              <a:t>dll</a:t>
            </a:r>
            <a:r>
              <a:rPr lang="en-US" sz="2000" i="0" u="none" dirty="0">
                <a:solidFill>
                  <a:srgbClr val="FFCC00"/>
                </a:solidFill>
              </a:rPr>
              <a:t>)</a:t>
            </a:r>
          </a:p>
        </p:txBody>
      </p:sp>
      <p:sp>
        <p:nvSpPr>
          <p:cNvPr id="1404938" name="Text Box 10"/>
          <p:cNvSpPr txBox="1">
            <a:spLocks noChangeArrowheads="1"/>
          </p:cNvSpPr>
          <p:nvPr/>
        </p:nvSpPr>
        <p:spPr bwMode="auto">
          <a:xfrm>
            <a:off x="5161085" y="2833688"/>
            <a:ext cx="1657350" cy="93447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i="0" u="none"/>
          </a:p>
          <a:p>
            <a:pPr algn="ctr"/>
            <a:r>
              <a:rPr lang="en-US" sz="2000" i="0" u="none"/>
              <a:t>DOKUMEN</a:t>
            </a:r>
          </a:p>
          <a:p>
            <a:endParaRPr lang="en-US"/>
          </a:p>
        </p:txBody>
      </p:sp>
      <p:sp>
        <p:nvSpPr>
          <p:cNvPr id="1404939" name="Text Box 11"/>
          <p:cNvSpPr txBox="1">
            <a:spLocks noChangeArrowheads="1"/>
          </p:cNvSpPr>
          <p:nvPr/>
        </p:nvSpPr>
        <p:spPr bwMode="auto">
          <a:xfrm>
            <a:off x="2710962" y="1905001"/>
            <a:ext cx="2990850" cy="688256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rgbClr val="CCFFFF"/>
              </a:gs>
              <a:gs pos="100000">
                <a:srgbClr val="3366FF"/>
              </a:gs>
            </a:gsLst>
            <a:lin ang="5400000" scaled="1"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/>
              <a:t>STANDAR / SPESIFIKASI</a:t>
            </a:r>
          </a:p>
        </p:txBody>
      </p:sp>
      <p:sp>
        <p:nvSpPr>
          <p:cNvPr id="1404940" name="Text Box 12"/>
          <p:cNvSpPr txBox="1">
            <a:spLocks noChangeArrowheads="1"/>
          </p:cNvSpPr>
          <p:nvPr/>
        </p:nvSpPr>
        <p:spPr bwMode="auto">
          <a:xfrm>
            <a:off x="1314451" y="4854576"/>
            <a:ext cx="1899138" cy="114992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00CC66"/>
              </a:gs>
              <a:gs pos="100000">
                <a:srgbClr val="009900"/>
              </a:gs>
            </a:gsLst>
            <a:lin ang="5400000" scaled="1"/>
          </a:gradFill>
          <a:ln w="254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/>
              <a:t>DOKUMEN</a:t>
            </a:r>
          </a:p>
          <a:p>
            <a:pPr algn="ctr">
              <a:spcBef>
                <a:spcPct val="50000"/>
              </a:spcBef>
            </a:pPr>
            <a:r>
              <a:rPr lang="en-US" sz="2000" i="0" u="none" dirty="0" smtClean="0"/>
              <a:t>(</a:t>
            </a:r>
            <a:r>
              <a:rPr lang="id-ID" sz="2000" i="0" u="none" dirty="0" smtClean="0"/>
              <a:t>Gedung, Lab</a:t>
            </a:r>
            <a:r>
              <a:rPr lang="en-US" sz="2000" i="0" u="none" dirty="0" smtClean="0"/>
              <a:t>, </a:t>
            </a:r>
            <a:r>
              <a:rPr lang="en-US" sz="2000" i="0" u="none" dirty="0" err="1"/>
              <a:t>dll</a:t>
            </a:r>
            <a:r>
              <a:rPr lang="en-US" sz="2000" i="0" u="none" dirty="0"/>
              <a:t>)</a:t>
            </a:r>
          </a:p>
        </p:txBody>
      </p:sp>
      <p:sp>
        <p:nvSpPr>
          <p:cNvPr id="1404941" name="AutoShape 13"/>
          <p:cNvSpPr>
            <a:spLocks noChangeArrowheads="1"/>
          </p:cNvSpPr>
          <p:nvPr/>
        </p:nvSpPr>
        <p:spPr bwMode="auto">
          <a:xfrm>
            <a:off x="1828801" y="3962400"/>
            <a:ext cx="467458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2" name="AutoShape 14"/>
          <p:cNvSpPr>
            <a:spLocks noChangeArrowheads="1"/>
          </p:cNvSpPr>
          <p:nvPr/>
        </p:nvSpPr>
        <p:spPr bwMode="auto">
          <a:xfrm rot="10787061" flipH="1">
            <a:off x="4572000" y="2327276"/>
            <a:ext cx="562708" cy="1211263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3" name="Text Box 15"/>
          <p:cNvSpPr txBox="1">
            <a:spLocks noChangeArrowheads="1"/>
          </p:cNvSpPr>
          <p:nvPr/>
        </p:nvSpPr>
        <p:spPr bwMode="auto">
          <a:xfrm>
            <a:off x="492369" y="3738564"/>
            <a:ext cx="1336431" cy="769937"/>
          </a:xfrm>
          <a:prstGeom prst="rect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0" u="none">
                <a:solidFill>
                  <a:schemeClr val="bg1"/>
                </a:solidFill>
              </a:rPr>
              <a:t>KEMAJUAN</a:t>
            </a:r>
          </a:p>
          <a:p>
            <a:pPr algn="ctr">
              <a:spcBef>
                <a:spcPct val="50000"/>
              </a:spcBef>
            </a:pPr>
            <a:r>
              <a:rPr lang="en-US" sz="1800" i="0" u="none">
                <a:solidFill>
                  <a:schemeClr val="bg1"/>
                </a:solidFill>
              </a:rPr>
              <a:t>IPTEK</a:t>
            </a:r>
          </a:p>
        </p:txBody>
      </p:sp>
      <p:sp>
        <p:nvSpPr>
          <p:cNvPr id="1404944" name="AutoShape 16"/>
          <p:cNvSpPr>
            <a:spLocks noChangeArrowheads="1"/>
          </p:cNvSpPr>
          <p:nvPr/>
        </p:nvSpPr>
        <p:spPr bwMode="auto">
          <a:xfrm rot="-10787061">
            <a:off x="3389605" y="2209571"/>
            <a:ext cx="564173" cy="1301979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5" name="Text Box 17"/>
          <p:cNvSpPr txBox="1">
            <a:spLocks noChangeArrowheads="1"/>
          </p:cNvSpPr>
          <p:nvPr/>
        </p:nvSpPr>
        <p:spPr bwMode="auto">
          <a:xfrm>
            <a:off x="2710962" y="1903414"/>
            <a:ext cx="2990850" cy="688256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50000">
                <a:srgbClr val="3366FF"/>
              </a:gs>
              <a:gs pos="100000">
                <a:srgbClr val="0000CC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rgbClr val="FFFFFF"/>
                </a:solidFill>
              </a:rPr>
              <a:t>STANDAR / SPESIFIKASI</a:t>
            </a:r>
          </a:p>
        </p:txBody>
      </p:sp>
      <p:sp>
        <p:nvSpPr>
          <p:cNvPr id="1404946" name="Text Box 18"/>
          <p:cNvSpPr txBox="1">
            <a:spLocks noChangeArrowheads="1"/>
          </p:cNvSpPr>
          <p:nvPr/>
        </p:nvSpPr>
        <p:spPr bwMode="auto">
          <a:xfrm>
            <a:off x="5169878" y="2840038"/>
            <a:ext cx="1657350" cy="934478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>
            <a:spAutoFit/>
          </a:bodyPr>
          <a:lstStyle/>
          <a:p>
            <a:pPr algn="ctr"/>
            <a:endParaRPr lang="en-US" i="0" u="none">
              <a:solidFill>
                <a:srgbClr val="FFFFFF"/>
              </a:solidFill>
            </a:endParaRPr>
          </a:p>
          <a:p>
            <a:pPr algn="ctr"/>
            <a:r>
              <a:rPr lang="en-US" sz="2000" i="0" u="none">
                <a:solidFill>
                  <a:srgbClr val="FFFFFF"/>
                </a:solidFill>
              </a:rPr>
              <a:t>DOKUMEN</a:t>
            </a:r>
          </a:p>
          <a:p>
            <a:pPr algn="ctr"/>
            <a:endParaRPr lang="en-US"/>
          </a:p>
        </p:txBody>
      </p:sp>
      <p:sp>
        <p:nvSpPr>
          <p:cNvPr id="1404947" name="AutoShape 19"/>
          <p:cNvSpPr>
            <a:spLocks noChangeArrowheads="1"/>
          </p:cNvSpPr>
          <p:nvPr/>
        </p:nvSpPr>
        <p:spPr bwMode="auto">
          <a:xfrm rot="10787061" flipH="1">
            <a:off x="4572000" y="2330451"/>
            <a:ext cx="562708" cy="1211263"/>
          </a:xfrm>
          <a:custGeom>
            <a:avLst/>
            <a:gdLst>
              <a:gd name="G0" fmla="+- 13724 0 0"/>
              <a:gd name="G1" fmla="+- 2055 0 0"/>
              <a:gd name="G2" fmla="+- 12158 0 2055"/>
              <a:gd name="G3" fmla="+- G2 0 2055"/>
              <a:gd name="G4" fmla="*/ G3 32768 32059"/>
              <a:gd name="G5" fmla="*/ G4 1 2"/>
              <a:gd name="G6" fmla="+- 21600 0 13724"/>
              <a:gd name="G7" fmla="*/ G6 2055 6079"/>
              <a:gd name="G8" fmla="+- G7 13724 0"/>
              <a:gd name="T0" fmla="*/ 13724 w 21600"/>
              <a:gd name="T1" fmla="*/ 0 h 21600"/>
              <a:gd name="T2" fmla="*/ 13724 w 21600"/>
              <a:gd name="T3" fmla="*/ 12158 h 21600"/>
              <a:gd name="T4" fmla="*/ 41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24" y="0"/>
                </a:lnTo>
                <a:lnTo>
                  <a:pt x="13724" y="2055"/>
                </a:lnTo>
                <a:lnTo>
                  <a:pt x="12427" y="2055"/>
                </a:lnTo>
                <a:cubicBezTo>
                  <a:pt x="5564" y="2055"/>
                  <a:pt x="0" y="6578"/>
                  <a:pt x="0" y="12158"/>
                </a:cubicBezTo>
                <a:lnTo>
                  <a:pt x="0" y="21600"/>
                </a:lnTo>
                <a:lnTo>
                  <a:pt x="8226" y="21600"/>
                </a:lnTo>
                <a:lnTo>
                  <a:pt x="8226" y="12158"/>
                </a:lnTo>
                <a:cubicBezTo>
                  <a:pt x="8226" y="11023"/>
                  <a:pt x="10107" y="10103"/>
                  <a:pt x="12427" y="10103"/>
                </a:cubicBezTo>
                <a:lnTo>
                  <a:pt x="13724" y="10103"/>
                </a:lnTo>
                <a:lnTo>
                  <a:pt x="13724" y="12158"/>
                </a:lnTo>
                <a:close/>
              </a:path>
            </a:pathLst>
          </a:cu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lin ang="0" scaled="1"/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4948" name="Text Box 20"/>
          <p:cNvSpPr txBox="1">
            <a:spLocks noChangeArrowheads="1"/>
          </p:cNvSpPr>
          <p:nvPr/>
        </p:nvSpPr>
        <p:spPr bwMode="auto">
          <a:xfrm>
            <a:off x="6639658" y="3789364"/>
            <a:ext cx="1743808" cy="200554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>
                <a:solidFill>
                  <a:srgbClr val="FFFFFF"/>
                </a:solidFill>
              </a:rPr>
              <a:t>SISTEM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600" i="0" u="none">
                <a:solidFill>
                  <a:srgbClr val="FFFFFF"/>
                </a:solidFill>
              </a:rPr>
              <a:t>- ISO 9001: 2008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1600" i="0" u="none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en-US" sz="1600" i="0" u="none">
              <a:solidFill>
                <a:srgbClr val="FFFFFF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04949" name="Freeform 21"/>
          <p:cNvSpPr>
            <a:spLocks/>
          </p:cNvSpPr>
          <p:nvPr/>
        </p:nvSpPr>
        <p:spPr bwMode="auto">
          <a:xfrm>
            <a:off x="2466243" y="1557339"/>
            <a:ext cx="6425711" cy="4535487"/>
          </a:xfrm>
          <a:custGeom>
            <a:avLst/>
            <a:gdLst/>
            <a:ahLst/>
            <a:cxnLst>
              <a:cxn ang="0">
                <a:pos x="340" y="83"/>
              </a:cxn>
              <a:cxn ang="0">
                <a:pos x="2109" y="83"/>
              </a:cxn>
              <a:cxn ang="0">
                <a:pos x="2291" y="492"/>
              </a:cxn>
              <a:cxn ang="0">
                <a:pos x="3153" y="673"/>
              </a:cxn>
              <a:cxn ang="0">
                <a:pos x="3198" y="1172"/>
              </a:cxn>
              <a:cxn ang="0">
                <a:pos x="4015" y="1353"/>
              </a:cxn>
              <a:cxn ang="0">
                <a:pos x="4015" y="2533"/>
              </a:cxn>
              <a:cxn ang="0">
                <a:pos x="2472" y="2533"/>
              </a:cxn>
              <a:cxn ang="0">
                <a:pos x="2155" y="1399"/>
              </a:cxn>
              <a:cxn ang="0">
                <a:pos x="1248" y="1263"/>
              </a:cxn>
              <a:cxn ang="0">
                <a:pos x="1066" y="628"/>
              </a:cxn>
              <a:cxn ang="0">
                <a:pos x="159" y="582"/>
              </a:cxn>
              <a:cxn ang="0">
                <a:pos x="114" y="83"/>
              </a:cxn>
              <a:cxn ang="0">
                <a:pos x="340" y="83"/>
              </a:cxn>
            </a:cxnLst>
            <a:rect l="0" t="0" r="r" b="b"/>
            <a:pathLst>
              <a:path w="4272" h="2730">
                <a:moveTo>
                  <a:pt x="340" y="83"/>
                </a:moveTo>
                <a:cubicBezTo>
                  <a:pt x="672" y="83"/>
                  <a:pt x="1784" y="15"/>
                  <a:pt x="2109" y="83"/>
                </a:cubicBezTo>
                <a:cubicBezTo>
                  <a:pt x="2434" y="151"/>
                  <a:pt x="2117" y="394"/>
                  <a:pt x="2291" y="492"/>
                </a:cubicBezTo>
                <a:cubicBezTo>
                  <a:pt x="2465" y="590"/>
                  <a:pt x="3002" y="560"/>
                  <a:pt x="3153" y="673"/>
                </a:cubicBezTo>
                <a:cubicBezTo>
                  <a:pt x="3304" y="786"/>
                  <a:pt x="3054" y="1059"/>
                  <a:pt x="3198" y="1172"/>
                </a:cubicBezTo>
                <a:cubicBezTo>
                  <a:pt x="3342" y="1285"/>
                  <a:pt x="3879" y="1126"/>
                  <a:pt x="4015" y="1353"/>
                </a:cubicBezTo>
                <a:cubicBezTo>
                  <a:pt x="4151" y="1580"/>
                  <a:pt x="4272" y="2336"/>
                  <a:pt x="4015" y="2533"/>
                </a:cubicBezTo>
                <a:cubicBezTo>
                  <a:pt x="3758" y="2730"/>
                  <a:pt x="2782" y="2722"/>
                  <a:pt x="2472" y="2533"/>
                </a:cubicBezTo>
                <a:cubicBezTo>
                  <a:pt x="2162" y="2344"/>
                  <a:pt x="2359" y="1611"/>
                  <a:pt x="2155" y="1399"/>
                </a:cubicBezTo>
                <a:cubicBezTo>
                  <a:pt x="1951" y="1187"/>
                  <a:pt x="1429" y="1391"/>
                  <a:pt x="1248" y="1263"/>
                </a:cubicBezTo>
                <a:cubicBezTo>
                  <a:pt x="1067" y="1135"/>
                  <a:pt x="1247" y="741"/>
                  <a:pt x="1066" y="628"/>
                </a:cubicBezTo>
                <a:cubicBezTo>
                  <a:pt x="885" y="515"/>
                  <a:pt x="318" y="673"/>
                  <a:pt x="159" y="582"/>
                </a:cubicBezTo>
                <a:cubicBezTo>
                  <a:pt x="0" y="491"/>
                  <a:pt x="76" y="166"/>
                  <a:pt x="114" y="83"/>
                </a:cubicBezTo>
                <a:cubicBezTo>
                  <a:pt x="152" y="0"/>
                  <a:pt x="8" y="83"/>
                  <a:pt x="340" y="83"/>
                </a:cubicBezTo>
                <a:close/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4950" name="AutoShape 22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1314451" y="4868863"/>
            <a:ext cx="1861038" cy="7921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9187" tIns="118374" rIns="59187" bIns="59187" anchor="ctr"/>
          <a:lstStyle/>
          <a:p>
            <a:endParaRPr lang="id-ID"/>
          </a:p>
        </p:txBody>
      </p:sp>
      <p:sp>
        <p:nvSpPr>
          <p:cNvPr id="1404951" name="Text Box 23"/>
          <p:cNvSpPr txBox="1">
            <a:spLocks noChangeArrowheads="1"/>
          </p:cNvSpPr>
          <p:nvPr/>
        </p:nvSpPr>
        <p:spPr bwMode="auto">
          <a:xfrm>
            <a:off x="3382108" y="4419600"/>
            <a:ext cx="1969477" cy="1673141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i="0" u="none" dirty="0" smtClean="0">
                <a:solidFill>
                  <a:schemeClr val="accent2"/>
                </a:solidFill>
              </a:rPr>
              <a:t>KERAGAMAN</a:t>
            </a:r>
            <a:r>
              <a:rPr lang="id-ID" sz="1600" i="0" u="none" dirty="0" smtClean="0">
                <a:solidFill>
                  <a:schemeClr val="accent2"/>
                </a:solidFill>
              </a:rPr>
              <a:t>/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id-ID" sz="1600" i="0" u="none" dirty="0" smtClean="0">
                <a:solidFill>
                  <a:schemeClr val="accent2"/>
                </a:solidFill>
              </a:rPr>
              <a:t>KOMPETENSI LULUSAN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i="0" u="none" dirty="0">
              <a:solidFill>
                <a:schemeClr val="accent2"/>
              </a:solidFill>
            </a:endParaRPr>
          </a:p>
        </p:txBody>
      </p:sp>
      <p:sp>
        <p:nvSpPr>
          <p:cNvPr id="1404952" name="Text Box 24"/>
          <p:cNvSpPr txBox="1">
            <a:spLocks noChangeArrowheads="1"/>
          </p:cNvSpPr>
          <p:nvPr/>
        </p:nvSpPr>
        <p:spPr bwMode="auto">
          <a:xfrm>
            <a:off x="3449515" y="4516680"/>
            <a:ext cx="1970943" cy="142692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600" i="0" u="none" dirty="0">
                <a:solidFill>
                  <a:schemeClr val="accent2"/>
                </a:solidFill>
              </a:rPr>
              <a:t>KOMPATIBILITAS</a:t>
            </a:r>
          </a:p>
          <a:p>
            <a:pPr algn="ctr">
              <a:spcBef>
                <a:spcPct val="50000"/>
              </a:spcBef>
            </a:pPr>
            <a:r>
              <a:rPr lang="id-ID" sz="1600" i="0" u="none" dirty="0" smtClean="0">
                <a:solidFill>
                  <a:schemeClr val="accent2"/>
                </a:solidFill>
              </a:rPr>
              <a:t>LULUSAN/</a:t>
            </a:r>
            <a:endParaRPr lang="en-US" sz="1600" i="0" u="none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600" i="0" u="none" dirty="0">
              <a:solidFill>
                <a:schemeClr val="accent2"/>
              </a:solidFill>
            </a:endParaRPr>
          </a:p>
        </p:txBody>
      </p:sp>
      <p:sp>
        <p:nvSpPr>
          <p:cNvPr id="1404953" name="Text Box 25"/>
          <p:cNvSpPr txBox="1">
            <a:spLocks noChangeArrowheads="1"/>
          </p:cNvSpPr>
          <p:nvPr/>
        </p:nvSpPr>
        <p:spPr bwMode="auto">
          <a:xfrm>
            <a:off x="3516923" y="4114800"/>
            <a:ext cx="1969477" cy="173469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33CCFF"/>
              </a:gs>
            </a:gsLst>
            <a:path path="rect">
              <a:fillToRect t="100000" r="100000"/>
            </a:path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u="none" dirty="0">
                <a:solidFill>
                  <a:schemeClr val="accent2"/>
                </a:solidFill>
              </a:rPr>
              <a:t>PRODUK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SPLN 42-3:1992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 SNI 04-6507.1-2002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1600" i="0" u="none" dirty="0">
                <a:solidFill>
                  <a:schemeClr val="accent2"/>
                </a:solidFill>
              </a:rPr>
              <a:t> DLL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0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40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0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0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0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0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0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0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0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0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0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0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40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0"/>
                                        <p:tgtEl>
                                          <p:spTgt spid="140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40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0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40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3000"/>
                                        <p:tgtEl>
                                          <p:spTgt spid="140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0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3000"/>
                                        <p:tgtEl>
                                          <p:spTgt spid="140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0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3000"/>
                                        <p:tgtEl>
                                          <p:spTgt spid="140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0"/>
                                        <p:tgtEl>
                                          <p:spTgt spid="140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0" grpId="0" animBg="1"/>
      <p:bldP spid="1404931" grpId="0" animBg="1"/>
      <p:bldP spid="1404932" grpId="0" animBg="1"/>
      <p:bldP spid="1404933" grpId="0" animBg="1" autoUpdateAnimBg="0"/>
      <p:bldP spid="1404934" grpId="0" animBg="1"/>
      <p:bldP spid="1404935" grpId="0" animBg="1" autoUpdateAnimBg="0"/>
      <p:bldP spid="1404936" grpId="0" autoUpdateAnimBg="0"/>
      <p:bldP spid="1404937" grpId="0" animBg="1" autoUpdateAnimBg="0"/>
      <p:bldP spid="1404938" grpId="0" animBg="1" autoUpdateAnimBg="0"/>
      <p:bldP spid="1404939" grpId="0" animBg="1" autoUpdateAnimBg="0"/>
      <p:bldP spid="1404940" grpId="0" animBg="1" autoUpdateAnimBg="0"/>
      <p:bldP spid="1404941" grpId="0" animBg="1"/>
      <p:bldP spid="1404942" grpId="0" animBg="1"/>
      <p:bldP spid="1404943" grpId="0" animBg="1" autoUpdateAnimBg="0"/>
      <p:bldP spid="1404944" grpId="0" animBg="1"/>
      <p:bldP spid="1404945" grpId="0" animBg="1" autoUpdateAnimBg="0"/>
      <p:bldP spid="1404946" grpId="0" animBg="1" autoUpdateAnimBg="0"/>
      <p:bldP spid="1404947" grpId="0" animBg="1"/>
      <p:bldP spid="1404948" grpId="0" animBg="1" autoUpdateAnimBg="0"/>
      <p:bldP spid="1404949" grpId="0" animBg="1"/>
      <p:bldP spid="1404950" grpId="0" animBg="1"/>
      <p:bldP spid="1404951" grpId="0" animBg="1" autoUpdateAnimBg="0"/>
      <p:bldP spid="1404952" grpId="0" animBg="1" autoUpdateAnimBg="0"/>
      <p:bldP spid="140495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B4CC20E4-1D1E-4825-81F9-F2611F007C34}" type="slidenum">
              <a:rPr lang="en-US"/>
              <a:pPr/>
              <a:t>20</a:t>
            </a:fld>
            <a:r>
              <a:rPr lang="en-US"/>
              <a:t>  dari 50 halaman</a:t>
            </a:r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823547" y="1371600"/>
            <a:ext cx="758922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 dirty="0"/>
              <a:t>Records / </a:t>
            </a:r>
            <a:r>
              <a:rPr kumimoji="1" lang="en-US" sz="2300" i="0" u="none" dirty="0" err="1"/>
              <a:t>Rekaman</a:t>
            </a:r>
            <a:endParaRPr kumimoji="1" lang="en-US" sz="1000" i="0" u="none" dirty="0"/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2286000" y="2057400"/>
            <a:ext cx="603445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bukti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penerapan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keefektifan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sistem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mutu</a:t>
            </a:r>
            <a:endParaRPr kumimoji="1" lang="en-US" sz="2100" b="0" i="0" u="none" dirty="0"/>
          </a:p>
          <a:p>
            <a:pPr marL="871538" lvl="1" indent="-2476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2100" b="0" i="0" u="none" dirty="0" err="1"/>
              <a:t>Contoh</a:t>
            </a:r>
            <a:r>
              <a:rPr kumimoji="1" lang="en-US" sz="2100" b="0" i="0" u="none" dirty="0"/>
              <a:t> :	- Form yang </a:t>
            </a:r>
            <a:r>
              <a:rPr kumimoji="1" lang="en-US" sz="2100" b="0" i="0" u="none" dirty="0" err="1"/>
              <a:t>sudah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ada</a:t>
            </a:r>
            <a:endParaRPr kumimoji="1" lang="en-US" sz="2100" b="0" i="0" u="none" dirty="0"/>
          </a:p>
          <a:p>
            <a:pPr marL="871538" lvl="1" indent="-2476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2100" b="0" i="0" u="none" dirty="0"/>
              <a:t>			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Perlu</a:t>
            </a:r>
            <a:r>
              <a:rPr kumimoji="1" lang="en-US" sz="2100" b="0" i="0" u="none" dirty="0"/>
              <a:t> “retention time” (</a:t>
            </a:r>
            <a:r>
              <a:rPr kumimoji="1" lang="en-US" sz="2100" b="0" i="0" u="none" dirty="0" err="1"/>
              <a:t>jangka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waktu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penyimpanan</a:t>
            </a:r>
            <a:r>
              <a:rPr kumimoji="1" lang="en-US" sz="2100" b="0" i="0" u="none" dirty="0"/>
              <a:t>)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Berkaitan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dengan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statistik</a:t>
            </a:r>
            <a:endParaRPr kumimoji="1" lang="en-US" sz="2100" b="0" i="0" u="none" dirty="0"/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/>
              <a:t>Quality record </a:t>
            </a:r>
            <a:r>
              <a:rPr kumimoji="1" lang="en-US" sz="2100" b="0" i="0" u="none" dirty="0" err="1"/>
              <a:t>merupakan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elemen</a:t>
            </a:r>
            <a:r>
              <a:rPr kumimoji="1" lang="en-US" sz="2100" b="0" i="0" u="none" dirty="0"/>
              <a:t> yang paling </a:t>
            </a:r>
            <a:r>
              <a:rPr kumimoji="1" lang="en-US" sz="2100" b="0" i="0" u="none" dirty="0" err="1"/>
              <a:t>banyak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memiliki</a:t>
            </a:r>
            <a:r>
              <a:rPr kumimoji="1" lang="en-US" sz="2100" b="0" i="0" u="none" dirty="0"/>
              <a:t> cross-reference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3546" y="2057400"/>
            <a:ext cx="1266092" cy="1028700"/>
            <a:chOff x="960" y="1920"/>
            <a:chExt cx="864" cy="648"/>
          </a:xfrm>
        </p:grpSpPr>
        <p:sp>
          <p:nvSpPr>
            <p:cNvPr id="452613" name="AutoShape 5"/>
            <p:cNvSpPr>
              <a:spLocks noChangeArrowheads="1"/>
            </p:cNvSpPr>
            <p:nvPr/>
          </p:nvSpPr>
          <p:spPr bwMode="auto">
            <a:xfrm>
              <a:off x="960" y="1920"/>
              <a:ext cx="864" cy="26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452615" name="Line 7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6" name="Line 8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7" name="Line 9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8" name="Line 1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19" name="Line 11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0" name="Line 12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1" name="Line 13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2" name="Line 14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452623" name="Line 15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452624" name="Text Box 16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0" i="0" u="none">
                  <a:solidFill>
                    <a:srgbClr val="0000FF"/>
                  </a:solidFill>
                  <a:latin typeface="Times New Roman" pitchFamily="18" charset="0"/>
                </a:rPr>
                <a:t>Formulir</a:t>
              </a:r>
            </a:p>
          </p:txBody>
        </p:sp>
      </p:grpSp>
      <p:sp>
        <p:nvSpPr>
          <p:cNvPr id="452625" name="Rectangle 17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u="none">
                <a:solidFill>
                  <a:schemeClr val="bg2"/>
                </a:solidFill>
              </a:rPr>
              <a:t>P</a:t>
            </a:r>
            <a:r>
              <a:rPr kumimoji="1" lang="en-US" sz="1300" u="none">
                <a:solidFill>
                  <a:schemeClr val="bg2"/>
                </a:solidFill>
              </a:rPr>
              <a:t>ROSEDUR, </a:t>
            </a:r>
            <a:r>
              <a:rPr kumimoji="1" lang="en-US" sz="2100" u="none">
                <a:solidFill>
                  <a:schemeClr val="bg2"/>
                </a:solidFill>
              </a:rPr>
              <a:t>I</a:t>
            </a:r>
            <a:r>
              <a:rPr kumimoji="1" lang="en-US" sz="1300" u="none">
                <a:solidFill>
                  <a:schemeClr val="bg2"/>
                </a:solidFill>
              </a:rPr>
              <a:t>NSTRUKSI </a:t>
            </a:r>
            <a:r>
              <a:rPr kumimoji="1" lang="en-US" sz="2100" u="none">
                <a:solidFill>
                  <a:schemeClr val="bg2"/>
                </a:solidFill>
              </a:rPr>
              <a:t>K</a:t>
            </a:r>
            <a:r>
              <a:rPr kumimoji="1" lang="en-US" sz="1300" u="none">
                <a:solidFill>
                  <a:schemeClr val="bg2"/>
                </a:solidFill>
              </a:rPr>
              <a:t>ERJA,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R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E4D53868-E070-4B71-9C7D-79C781F0CCBA}" type="slidenum">
              <a:rPr lang="en-US"/>
              <a:pPr/>
              <a:t>21</a:t>
            </a:fld>
            <a:r>
              <a:rPr lang="en-US"/>
              <a:t>  dari 50 halaman</a:t>
            </a:r>
          </a:p>
        </p:txBody>
      </p:sp>
      <p:sp>
        <p:nvSpPr>
          <p:cNvPr id="1413122" name="Rectangle 2"/>
          <p:cNvSpPr>
            <a:spLocks noChangeArrowheads="1"/>
          </p:cNvSpPr>
          <p:nvPr/>
        </p:nvSpPr>
        <p:spPr bwMode="auto">
          <a:xfrm>
            <a:off x="1008185" y="979489"/>
            <a:ext cx="758922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 err="1"/>
              <a:t>Rekaman</a:t>
            </a:r>
            <a:r>
              <a:rPr kumimoji="1" lang="en-US" sz="2300" i="0" u="none" dirty="0"/>
              <a:t> </a:t>
            </a:r>
            <a:r>
              <a:rPr kumimoji="1" lang="en-US" sz="2300" i="0" u="none" dirty="0" err="1"/>
              <a:t>Mutu</a:t>
            </a: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300" i="0" u="none" dirty="0"/>
              <a:t/>
            </a:r>
            <a:br>
              <a:rPr kumimoji="1" lang="en-US" sz="2300" i="0" u="none" dirty="0"/>
            </a:br>
            <a:r>
              <a:rPr kumimoji="1" lang="en-US" sz="2100" b="0" i="0" u="none" dirty="0" err="1"/>
              <a:t>catatan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atau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rekaman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hasil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suatu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proses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kegiatan</a:t>
            </a:r>
            <a:endParaRPr kumimoji="1" lang="en-US" sz="1000" i="0" u="none" dirty="0"/>
          </a:p>
        </p:txBody>
      </p:sp>
      <p:sp>
        <p:nvSpPr>
          <p:cNvPr id="1413123" name="Rectangle 3"/>
          <p:cNvSpPr>
            <a:spLocks noChangeArrowheads="1"/>
          </p:cNvSpPr>
          <p:nvPr/>
        </p:nvSpPr>
        <p:spPr bwMode="auto">
          <a:xfrm>
            <a:off x="4208585" y="3330575"/>
            <a:ext cx="1003789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algn="ctr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b="0" i="0" u="none">
                <a:solidFill>
                  <a:srgbClr val="008000"/>
                </a:solidFill>
              </a:rPr>
              <a:t>diisi</a:t>
            </a:r>
            <a:endParaRPr kumimoji="1" lang="en-US" sz="1800" i="0" u="none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11974" y="3135314"/>
            <a:ext cx="1462454" cy="1477496"/>
            <a:chOff x="960" y="1920"/>
            <a:chExt cx="864" cy="648"/>
          </a:xfrm>
        </p:grpSpPr>
        <p:sp>
          <p:nvSpPr>
            <p:cNvPr id="1413125" name="AutoShape 5"/>
            <p:cNvSpPr>
              <a:spLocks noChangeArrowheads="1"/>
            </p:cNvSpPr>
            <p:nvPr/>
          </p:nvSpPr>
          <p:spPr bwMode="auto">
            <a:xfrm>
              <a:off x="960" y="1920"/>
              <a:ext cx="864" cy="18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1413127" name="Line 7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28" name="Line 8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29" name="Line 9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0" name="Line 1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1" name="Line 11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2" name="Line 12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3" name="Line 13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4" name="Line 14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35" name="Line 15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1413136" name="Text Box 16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Form</a:t>
              </a:r>
            </a:p>
          </p:txBody>
        </p:sp>
      </p:grpSp>
      <p:sp>
        <p:nvSpPr>
          <p:cNvPr id="1413137" name="Rectangle 17"/>
          <p:cNvSpPr>
            <a:spLocks noChangeArrowheads="1"/>
          </p:cNvSpPr>
          <p:nvPr/>
        </p:nvSpPr>
        <p:spPr bwMode="auto">
          <a:xfrm>
            <a:off x="1008185" y="293689"/>
            <a:ext cx="749544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7" tIns="47892" rIns="95787" bIns="47892" anchor="ctr"/>
          <a:lstStyle/>
          <a:p>
            <a:pPr algn="r" defTabSz="957263"/>
            <a:r>
              <a:rPr kumimoji="1" lang="en-US" sz="2100" u="none">
                <a:solidFill>
                  <a:schemeClr val="bg2"/>
                </a:solidFill>
              </a:rPr>
              <a:t>P</a:t>
            </a:r>
            <a:r>
              <a:rPr kumimoji="1" lang="en-US" sz="1300" u="none">
                <a:solidFill>
                  <a:schemeClr val="bg2"/>
                </a:solidFill>
              </a:rPr>
              <a:t>ROSEDUR, </a:t>
            </a:r>
            <a:r>
              <a:rPr kumimoji="1" lang="en-US" sz="2100" u="none">
                <a:solidFill>
                  <a:schemeClr val="bg2"/>
                </a:solidFill>
              </a:rPr>
              <a:t>I</a:t>
            </a:r>
            <a:r>
              <a:rPr kumimoji="1" lang="en-US" sz="1300" u="none">
                <a:solidFill>
                  <a:schemeClr val="bg2"/>
                </a:solidFill>
              </a:rPr>
              <a:t>NSTRUKSI </a:t>
            </a:r>
            <a:r>
              <a:rPr kumimoji="1" lang="en-US" sz="2100" u="none">
                <a:solidFill>
                  <a:schemeClr val="bg2"/>
                </a:solidFill>
              </a:rPr>
              <a:t>K</a:t>
            </a:r>
            <a:r>
              <a:rPr kumimoji="1" lang="en-US" sz="1300" u="none">
                <a:solidFill>
                  <a:schemeClr val="bg2"/>
                </a:solidFill>
              </a:rPr>
              <a:t>ERJA, </a:t>
            </a:r>
            <a:r>
              <a:rPr kumimoji="1" lang="en-US" sz="2100" b="0" i="0" u="none">
                <a:solidFill>
                  <a:srgbClr val="0000FF"/>
                </a:solidFill>
                <a:latin typeface="Arial Black" pitchFamily="34" charset="0"/>
              </a:rPr>
              <a:t>R</a:t>
            </a:r>
            <a:r>
              <a:rPr kumimoji="1" lang="en-US" sz="1300" b="0" i="0" u="none">
                <a:solidFill>
                  <a:srgbClr val="0000FF"/>
                </a:solidFill>
                <a:latin typeface="Arial Black" pitchFamily="34" charset="0"/>
              </a:rPr>
              <a:t>EKAMAN</a:t>
            </a:r>
            <a:endParaRPr kumimoji="1" lang="en-US" sz="2100" i="0" u="none">
              <a:solidFill>
                <a:srgbClr val="0000FF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583974" y="3135314"/>
            <a:ext cx="1462454" cy="1477496"/>
            <a:chOff x="960" y="1920"/>
            <a:chExt cx="864" cy="648"/>
          </a:xfrm>
        </p:grpSpPr>
        <p:sp>
          <p:nvSpPr>
            <p:cNvPr id="1413139" name="AutoShape 19"/>
            <p:cNvSpPr>
              <a:spLocks noChangeArrowheads="1"/>
            </p:cNvSpPr>
            <p:nvPr/>
          </p:nvSpPr>
          <p:spPr bwMode="auto">
            <a:xfrm>
              <a:off x="960" y="1920"/>
              <a:ext cx="864" cy="184"/>
            </a:xfrm>
            <a:prstGeom prst="foldedCorner">
              <a:avLst>
                <a:gd name="adj" fmla="val 125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endParaRPr lang="id-ID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140" y="2184"/>
              <a:ext cx="528" cy="384"/>
              <a:chOff x="1872" y="2976"/>
              <a:chExt cx="528" cy="384"/>
            </a:xfrm>
          </p:grpSpPr>
          <p:sp>
            <p:nvSpPr>
              <p:cNvPr id="1413141" name="Line 21"/>
              <p:cNvSpPr>
                <a:spLocks noChangeShapeType="1"/>
              </p:cNvSpPr>
              <p:nvPr/>
            </p:nvSpPr>
            <p:spPr bwMode="auto">
              <a:xfrm>
                <a:off x="1872" y="2976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2" name="Line 22"/>
              <p:cNvSpPr>
                <a:spLocks noChangeShapeType="1"/>
              </p:cNvSpPr>
              <p:nvPr/>
            </p:nvSpPr>
            <p:spPr bwMode="auto">
              <a:xfrm>
                <a:off x="1872" y="3024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3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4" name="Line 24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5" name="Line 25"/>
              <p:cNvSpPr>
                <a:spLocks noChangeShapeType="1"/>
              </p:cNvSpPr>
              <p:nvPr/>
            </p:nvSpPr>
            <p:spPr bwMode="auto">
              <a:xfrm>
                <a:off x="1872" y="3168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6" name="Line 26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7" name="Line 27"/>
              <p:cNvSpPr>
                <a:spLocks noChangeShapeType="1"/>
              </p:cNvSpPr>
              <p:nvPr/>
            </p:nvSpPr>
            <p:spPr bwMode="auto">
              <a:xfrm>
                <a:off x="2160" y="3264"/>
                <a:ext cx="240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8" name="Line 28"/>
              <p:cNvSpPr>
                <a:spLocks noChangeShapeType="1"/>
              </p:cNvSpPr>
              <p:nvPr/>
            </p:nvSpPr>
            <p:spPr bwMode="auto">
              <a:xfrm>
                <a:off x="1872" y="3312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  <p:sp>
            <p:nvSpPr>
              <p:cNvPr id="1413149" name="Line 29"/>
              <p:cNvSpPr>
                <a:spLocks noChangeShapeType="1"/>
              </p:cNvSpPr>
              <p:nvPr/>
            </p:nvSpPr>
            <p:spPr bwMode="auto">
              <a:xfrm>
                <a:off x="1872" y="3360"/>
                <a:ext cx="528" cy="0"/>
              </a:xfrm>
              <a:prstGeom prst="line">
                <a:avLst/>
              </a:prstGeom>
              <a:noFill/>
              <a:ln w="317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lIns="91419" tIns="45710" rIns="91419" bIns="45710">
                <a:spAutoFit/>
              </a:bodyPr>
              <a:lstStyle/>
              <a:p>
                <a:endParaRPr lang="id-ID"/>
              </a:p>
            </p:txBody>
          </p:sp>
        </p:grpSp>
        <p:sp>
          <p:nvSpPr>
            <p:cNvPr id="1413150" name="Text Box 30"/>
            <p:cNvSpPr txBox="1">
              <a:spLocks noChangeArrowheads="1"/>
            </p:cNvSpPr>
            <p:nvPr/>
          </p:nvSpPr>
          <p:spPr bwMode="auto">
            <a:xfrm>
              <a:off x="1320" y="1932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Form</a:t>
              </a:r>
            </a:p>
          </p:txBody>
        </p:sp>
      </p:grpSp>
      <p:sp>
        <p:nvSpPr>
          <p:cNvPr id="1413151" name="Rectangle 31"/>
          <p:cNvSpPr>
            <a:spLocks noChangeArrowheads="1"/>
          </p:cNvSpPr>
          <p:nvPr/>
        </p:nvSpPr>
        <p:spPr bwMode="auto">
          <a:xfrm>
            <a:off x="6764215" y="3429000"/>
            <a:ext cx="1191358" cy="685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i="0" u="none">
                <a:solidFill>
                  <a:srgbClr val="008000"/>
                </a:solidFill>
              </a:rPr>
              <a:t> A b c</a:t>
            </a:r>
          </a:p>
          <a:p>
            <a:pPr marL="377825" indent="-377825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1800" i="0" u="none">
                <a:solidFill>
                  <a:srgbClr val="008000"/>
                </a:solidFill>
              </a:rPr>
              <a:t> x y z</a:t>
            </a:r>
          </a:p>
        </p:txBody>
      </p:sp>
      <p:sp>
        <p:nvSpPr>
          <p:cNvPr id="1413152" name="AutoShape 32"/>
          <p:cNvSpPr>
            <a:spLocks noChangeArrowheads="1"/>
          </p:cNvSpPr>
          <p:nvPr/>
        </p:nvSpPr>
        <p:spPr bwMode="auto">
          <a:xfrm>
            <a:off x="4114800" y="3821113"/>
            <a:ext cx="1922585" cy="392112"/>
          </a:xfrm>
          <a:prstGeom prst="rightArrow">
            <a:avLst>
              <a:gd name="adj1" fmla="val 50000"/>
              <a:gd name="adj2" fmla="val 22026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13153" name="Text Box 33"/>
          <p:cNvSpPr txBox="1">
            <a:spLocks noChangeArrowheads="1"/>
          </p:cNvSpPr>
          <p:nvPr/>
        </p:nvSpPr>
        <p:spPr bwMode="auto">
          <a:xfrm>
            <a:off x="2445728" y="5229225"/>
            <a:ext cx="1329103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Blanko </a:t>
            </a:r>
          </a:p>
        </p:txBody>
      </p:sp>
      <p:sp>
        <p:nvSpPr>
          <p:cNvPr id="1413154" name="Text Box 34"/>
          <p:cNvSpPr txBox="1">
            <a:spLocks noChangeArrowheads="1"/>
          </p:cNvSpPr>
          <p:nvPr/>
        </p:nvSpPr>
        <p:spPr bwMode="auto">
          <a:xfrm>
            <a:off x="6831624" y="5229225"/>
            <a:ext cx="1329104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Rekaman Mutu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7155EB4F-1684-49DC-BA35-14D5279C9BC5}" type="slidenum">
              <a:rPr lang="en-US"/>
              <a:pPr/>
              <a:t>22</a:t>
            </a:fld>
            <a:r>
              <a:rPr lang="en-US"/>
              <a:t>  dari 50 halaman</a:t>
            </a:r>
          </a:p>
        </p:txBody>
      </p:sp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1371600" y="1077913"/>
            <a:ext cx="4572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>
                <a:solidFill>
                  <a:srgbClr val="000000"/>
                </a:solidFill>
              </a:rPr>
              <a:t>Sistem  Penomoran  Yang  Baik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1188428" y="1665289"/>
            <a:ext cx="497937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Sistematis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Menunjukkan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pengelompokan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Menunjukkan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peningkatan</a:t>
            </a:r>
            <a:endParaRPr kumimoji="1" lang="en-US" sz="2100" b="0" i="0" u="none" dirty="0"/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Membedakan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dokumen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dan</a:t>
            </a:r>
            <a:r>
              <a:rPr kumimoji="1" lang="en-US" sz="2100" b="0" i="0" u="none" dirty="0"/>
              <a:t> </a:t>
            </a:r>
            <a:r>
              <a:rPr kumimoji="1" lang="en-US" sz="2100" b="0" i="0" u="none" dirty="0" err="1"/>
              <a:t>bagiannya</a:t>
            </a:r>
            <a:r>
              <a:rPr kumimoji="1" lang="en-US" sz="2100" b="0" i="0" u="none" dirty="0"/>
              <a:t> (</a:t>
            </a:r>
            <a:r>
              <a:rPr kumimoji="1" lang="en-US" sz="2100" b="0" i="0" u="none" dirty="0" err="1"/>
              <a:t>terutama</a:t>
            </a:r>
            <a:r>
              <a:rPr kumimoji="1" lang="en-US" sz="2100" b="0" i="0" u="none" dirty="0"/>
              <a:t> quality manual)</a:t>
            </a:r>
          </a:p>
          <a:p>
            <a:pPr marL="374650" indent="-374650" defTabSz="706438">
              <a:buClr>
                <a:srgbClr val="CC0000"/>
              </a:buClr>
              <a:buFont typeface="Monotype Sorts" pitchFamily="2" charset="2"/>
              <a:buChar char="2"/>
            </a:pPr>
            <a:r>
              <a:rPr kumimoji="1" lang="en-US" sz="2100" b="0" i="0" u="none" dirty="0" err="1"/>
              <a:t>Konsisten</a:t>
            </a:r>
            <a:endParaRPr kumimoji="1" lang="en-US" sz="2100" b="0" i="0" u="none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41174" y="925511"/>
            <a:ext cx="1408234" cy="3189289"/>
            <a:chOff x="4370" y="1141"/>
            <a:chExt cx="960" cy="2276"/>
          </a:xfrm>
        </p:grpSpPr>
        <p:graphicFrame>
          <p:nvGraphicFramePr>
            <p:cNvPr id="464901" name="Object 5"/>
            <p:cNvGraphicFramePr>
              <a:graphicFrameLocks noChangeAspect="1"/>
            </p:cNvGraphicFramePr>
            <p:nvPr/>
          </p:nvGraphicFramePr>
          <p:xfrm>
            <a:off x="4477" y="1561"/>
            <a:ext cx="849" cy="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Clip" r:id="rId3" imgW="2765160" imgH="6043320" progId="">
                    <p:embed/>
                  </p:oleObj>
                </mc:Choice>
                <mc:Fallback>
                  <p:oleObj name="Clip" r:id="rId3" imgW="2765160" imgH="604332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7" y="1561"/>
                          <a:ext cx="849" cy="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 rot="21043635">
              <a:off x="4370" y="1141"/>
              <a:ext cx="960" cy="7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lIns="91419" tIns="45710" rIns="91419" bIns="4571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4.21 Judul</a:t>
              </a:r>
            </a:p>
            <a:p>
              <a:pPr>
                <a:spcBef>
                  <a:spcPct val="50000"/>
                </a:spcBef>
              </a:pPr>
              <a:r>
                <a:rPr lang="en-US" b="0" i="0" u="none">
                  <a:solidFill>
                    <a:srgbClr val="0000FF"/>
                  </a:solidFill>
                  <a:latin typeface="Times New Roman" pitchFamily="18" charset="0"/>
                </a:rPr>
                <a:t>4.2.2 Pengertian</a:t>
              </a:r>
              <a:endParaRPr lang="en-US" b="0" i="0" u="none">
                <a:latin typeface="Times New Roman" pitchFamily="18" charset="0"/>
              </a:endParaRPr>
            </a:p>
          </p:txBody>
        </p:sp>
      </p:grp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1008185" y="293689"/>
            <a:ext cx="758922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</a:t>
            </a:r>
            <a:r>
              <a:rPr kumimoji="1" lang="en-US" sz="1300" i="0" u="none">
                <a:solidFill>
                  <a:srgbClr val="0000FF"/>
                </a:solidFill>
              </a:rPr>
              <a:t>ENGENDALIAN</a:t>
            </a:r>
            <a:r>
              <a:rPr kumimoji="1" lang="en-US" sz="2100" i="0" u="none">
                <a:solidFill>
                  <a:srgbClr val="0000FF"/>
                </a:solidFill>
              </a:rPr>
              <a:t> D</a:t>
            </a:r>
            <a:r>
              <a:rPr kumimoji="1" lang="en-US" sz="1300" i="0" u="none">
                <a:solidFill>
                  <a:srgbClr val="0000FF"/>
                </a:solidFill>
              </a:rPr>
              <a:t>OKUMEN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4846028" y="4213226"/>
            <a:ext cx="204128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i="0" u="none">
                <a:solidFill>
                  <a:srgbClr val="000000"/>
                </a:solidFill>
                <a:latin typeface="Times New Roman" pitchFamily="18" charset="0"/>
              </a:rPr>
              <a:t>QP . 06 . 141</a:t>
            </a:r>
          </a:p>
        </p:txBody>
      </p:sp>
      <p:sp>
        <p:nvSpPr>
          <p:cNvPr id="464905" name="Text Box 9"/>
          <p:cNvSpPr txBox="1">
            <a:spLocks noChangeArrowheads="1"/>
          </p:cNvSpPr>
          <p:nvPr/>
        </p:nvSpPr>
        <p:spPr bwMode="auto">
          <a:xfrm>
            <a:off x="4497267" y="5278439"/>
            <a:ext cx="1403838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Quality Procedure</a:t>
            </a:r>
          </a:p>
        </p:txBody>
      </p:sp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5901104" y="5581650"/>
            <a:ext cx="1406769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Bagian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Produksi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07" name="Text Box 11"/>
          <p:cNvSpPr txBox="1">
            <a:spLocks noChangeArrowheads="1"/>
          </p:cNvSpPr>
          <p:nvPr/>
        </p:nvSpPr>
        <p:spPr bwMode="auto">
          <a:xfrm>
            <a:off x="6957646" y="5202239"/>
            <a:ext cx="1406769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Nomor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Urut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08" name="Line 12"/>
          <p:cNvSpPr>
            <a:spLocks noChangeShapeType="1"/>
          </p:cNvSpPr>
          <p:nvPr/>
        </p:nvSpPr>
        <p:spPr bwMode="auto">
          <a:xfrm flipH="1">
            <a:off x="5269523" y="4592638"/>
            <a:ext cx="71804" cy="6096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09" name="Line 13"/>
          <p:cNvSpPr>
            <a:spLocks noChangeShapeType="1"/>
          </p:cNvSpPr>
          <p:nvPr/>
        </p:nvSpPr>
        <p:spPr bwMode="auto">
          <a:xfrm>
            <a:off x="5830766" y="4592638"/>
            <a:ext cx="704850" cy="989012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0" name="Line 14"/>
          <p:cNvSpPr>
            <a:spLocks noChangeShapeType="1"/>
          </p:cNvSpPr>
          <p:nvPr/>
        </p:nvSpPr>
        <p:spPr bwMode="auto">
          <a:xfrm>
            <a:off x="6465277" y="4592638"/>
            <a:ext cx="1126881" cy="6096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1" name="Text Box 15"/>
          <p:cNvSpPr txBox="1">
            <a:spLocks noChangeArrowheads="1"/>
          </p:cNvSpPr>
          <p:nvPr/>
        </p:nvSpPr>
        <p:spPr bwMode="auto">
          <a:xfrm>
            <a:off x="731227" y="4213226"/>
            <a:ext cx="20383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i="0" u="none">
                <a:solidFill>
                  <a:srgbClr val="000000"/>
                </a:solidFill>
                <a:latin typeface="Times New Roman" pitchFamily="18" charset="0"/>
              </a:rPr>
              <a:t>QM. 1 - 12</a:t>
            </a:r>
          </a:p>
        </p:txBody>
      </p:sp>
      <p:sp>
        <p:nvSpPr>
          <p:cNvPr id="464912" name="Text Box 16"/>
          <p:cNvSpPr txBox="1">
            <a:spLocks noChangeArrowheads="1"/>
          </p:cNvSpPr>
          <p:nvPr/>
        </p:nvSpPr>
        <p:spPr bwMode="auto">
          <a:xfrm>
            <a:off x="798636" y="5353050"/>
            <a:ext cx="14097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Quality Manual</a:t>
            </a:r>
          </a:p>
        </p:txBody>
      </p:sp>
      <p:sp>
        <p:nvSpPr>
          <p:cNvPr id="464913" name="Text Box 17"/>
          <p:cNvSpPr txBox="1">
            <a:spLocks noChangeArrowheads="1"/>
          </p:cNvSpPr>
          <p:nvPr/>
        </p:nvSpPr>
        <p:spPr bwMode="auto">
          <a:xfrm>
            <a:off x="2769577" y="5659439"/>
            <a:ext cx="14097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Nomor</a:t>
            </a:r>
            <a:r>
              <a:rPr lang="en-US" sz="1400" b="0" i="0" u="none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400" b="0" i="0" u="none" dirty="0" err="1">
                <a:solidFill>
                  <a:srgbClr val="FFFF00"/>
                </a:solidFill>
                <a:latin typeface="Times New Roman" pitchFamily="18" charset="0"/>
              </a:rPr>
              <a:t>Bab</a:t>
            </a:r>
            <a:endParaRPr lang="en-US" sz="1400" b="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64914" name="Line 18"/>
          <p:cNvSpPr>
            <a:spLocks noChangeShapeType="1"/>
          </p:cNvSpPr>
          <p:nvPr/>
        </p:nvSpPr>
        <p:spPr bwMode="auto">
          <a:xfrm>
            <a:off x="1378927" y="4630738"/>
            <a:ext cx="140677" cy="685800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5" name="Line 19"/>
          <p:cNvSpPr>
            <a:spLocks noChangeShapeType="1"/>
          </p:cNvSpPr>
          <p:nvPr/>
        </p:nvSpPr>
        <p:spPr bwMode="auto">
          <a:xfrm>
            <a:off x="2350477" y="4670426"/>
            <a:ext cx="1053612" cy="989013"/>
          </a:xfrm>
          <a:prstGeom prst="line">
            <a:avLst/>
          </a:prstGeom>
          <a:noFill/>
          <a:ln w="127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2011974" y="3722689"/>
            <a:ext cx="2743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r>
              <a:rPr kumimoji="1" lang="en-US" sz="2300" i="0" u="none">
                <a:solidFill>
                  <a:srgbClr val="000000"/>
                </a:solidFill>
              </a:rPr>
              <a:t>Kode  Penomoran</a:t>
            </a:r>
            <a:endParaRPr kumimoji="1" lang="en-US" sz="1000" i="0" u="none">
              <a:solidFill>
                <a:srgbClr val="000000"/>
              </a:solidFill>
            </a:endParaRPr>
          </a:p>
        </p:txBody>
      </p:sp>
      <p:graphicFrame>
        <p:nvGraphicFramePr>
          <p:cNvPr id="464917" name="Object 21"/>
          <p:cNvGraphicFramePr>
            <a:graphicFrameLocks noChangeAspect="1"/>
          </p:cNvGraphicFramePr>
          <p:nvPr/>
        </p:nvGraphicFramePr>
        <p:xfrm>
          <a:off x="3118338" y="4506914"/>
          <a:ext cx="162950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lip" r:id="rId5" imgW="4739760" imgH="2225520" progId="">
                  <p:embed/>
                </p:oleObj>
              </mc:Choice>
              <mc:Fallback>
                <p:oleObj name="Clip" r:id="rId5" imgW="4739760" imgH="22255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338" y="4506914"/>
                        <a:ext cx="162950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37D46802-CB20-4C05-AD63-AADCD5B42DE4}" type="slidenum">
              <a:rPr lang="en-US"/>
              <a:pPr/>
              <a:t>23</a:t>
            </a:fld>
            <a:r>
              <a:rPr lang="en-US"/>
              <a:t>  dari 50 halaman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marL="622300">
              <a:lnSpc>
                <a:spcPct val="200000"/>
              </a:lnSpc>
              <a:buFont typeface="Monotype Sorts" pitchFamily="2" charset="2"/>
              <a:buNone/>
            </a:pPr>
            <a:r>
              <a:rPr lang="en-US" sz="2300" dirty="0" err="1"/>
              <a:t>Kunci</a:t>
            </a:r>
            <a:r>
              <a:rPr lang="en-US" sz="2300" dirty="0"/>
              <a:t> </a:t>
            </a:r>
            <a:r>
              <a:rPr lang="en-US" sz="2300" dirty="0" err="1"/>
              <a:t>Keberhasilan</a:t>
            </a:r>
            <a:endParaRPr lang="en-US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Komitmen</a:t>
            </a:r>
            <a:r>
              <a:rPr lang="en-US" sz="2100" b="0" dirty="0"/>
              <a:t>, </a:t>
            </a:r>
            <a:r>
              <a:rPr lang="en-US" sz="2100" b="0" dirty="0" err="1"/>
              <a:t>keterlibatan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kepemimpinan</a:t>
            </a:r>
            <a:r>
              <a:rPr lang="en-US" sz="2100" b="0" dirty="0"/>
              <a:t> top </a:t>
            </a:r>
            <a:r>
              <a:rPr lang="en-US" sz="2100" b="0" dirty="0" err="1"/>
              <a:t>manajemen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Keterlibatan</a:t>
            </a:r>
            <a:r>
              <a:rPr lang="en-US" sz="2100" b="0" dirty="0"/>
              <a:t> </a:t>
            </a:r>
            <a:r>
              <a:rPr lang="en-US" sz="2100" b="0" dirty="0" err="1"/>
              <a:t>seluruh</a:t>
            </a:r>
            <a:r>
              <a:rPr lang="en-US" sz="2100" b="0" dirty="0"/>
              <a:t> </a:t>
            </a:r>
            <a:r>
              <a:rPr lang="en-US" sz="2100" b="0" dirty="0" err="1"/>
              <a:t>karyawan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Sumber</a:t>
            </a:r>
            <a:r>
              <a:rPr lang="en-US" sz="2100" b="0" dirty="0"/>
              <a:t> </a:t>
            </a:r>
            <a:r>
              <a:rPr lang="en-US" sz="2100" b="0" dirty="0" err="1"/>
              <a:t>daya</a:t>
            </a:r>
            <a:r>
              <a:rPr lang="en-US" sz="2100" b="0" dirty="0"/>
              <a:t> yang </a:t>
            </a:r>
            <a:r>
              <a:rPr lang="en-US" sz="2100" b="0" dirty="0" err="1"/>
              <a:t>memadai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Manajemen</a:t>
            </a:r>
            <a:r>
              <a:rPr lang="en-US" sz="2100" b="0" dirty="0"/>
              <a:t> </a:t>
            </a:r>
            <a:r>
              <a:rPr lang="en-US" sz="2100" b="0" dirty="0" err="1"/>
              <a:t>proyek</a:t>
            </a:r>
            <a:endParaRPr lang="en-US" sz="2100" b="0" dirty="0"/>
          </a:p>
          <a:p>
            <a:pPr marL="622300">
              <a:lnSpc>
                <a:spcPct val="200000"/>
              </a:lnSpc>
            </a:pPr>
            <a:r>
              <a:rPr lang="en-US" sz="2100" b="0" dirty="0" err="1"/>
              <a:t>Pemahaman</a:t>
            </a:r>
            <a:r>
              <a:rPr lang="en-US" sz="2100" b="0" dirty="0"/>
              <a:t> </a:t>
            </a:r>
            <a:r>
              <a:rPr lang="en-US" sz="2100" b="0" dirty="0" err="1"/>
              <a:t>standar</a:t>
            </a:r>
            <a:endParaRPr lang="en-US" sz="2100" b="0" dirty="0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title"/>
          </p:nvPr>
        </p:nvSpPr>
        <p:spPr>
          <a:xfrm>
            <a:off x="1008185" y="293689"/>
            <a:ext cx="7495443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id-ID"/>
              <a:t>I</a:t>
            </a:r>
            <a:r>
              <a:rPr lang="id-ID" sz="1300"/>
              <a:t>MPLEMENTASI</a:t>
            </a:r>
            <a:r>
              <a:rPr lang="id-ID"/>
              <a:t> S</a:t>
            </a:r>
            <a:r>
              <a:rPr lang="id-ID" sz="1300"/>
              <a:t>ISTEM</a:t>
            </a:r>
            <a:r>
              <a:rPr lang="id-ID"/>
              <a:t> M</a:t>
            </a:r>
            <a:r>
              <a:rPr lang="id-ID" sz="1300"/>
              <a:t>UTU</a:t>
            </a:r>
            <a:endParaRPr lang="en-U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9A6341DA-FA8E-4B21-8FB3-C0872E09387D}" type="slidenum">
              <a:rPr lang="en-US"/>
              <a:pPr/>
              <a:t>24</a:t>
            </a:fld>
            <a:r>
              <a:rPr lang="en-US"/>
              <a:t>  dari 50 halaman</a:t>
            </a:r>
          </a:p>
        </p:txBody>
      </p:sp>
      <p:sp>
        <p:nvSpPr>
          <p:cNvPr id="2826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77913"/>
            <a:ext cx="7496908" cy="4800600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id-ID" sz="2100" dirty="0"/>
              <a:t>Faktor yang menjadi pertimbangan</a:t>
            </a:r>
          </a:p>
          <a:p>
            <a:pPr algn="ctr">
              <a:lnSpc>
                <a:spcPct val="20000"/>
              </a:lnSpc>
              <a:buFont typeface="Monotype Sorts" pitchFamily="2" charset="2"/>
              <a:buNone/>
            </a:pPr>
            <a:endParaRPr lang="en-US" sz="2100" dirty="0"/>
          </a:p>
          <a:p>
            <a:pPr>
              <a:lnSpc>
                <a:spcPct val="80000"/>
              </a:lnSpc>
            </a:pPr>
            <a:r>
              <a:rPr lang="en-US" sz="1600" dirty="0"/>
              <a:t>ARAHAN TOP MANAGEMENT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Target </a:t>
            </a:r>
            <a:r>
              <a:rPr lang="en-US" sz="1600" b="0" dirty="0" err="1"/>
              <a:t>waktu</a:t>
            </a:r>
            <a:r>
              <a:rPr lang="en-US" sz="1600" b="0" dirty="0"/>
              <a:t> </a:t>
            </a:r>
            <a:r>
              <a:rPr lang="en-US" sz="1600" b="0" dirty="0" err="1"/>
              <a:t>dari</a:t>
            </a:r>
            <a:r>
              <a:rPr lang="en-US" sz="1600" b="0" dirty="0"/>
              <a:t> top management</a:t>
            </a:r>
            <a:endParaRPr lang="en-US" sz="14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SKALA </a:t>
            </a:r>
            <a:r>
              <a:rPr lang="en-US" sz="1600" dirty="0" smtClean="0"/>
              <a:t>PER</a:t>
            </a:r>
            <a:r>
              <a:rPr lang="id-ID" sz="1600" dirty="0" smtClean="0"/>
              <a:t>GURUAN TINGGI</a:t>
            </a:r>
            <a:endParaRPr lang="en-US" sz="160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Jumlah</a:t>
            </a:r>
            <a:r>
              <a:rPr lang="en-US" sz="1600" b="0" dirty="0"/>
              <a:t> </a:t>
            </a:r>
            <a:r>
              <a:rPr lang="id-ID" sz="1600" b="0" dirty="0" smtClean="0"/>
              <a:t>DOSEN &amp; </a:t>
            </a:r>
            <a:r>
              <a:rPr lang="en-US" sz="1600" b="0" dirty="0" err="1" smtClean="0"/>
              <a:t>karyawan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Kerumitan</a:t>
            </a:r>
            <a:r>
              <a:rPr lang="en-US" sz="1600" b="0" dirty="0"/>
              <a:t> </a:t>
            </a:r>
            <a:r>
              <a:rPr lang="en-US" sz="1600" b="0" dirty="0" err="1"/>
              <a:t>proses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Keragaman</a:t>
            </a:r>
            <a:r>
              <a:rPr lang="en-US" sz="1600" b="0" dirty="0"/>
              <a:t> </a:t>
            </a:r>
            <a:r>
              <a:rPr lang="id-ID" sz="1600" dirty="0" smtClean="0"/>
              <a:t>PRODI, komptensi dan konsentrasi</a:t>
            </a:r>
            <a:endParaRPr lang="en-US" sz="14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KEMAPANAN SISTEM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Kesenjangan</a:t>
            </a:r>
            <a:r>
              <a:rPr lang="en-US" sz="1600" b="0" dirty="0"/>
              <a:t> </a:t>
            </a:r>
            <a:r>
              <a:rPr lang="en-US" sz="1600" b="0" dirty="0" err="1"/>
              <a:t>antara</a:t>
            </a:r>
            <a:r>
              <a:rPr lang="en-US" sz="1600" b="0" dirty="0"/>
              <a:t> </a:t>
            </a:r>
            <a:r>
              <a:rPr lang="en-US" sz="1600" b="0" dirty="0" err="1"/>
              <a:t>kondisi</a:t>
            </a:r>
            <a:r>
              <a:rPr lang="en-US" sz="1600" b="0" dirty="0"/>
              <a:t> </a:t>
            </a:r>
            <a:r>
              <a:rPr lang="id-ID" sz="1600" dirty="0" smtClean="0"/>
              <a:t>kampus</a:t>
            </a:r>
            <a:r>
              <a:rPr lang="en-US" sz="1600" b="0" dirty="0" smtClean="0"/>
              <a:t> </a:t>
            </a:r>
            <a:r>
              <a:rPr lang="en-US" sz="1600" b="0" dirty="0" err="1"/>
              <a:t>dgn</a:t>
            </a:r>
            <a:r>
              <a:rPr lang="en-US" sz="1600" b="0" dirty="0"/>
              <a:t>. </a:t>
            </a:r>
            <a:r>
              <a:rPr lang="en-US" sz="1600" b="0" dirty="0" err="1"/>
              <a:t>persyaratan</a:t>
            </a:r>
            <a:r>
              <a:rPr lang="en-US" sz="1600" b="0" dirty="0"/>
              <a:t> </a:t>
            </a:r>
            <a:r>
              <a:rPr lang="en-US" sz="1600" b="0" dirty="0" err="1"/>
              <a:t>standar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Perbaikan</a:t>
            </a:r>
            <a:r>
              <a:rPr lang="en-US" sz="1600" b="0" dirty="0"/>
              <a:t> yang </a:t>
            </a:r>
            <a:r>
              <a:rPr lang="en-US" sz="1600" b="0" dirty="0" err="1"/>
              <a:t>akan</a:t>
            </a:r>
            <a:r>
              <a:rPr lang="en-US" sz="1600" b="0" dirty="0"/>
              <a:t> </a:t>
            </a:r>
            <a:r>
              <a:rPr lang="en-US" sz="1600" b="0" dirty="0" err="1"/>
              <a:t>dilakukan</a:t>
            </a:r>
            <a:r>
              <a:rPr lang="en-US" sz="1600" b="0" dirty="0"/>
              <a:t> </a:t>
            </a:r>
            <a:r>
              <a:rPr lang="en-US" sz="1600" b="0" dirty="0" err="1"/>
              <a:t>terhadap</a:t>
            </a:r>
            <a:r>
              <a:rPr lang="en-US" sz="1600" b="0" dirty="0"/>
              <a:t> </a:t>
            </a:r>
            <a:r>
              <a:rPr lang="en-US" sz="1600" b="0" dirty="0" err="1"/>
              <a:t>proses</a:t>
            </a:r>
            <a:r>
              <a:rPr lang="en-US" sz="1600" b="0" dirty="0"/>
              <a:t> yang </a:t>
            </a:r>
            <a:r>
              <a:rPr lang="en-US" sz="1600" b="0" dirty="0" err="1"/>
              <a:t>ada</a:t>
            </a:r>
            <a:endParaRPr lang="en-US" sz="16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/>
              <a:t>KETERSEDIAAN SUMBER DAYA</a:t>
            </a:r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Jumlah</a:t>
            </a:r>
            <a:r>
              <a:rPr lang="en-US" sz="1600" b="0" dirty="0"/>
              <a:t> </a:t>
            </a:r>
            <a:r>
              <a:rPr lang="id-ID" sz="1600" b="0" dirty="0" smtClean="0"/>
              <a:t>dosen &amp; </a:t>
            </a:r>
            <a:r>
              <a:rPr lang="en-US" sz="1600" b="0" dirty="0" smtClean="0"/>
              <a:t>staff yang </a:t>
            </a:r>
            <a:r>
              <a:rPr lang="en-US" sz="1600" b="0" dirty="0" err="1"/>
              <a:t>tersedia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Tingkat </a:t>
            </a:r>
            <a:r>
              <a:rPr lang="en-US" sz="1600" b="0" dirty="0" err="1"/>
              <a:t>pemahaman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Peralatan</a:t>
            </a:r>
            <a:r>
              <a:rPr lang="en-US" sz="1600" b="0" dirty="0"/>
              <a:t> </a:t>
            </a:r>
            <a:r>
              <a:rPr lang="id-ID" sz="1600" dirty="0" smtClean="0"/>
              <a:t>pembelajaran</a:t>
            </a:r>
            <a:endParaRPr lang="en-US" sz="1600" b="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/>
              <a:t>KULTUR</a:t>
            </a:r>
            <a:r>
              <a:rPr lang="id-ID" sz="1600" dirty="0" smtClean="0"/>
              <a:t> KAMPUS</a:t>
            </a:r>
            <a:endParaRPr lang="en-US" sz="160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 err="1"/>
              <a:t>Kesiapan</a:t>
            </a:r>
            <a:r>
              <a:rPr lang="en-US" sz="1600" b="0" dirty="0"/>
              <a:t> </a:t>
            </a:r>
            <a:r>
              <a:rPr lang="en-US" sz="1600" b="0" dirty="0" err="1"/>
              <a:t>untuk</a:t>
            </a:r>
            <a:r>
              <a:rPr lang="en-US" sz="1600" b="0" dirty="0"/>
              <a:t> </a:t>
            </a:r>
            <a:r>
              <a:rPr lang="en-US" sz="1600" b="0" dirty="0" err="1"/>
              <a:t>berubah</a:t>
            </a:r>
            <a:endParaRPr lang="en-US" sz="1600" b="0" dirty="0"/>
          </a:p>
          <a:p>
            <a:pPr marL="906463" lvl="1" indent="-282575">
              <a:lnSpc>
                <a:spcPct val="80000"/>
              </a:lnSpc>
            </a:pPr>
            <a:r>
              <a:rPr lang="en-US" sz="1600" b="0" dirty="0"/>
              <a:t>Tingkat </a:t>
            </a:r>
            <a:r>
              <a:rPr lang="en-US" sz="1600" b="0" dirty="0" err="1"/>
              <a:t>pendidikan</a:t>
            </a:r>
            <a:r>
              <a:rPr lang="en-US" sz="1600" b="0" dirty="0"/>
              <a:t> </a:t>
            </a:r>
            <a:r>
              <a:rPr lang="en-US" sz="1600" b="0" dirty="0" err="1"/>
              <a:t>pada</a:t>
            </a:r>
            <a:r>
              <a:rPr lang="en-US" sz="1600" b="0" dirty="0"/>
              <a:t> </a:t>
            </a:r>
            <a:r>
              <a:rPr lang="en-US" sz="1600" b="0" dirty="0" err="1"/>
              <a:t>umumnya</a:t>
            </a:r>
            <a:endParaRPr lang="en-US" sz="1400" b="0" dirty="0"/>
          </a:p>
        </p:txBody>
      </p:sp>
      <p:sp>
        <p:nvSpPr>
          <p:cNvPr id="282699" name="Rectangle 75"/>
          <p:cNvSpPr>
            <a:spLocks noGrp="1" noChangeArrowheads="1"/>
          </p:cNvSpPr>
          <p:nvPr>
            <p:ph type="title"/>
          </p:nvPr>
        </p:nvSpPr>
        <p:spPr>
          <a:xfrm>
            <a:off x="1060939" y="407989"/>
            <a:ext cx="7495443" cy="490537"/>
          </a:xfrm>
          <a:noFill/>
          <a:ln/>
        </p:spPr>
        <p:txBody>
          <a:bodyPr lIns="95787" tIns="47892" rIns="95787" bIns="47892"/>
          <a:lstStyle/>
          <a:p>
            <a:pPr algn="r"/>
            <a:r>
              <a:rPr lang="id-ID"/>
              <a:t>I</a:t>
            </a:r>
            <a:r>
              <a:rPr lang="id-ID" sz="1300"/>
              <a:t>MPLEMENTASI</a:t>
            </a:r>
            <a:r>
              <a:rPr lang="id-ID"/>
              <a:t> S</a:t>
            </a:r>
            <a:r>
              <a:rPr lang="id-ID" sz="1300"/>
              <a:t>ISTEM</a:t>
            </a:r>
            <a:r>
              <a:rPr lang="id-ID"/>
              <a:t> M</a:t>
            </a:r>
            <a:r>
              <a:rPr lang="id-ID" sz="1300"/>
              <a:t>UTU</a:t>
            </a:r>
            <a:endParaRPr lang="en-US" sz="13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Pengertian sistem manajemen mutu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Suatu tatanan yang menjamin tercapainya tujuan dan sasaran-sasaran mutu yang direncanakan.  Jadi sistem manajemen mutu adalah tatanan yang menjamin kualitas output dan proses pelayanan/produksi. </a:t>
            </a:r>
          </a:p>
        </p:txBody>
      </p:sp>
      <p:pic>
        <p:nvPicPr>
          <p:cNvPr id="4100" name="Picture 7" descr="g04053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04963"/>
            <a:ext cx="4038600" cy="4519612"/>
          </a:xfrm>
          <a:noFill/>
        </p:spPr>
      </p:pic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Klausul</a:t>
            </a:r>
            <a:r>
              <a:rPr lang="en-US" sz="4000" dirty="0" smtClean="0"/>
              <a:t> ISO 9001:2008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3. </a:t>
            </a:r>
            <a:r>
              <a:rPr lang="en-US" dirty="0" err="1" smtClean="0"/>
              <a:t>Terminologi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4.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5. </a:t>
            </a:r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6.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7.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id-ID" dirty="0" smtClean="0"/>
              <a:t>/lulusan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8. </a:t>
            </a:r>
            <a:r>
              <a:rPr lang="en-US" dirty="0" err="1" smtClean="0"/>
              <a:t>Pengukuran</a:t>
            </a:r>
            <a:r>
              <a:rPr lang="en-US" dirty="0" smtClean="0"/>
              <a:t>,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penyempurnaan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2255838" y="765175"/>
            <a:ext cx="4799012" cy="2133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/>
              <a:t>S – P - O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611188" y="608013"/>
            <a:ext cx="1343025" cy="2514600"/>
          </a:xfrm>
          <a:custGeom>
            <a:avLst/>
            <a:gdLst>
              <a:gd name="T0" fmla="*/ 72030790 w 21600"/>
              <a:gd name="T1" fmla="*/ 0 h 21600"/>
              <a:gd name="T2" fmla="*/ 0 w 21600"/>
              <a:gd name="T3" fmla="*/ 146370680 h 21600"/>
              <a:gd name="T4" fmla="*/ 72030790 w 21600"/>
              <a:gd name="T5" fmla="*/ 292741361 h 21600"/>
              <a:gd name="T6" fmla="*/ 96041063 w 21600"/>
              <a:gd name="T7" fmla="*/ 1463706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Suppliers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440613" y="303213"/>
            <a:ext cx="1595437" cy="3352800"/>
          </a:xfrm>
          <a:custGeom>
            <a:avLst/>
            <a:gdLst>
              <a:gd name="T0" fmla="*/ 101662090 w 21600"/>
              <a:gd name="T1" fmla="*/ 0 h 21600"/>
              <a:gd name="T2" fmla="*/ 0 w 21600"/>
              <a:gd name="T3" fmla="*/ 260214517 h 21600"/>
              <a:gd name="T4" fmla="*/ 101662090 w 21600"/>
              <a:gd name="T5" fmla="*/ 520429034 h 21600"/>
              <a:gd name="T6" fmla="*/ 135549416 w 21600"/>
              <a:gd name="T7" fmla="*/ 2602145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/>
              <a:t>  </a:t>
            </a:r>
            <a:r>
              <a:rPr lang="en-US" dirty="0" smtClean="0"/>
              <a:t>Customers</a:t>
            </a:r>
            <a:endParaRPr lang="id-ID" dirty="0" smtClean="0"/>
          </a:p>
          <a:p>
            <a:pPr algn="ctr" eaLnBrk="1" hangingPunct="1"/>
            <a:r>
              <a:rPr lang="id-ID" dirty="0" smtClean="0"/>
              <a:t>(MAHASISWA)</a:t>
            </a:r>
            <a:endParaRPr lang="en-US" dirty="0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255963" y="4478338"/>
            <a:ext cx="2819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SMM:</a:t>
            </a:r>
          </a:p>
          <a:p>
            <a:pPr algn="ctr" eaLnBrk="1" hangingPunct="1"/>
            <a:r>
              <a:rPr lang="en-US" sz="1200"/>
              <a:t>Kebijakan</a:t>
            </a:r>
          </a:p>
          <a:p>
            <a:pPr algn="ctr" eaLnBrk="1" hangingPunct="1"/>
            <a:r>
              <a:rPr lang="en-US" sz="1200"/>
              <a:t>Manual</a:t>
            </a:r>
          </a:p>
          <a:p>
            <a:pPr algn="ctr" eaLnBrk="1" hangingPunct="1"/>
            <a:r>
              <a:rPr lang="en-US" sz="1200"/>
              <a:t>Perencanaan</a:t>
            </a:r>
          </a:p>
          <a:p>
            <a:pPr algn="ctr" eaLnBrk="1" hangingPunct="1"/>
            <a:r>
              <a:rPr lang="en-US" sz="1200"/>
              <a:t>Sasaran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00400" y="3505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PK &amp; IK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953000" y="3505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CQI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3048000" y="990600"/>
            <a:ext cx="323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id-ID" dirty="0" smtClean="0"/>
              <a:t> Pendidikan</a:t>
            </a:r>
            <a:endParaRPr lang="en-US" dirty="0"/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2971800" y="2286000"/>
            <a:ext cx="3929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Structure        Proses          Outcome</a:t>
            </a:r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2255838" y="1916113"/>
            <a:ext cx="1439862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H="1">
            <a:off x="5699125" y="1916113"/>
            <a:ext cx="1376363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156" name="Oval 16"/>
          <p:cNvSpPr>
            <a:spLocks noChangeArrowheads="1"/>
          </p:cNvSpPr>
          <p:nvPr/>
        </p:nvSpPr>
        <p:spPr bwMode="auto">
          <a:xfrm>
            <a:off x="3695700" y="6021388"/>
            <a:ext cx="20034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Leadership</a:t>
            </a:r>
          </a:p>
          <a:p>
            <a:pPr algn="ctr"/>
            <a:r>
              <a:rPr lang="en-US"/>
              <a:t>Management</a:t>
            </a:r>
          </a:p>
        </p:txBody>
      </p:sp>
      <p:cxnSp>
        <p:nvCxnSpPr>
          <p:cNvPr id="6157" name="AutoShape 17"/>
          <p:cNvCxnSpPr>
            <a:cxnSpLocks noChangeShapeType="1"/>
            <a:stCxn id="6150" idx="0"/>
            <a:endCxn id="6146" idx="4"/>
          </p:cNvCxnSpPr>
          <p:nvPr/>
        </p:nvCxnSpPr>
        <p:spPr bwMode="auto">
          <a:xfrm rot="-5400000">
            <a:off x="3929856" y="2778919"/>
            <a:ext cx="606425" cy="8461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8" name="AutoShape 18"/>
          <p:cNvCxnSpPr>
            <a:cxnSpLocks noChangeShapeType="1"/>
            <a:stCxn id="6151" idx="0"/>
            <a:endCxn id="6146" idx="4"/>
          </p:cNvCxnSpPr>
          <p:nvPr/>
        </p:nvCxnSpPr>
        <p:spPr bwMode="auto">
          <a:xfrm rot="5400000" flipH="1">
            <a:off x="4806156" y="2748757"/>
            <a:ext cx="606425" cy="9064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59" name="AutoShape 19"/>
          <p:cNvCxnSpPr>
            <a:cxnSpLocks noChangeShapeType="1"/>
            <a:stCxn id="6149" idx="0"/>
            <a:endCxn id="6150" idx="2"/>
          </p:cNvCxnSpPr>
          <p:nvPr/>
        </p:nvCxnSpPr>
        <p:spPr bwMode="auto">
          <a:xfrm rot="5400000" flipH="1">
            <a:off x="3941763" y="3754437"/>
            <a:ext cx="592138" cy="855663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60" name="AutoShape 20"/>
          <p:cNvCxnSpPr>
            <a:cxnSpLocks noChangeShapeType="1"/>
            <a:stCxn id="6149" idx="0"/>
            <a:endCxn id="6151" idx="2"/>
          </p:cNvCxnSpPr>
          <p:nvPr/>
        </p:nvCxnSpPr>
        <p:spPr bwMode="auto">
          <a:xfrm rot="-5400000">
            <a:off x="4818063" y="3733800"/>
            <a:ext cx="592138" cy="896937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61" name="Text Box 21"/>
          <p:cNvSpPr txBox="1">
            <a:spLocks noChangeArrowheads="1"/>
          </p:cNvSpPr>
          <p:nvPr/>
        </p:nvSpPr>
        <p:spPr bwMode="auto">
          <a:xfrm>
            <a:off x="6324600" y="4267200"/>
            <a:ext cx="25193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SMM:</a:t>
            </a:r>
          </a:p>
          <a:p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menjamin</a:t>
            </a:r>
            <a:endParaRPr lang="en-US" dirty="0"/>
          </a:p>
          <a:p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id-ID" dirty="0" smtClean="0"/>
              <a:t>lulusan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melalui</a:t>
            </a:r>
            <a:endParaRPr lang="en-US" dirty="0"/>
          </a:p>
          <a:p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perbaikan</a:t>
            </a:r>
            <a:r>
              <a:rPr lang="en-US" dirty="0"/>
              <a:t> yang</a:t>
            </a:r>
          </a:p>
          <a:p>
            <a:r>
              <a:rPr lang="en-US" dirty="0" err="1"/>
              <a:t>berkesinambungan</a:t>
            </a:r>
            <a:endParaRPr lang="en-US" dirty="0"/>
          </a:p>
        </p:txBody>
      </p:sp>
      <p:pic>
        <p:nvPicPr>
          <p:cNvPr id="18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2286000" y="2209800"/>
            <a:ext cx="48006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7200"/>
              <a:t>S – P - O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762000" y="1981200"/>
            <a:ext cx="1066800" cy="2514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Suppliers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7315200" y="1676400"/>
            <a:ext cx="1143000" cy="3352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Customers</a:t>
            </a: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 rot="-5400000">
            <a:off x="4343400" y="3886200"/>
            <a:ext cx="685800" cy="2362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r>
              <a:rPr lang="en-US"/>
              <a:t>BPM</a:t>
            </a: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3352800" y="5562600"/>
            <a:ext cx="25146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QMS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133600" y="49530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Qmanual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5943600" y="49530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QI</a:t>
            </a:r>
          </a:p>
        </p:txBody>
      </p:sp>
      <p:cxnSp>
        <p:nvCxnSpPr>
          <p:cNvPr id="7178" name="AutoShape 13"/>
          <p:cNvCxnSpPr>
            <a:cxnSpLocks noChangeShapeType="1"/>
            <a:stCxn id="7175" idx="2"/>
            <a:endCxn id="7176" idx="2"/>
          </p:cNvCxnSpPr>
          <p:nvPr/>
        </p:nvCxnSpPr>
        <p:spPr bwMode="auto">
          <a:xfrm rot="10800000">
            <a:off x="2743200" y="5334000"/>
            <a:ext cx="6096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9" name="AutoShape 14"/>
          <p:cNvCxnSpPr>
            <a:cxnSpLocks noChangeShapeType="1"/>
            <a:stCxn id="7176" idx="0"/>
            <a:endCxn id="7171" idx="4"/>
          </p:cNvCxnSpPr>
          <p:nvPr/>
        </p:nvCxnSpPr>
        <p:spPr bwMode="auto">
          <a:xfrm rot="-5400000">
            <a:off x="3409950" y="3676650"/>
            <a:ext cx="609600" cy="1943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80" name="AutoShape 15"/>
          <p:cNvCxnSpPr>
            <a:cxnSpLocks noChangeShapeType="1"/>
            <a:stCxn id="7175" idx="6"/>
            <a:endCxn id="7177" idx="2"/>
          </p:cNvCxnSpPr>
          <p:nvPr/>
        </p:nvCxnSpPr>
        <p:spPr bwMode="auto">
          <a:xfrm flipV="1">
            <a:off x="5867400" y="5334000"/>
            <a:ext cx="685800" cy="723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81" name="AutoShape 16"/>
          <p:cNvCxnSpPr>
            <a:cxnSpLocks noChangeShapeType="1"/>
            <a:stCxn id="7177" idx="0"/>
            <a:endCxn id="7171" idx="4"/>
          </p:cNvCxnSpPr>
          <p:nvPr/>
        </p:nvCxnSpPr>
        <p:spPr bwMode="auto">
          <a:xfrm rot="5400000" flipH="1">
            <a:off x="5314950" y="3714750"/>
            <a:ext cx="609600" cy="1866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822325" y="4760913"/>
            <a:ext cx="1593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Kebijakan</a:t>
            </a:r>
          </a:p>
          <a:p>
            <a:pPr eaLnBrk="1" hangingPunct="1"/>
            <a:r>
              <a:rPr lang="en-US"/>
              <a:t>Sasaran</a:t>
            </a:r>
          </a:p>
          <a:p>
            <a:pPr eaLnBrk="1" hangingPunct="1"/>
            <a:r>
              <a:rPr lang="en-US"/>
              <a:t>Perencanaan</a:t>
            </a:r>
          </a:p>
          <a:p>
            <a:pPr eaLnBrk="1" hangingPunct="1"/>
            <a:r>
              <a:rPr lang="en-US"/>
              <a:t>Prosedur</a:t>
            </a:r>
          </a:p>
          <a:p>
            <a:pPr eaLnBrk="1" hangingPunct="1"/>
            <a:r>
              <a:rPr lang="en-US"/>
              <a:t>Instruksi kerja</a:t>
            </a:r>
          </a:p>
        </p:txBody>
      </p:sp>
      <p:pic>
        <p:nvPicPr>
          <p:cNvPr id="1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Bagaimana ISO 9000 dapat menjamin hal tersebut?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38288"/>
            <a:ext cx="9144000" cy="5319712"/>
          </a:xfrm>
          <a:noFill/>
        </p:spPr>
      </p:pic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699CC3B2-9667-4218-9892-02862DCF09F0}" type="slidenum">
              <a:rPr lang="en-US"/>
              <a:pPr/>
              <a:t>3</a:t>
            </a:fld>
            <a:r>
              <a:rPr lang="en-US"/>
              <a:t>  dari 50 halaman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23892" y="4484688"/>
            <a:ext cx="2086708" cy="1465262"/>
            <a:chOff x="4452" y="2825"/>
            <a:chExt cx="1424" cy="923"/>
          </a:xfrm>
        </p:grpSpPr>
        <p:pic>
          <p:nvPicPr>
            <p:cNvPr id="140697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" y="2840"/>
              <a:ext cx="1081" cy="895"/>
            </a:xfrm>
            <a:prstGeom prst="rect">
              <a:avLst/>
            </a:prstGeom>
            <a:noFill/>
          </p:spPr>
        </p:pic>
        <p:sp>
          <p:nvSpPr>
            <p:cNvPr id="1406980" name="Text Box 4"/>
            <p:cNvSpPr txBox="1">
              <a:spLocks noChangeArrowheads="1"/>
            </p:cNvSpPr>
            <p:nvPr/>
          </p:nvSpPr>
          <p:spPr bwMode="auto">
            <a:xfrm>
              <a:off x="4452" y="2825"/>
              <a:ext cx="14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Zero Defect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&amp;</a:t>
              </a:r>
            </a:p>
            <a:p>
              <a:pPr algn="ctr">
                <a:spcBef>
                  <a:spcPct val="25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Zero Delay 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66FFFF"/>
                  </a:solidFill>
                  <a:latin typeface="Verdana" pitchFamily="34" charset="0"/>
                </a:rPr>
                <a:t>ISO 9001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13743" y="2951164"/>
            <a:ext cx="1727688" cy="1474787"/>
            <a:chOff x="1125" y="1859"/>
            <a:chExt cx="1179" cy="929"/>
          </a:xfrm>
        </p:grpSpPr>
        <p:sp>
          <p:nvSpPr>
            <p:cNvPr id="1406982" name="AutoShape 6"/>
            <p:cNvSpPr>
              <a:spLocks noChangeArrowheads="1"/>
            </p:cNvSpPr>
            <p:nvPr/>
          </p:nvSpPr>
          <p:spPr bwMode="auto">
            <a:xfrm>
              <a:off x="1125" y="1859"/>
              <a:ext cx="933" cy="929"/>
            </a:xfrm>
            <a:prstGeom prst="rightArrow">
              <a:avLst>
                <a:gd name="adj1" fmla="val 50000"/>
                <a:gd name="adj2" fmla="val 25108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3" name="Text Box 7"/>
            <p:cNvSpPr txBox="1">
              <a:spLocks noChangeArrowheads="1"/>
            </p:cNvSpPr>
            <p:nvPr/>
          </p:nvSpPr>
          <p:spPr bwMode="auto">
            <a:xfrm>
              <a:off x="1273" y="2192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rgbClr val="0000FF"/>
                  </a:solidFill>
                  <a:latin typeface="Verdana" pitchFamily="34" charset="0"/>
                </a:rPr>
                <a:t>INPUT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95697" y="2951164"/>
            <a:ext cx="1582615" cy="1474787"/>
            <a:chOff x="4501" y="1859"/>
            <a:chExt cx="1080" cy="929"/>
          </a:xfrm>
        </p:grpSpPr>
        <p:sp>
          <p:nvSpPr>
            <p:cNvPr id="1406985" name="AutoShape 9"/>
            <p:cNvSpPr>
              <a:spLocks noChangeArrowheads="1"/>
            </p:cNvSpPr>
            <p:nvPr/>
          </p:nvSpPr>
          <p:spPr bwMode="auto">
            <a:xfrm>
              <a:off x="4501" y="1859"/>
              <a:ext cx="933" cy="929"/>
            </a:xfrm>
            <a:prstGeom prst="rightArrow">
              <a:avLst>
                <a:gd name="adj1" fmla="val 50000"/>
                <a:gd name="adj2" fmla="val 25108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6" name="Text Box 10"/>
            <p:cNvSpPr txBox="1">
              <a:spLocks noChangeArrowheads="1"/>
            </p:cNvSpPr>
            <p:nvPr/>
          </p:nvSpPr>
          <p:spPr bwMode="auto">
            <a:xfrm>
              <a:off x="4550" y="2187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rgbClr val="009900"/>
                  </a:solidFill>
                  <a:latin typeface="Verdana" pitchFamily="34" charset="0"/>
                </a:rPr>
                <a:t>OUTPUT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43604" y="2997200"/>
            <a:ext cx="3382108" cy="1420813"/>
            <a:chOff x="2095" y="1879"/>
            <a:chExt cx="2308" cy="895"/>
          </a:xfrm>
        </p:grpSpPr>
        <p:sp>
          <p:nvSpPr>
            <p:cNvPr id="1406988" name="Oval 12"/>
            <p:cNvSpPr>
              <a:spLocks noChangeArrowheads="1"/>
            </p:cNvSpPr>
            <p:nvPr/>
          </p:nvSpPr>
          <p:spPr bwMode="auto">
            <a:xfrm>
              <a:off x="2095" y="1879"/>
              <a:ext cx="2308" cy="895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06989" name="Text Box 13"/>
            <p:cNvSpPr txBox="1">
              <a:spLocks noChangeArrowheads="1"/>
            </p:cNvSpPr>
            <p:nvPr/>
          </p:nvSpPr>
          <p:spPr bwMode="auto">
            <a:xfrm>
              <a:off x="2782" y="2212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0" u="none">
                  <a:solidFill>
                    <a:schemeClr val="tx2"/>
                  </a:solidFill>
                  <a:latin typeface="Verdana" pitchFamily="34" charset="0"/>
                </a:rPr>
                <a:t>PROSES</a:t>
              </a:r>
            </a:p>
          </p:txBody>
        </p:sp>
      </p:grpSp>
      <p:sp>
        <p:nvSpPr>
          <p:cNvPr id="1406990" name="AutoShape 14"/>
          <p:cNvSpPr>
            <a:spLocks noChangeArrowheads="1"/>
          </p:cNvSpPr>
          <p:nvPr/>
        </p:nvSpPr>
        <p:spPr bwMode="auto">
          <a:xfrm flipV="1">
            <a:off x="4292112" y="4843464"/>
            <a:ext cx="2375388" cy="8731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1" name="AutoShape 15"/>
          <p:cNvSpPr>
            <a:spLocks noChangeArrowheads="1"/>
          </p:cNvSpPr>
          <p:nvPr/>
        </p:nvSpPr>
        <p:spPr bwMode="auto">
          <a:xfrm>
            <a:off x="4365381" y="1547813"/>
            <a:ext cx="1293934" cy="9842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372100" y="1052513"/>
            <a:ext cx="2951285" cy="1657350"/>
            <a:chOff x="3666" y="663"/>
            <a:chExt cx="2014" cy="1044"/>
          </a:xfrm>
        </p:grpSpPr>
        <p:pic>
          <p:nvPicPr>
            <p:cNvPr id="1406993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1" y="663"/>
              <a:ext cx="1571" cy="1044"/>
            </a:xfrm>
            <a:prstGeom prst="rect">
              <a:avLst/>
            </a:prstGeom>
            <a:noFill/>
          </p:spPr>
        </p:pic>
        <p:sp>
          <p:nvSpPr>
            <p:cNvPr id="1406994" name="Text Box 18"/>
            <p:cNvSpPr txBox="1">
              <a:spLocks noChangeArrowheads="1"/>
            </p:cNvSpPr>
            <p:nvPr/>
          </p:nvSpPr>
          <p:spPr bwMode="auto">
            <a:xfrm>
              <a:off x="3666" y="738"/>
              <a:ext cx="201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Zero Accident :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OHSAS 18001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atau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SMK3</a:t>
              </a:r>
            </a:p>
            <a:p>
              <a:pPr algn="ctr"/>
              <a:r>
                <a:rPr lang="en-US" sz="1800" i="0" u="none">
                  <a:solidFill>
                    <a:srgbClr val="FF0000"/>
                  </a:solidFill>
                  <a:latin typeface="Verdana" pitchFamily="34" charset="0"/>
                </a:rPr>
                <a:t>(WAJIB)</a:t>
              </a:r>
            </a:p>
          </p:txBody>
        </p:sp>
      </p:grpSp>
      <p:sp>
        <p:nvSpPr>
          <p:cNvPr id="1406995" name="AutoShape 19"/>
          <p:cNvSpPr>
            <a:spLocks/>
          </p:cNvSpPr>
          <p:nvPr/>
        </p:nvSpPr>
        <p:spPr bwMode="auto">
          <a:xfrm rot="5400000">
            <a:off x="4406289" y="670781"/>
            <a:ext cx="384175" cy="4173415"/>
          </a:xfrm>
          <a:prstGeom prst="leftBrace">
            <a:avLst>
              <a:gd name="adj1" fmla="val 98072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6" name="AutoShape 20"/>
          <p:cNvSpPr>
            <a:spLocks/>
          </p:cNvSpPr>
          <p:nvPr/>
        </p:nvSpPr>
        <p:spPr bwMode="auto">
          <a:xfrm rot="16200000" flipV="1">
            <a:off x="4389498" y="2508312"/>
            <a:ext cx="382588" cy="4173415"/>
          </a:xfrm>
          <a:prstGeom prst="leftBrace">
            <a:avLst>
              <a:gd name="adj1" fmla="val 98478"/>
              <a:gd name="adj2" fmla="val 50000"/>
            </a:avLst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06997" name="AutoShape 21"/>
          <p:cNvSpPr>
            <a:spLocks noChangeArrowheads="1"/>
          </p:cNvSpPr>
          <p:nvPr/>
        </p:nvSpPr>
        <p:spPr bwMode="auto">
          <a:xfrm>
            <a:off x="981808" y="1273176"/>
            <a:ext cx="3238500" cy="6318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13002" tIns="56501" rIns="113002" bIns="56501" anchor="ctr"/>
          <a:lstStyle/>
          <a:p>
            <a:pPr algn="ctr" defTabSz="1130300"/>
            <a:r>
              <a:rPr lang="en-US" sz="2400" i="0" u="none">
                <a:solidFill>
                  <a:schemeClr val="bg2"/>
                </a:solidFill>
                <a:latin typeface="Times New Roman" pitchFamily="18" charset="0"/>
              </a:rPr>
              <a:t>GLOBAL TREND</a:t>
            </a:r>
          </a:p>
        </p:txBody>
      </p:sp>
      <p:sp>
        <p:nvSpPr>
          <p:cNvPr id="1406998" name="AutoShape 22"/>
          <p:cNvSpPr>
            <a:spLocks noChangeArrowheads="1"/>
          </p:cNvSpPr>
          <p:nvPr/>
        </p:nvSpPr>
        <p:spPr bwMode="auto">
          <a:xfrm flipH="1" flipV="1">
            <a:off x="2637692" y="4843464"/>
            <a:ext cx="2373923" cy="87312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16573" y="4403725"/>
            <a:ext cx="1821473" cy="1474788"/>
            <a:chOff x="489" y="2774"/>
            <a:chExt cx="1243" cy="929"/>
          </a:xfrm>
        </p:grpSpPr>
        <p:pic>
          <p:nvPicPr>
            <p:cNvPr id="1407000" name="Picture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2" y="2774"/>
              <a:ext cx="1088" cy="929"/>
            </a:xfrm>
            <a:prstGeom prst="rect">
              <a:avLst/>
            </a:prstGeom>
            <a:noFill/>
          </p:spPr>
        </p:pic>
        <p:sp>
          <p:nvSpPr>
            <p:cNvPr id="1407001" name="Text Box 25"/>
            <p:cNvSpPr txBox="1">
              <a:spLocks noChangeArrowheads="1"/>
            </p:cNvSpPr>
            <p:nvPr/>
          </p:nvSpPr>
          <p:spPr bwMode="auto">
            <a:xfrm>
              <a:off x="489" y="2840"/>
              <a:ext cx="1243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Zero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Emission 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i="0" u="none">
                  <a:solidFill>
                    <a:srgbClr val="FFFF00"/>
                  </a:solidFill>
                  <a:latin typeface="Verdana" pitchFamily="34" charset="0"/>
                </a:rPr>
                <a:t>ISO 14001</a:t>
              </a:r>
            </a:p>
          </p:txBody>
        </p:sp>
      </p:grpSp>
      <p:sp>
        <p:nvSpPr>
          <p:cNvPr id="1407002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923" y="4437063"/>
            <a:ext cx="1595804" cy="14398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7003" name="AutoShape 2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67754" y="1052513"/>
            <a:ext cx="2325566" cy="16557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0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0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0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0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0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90" grpId="0" animBg="1"/>
      <p:bldP spid="1406991" grpId="0" animBg="1"/>
      <p:bldP spid="1406995" grpId="0" animBg="1"/>
      <p:bldP spid="1406996" grpId="0" animBg="1"/>
      <p:bldP spid="1406997" grpId="0" animBg="1"/>
      <p:bldP spid="14069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4905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FFFF00"/>
                </a:solidFill>
              </a:rPr>
              <a:t>Struktur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standar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smtClean="0">
                <a:solidFill>
                  <a:srgbClr val="FFFF00"/>
                </a:solidFill>
              </a:rPr>
              <a:t>S</a:t>
            </a:r>
            <a:r>
              <a:rPr lang="en-US" sz="2400" dirty="0" err="1" smtClean="0">
                <a:solidFill>
                  <a:srgbClr val="FFFF00"/>
                </a:solidFill>
              </a:rPr>
              <a:t>istem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anajemen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id-ID" sz="2400" dirty="0" err="1" smtClean="0">
                <a:solidFill>
                  <a:srgbClr val="FFFF00"/>
                </a:solidFill>
              </a:rPr>
              <a:t>M</a:t>
            </a:r>
            <a:r>
              <a:rPr lang="en-US" sz="2400" dirty="0" err="1" smtClean="0">
                <a:solidFill>
                  <a:srgbClr val="FFFF00"/>
                </a:solidFill>
              </a:rPr>
              <a:t>utu</a:t>
            </a:r>
            <a:r>
              <a:rPr lang="en-US" sz="2400" dirty="0" smtClean="0">
                <a:solidFill>
                  <a:srgbClr val="FFFF00"/>
                </a:solidFill>
              </a:rPr>
              <a:t> ISO 9001:2000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132138" y="2708275"/>
            <a:ext cx="2592387" cy="2520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Business process</a:t>
            </a:r>
          </a:p>
          <a:p>
            <a:pPr algn="ctr" eaLnBrk="1" hangingPunct="1"/>
            <a:endParaRPr lang="en-US" sz="2000" b="1"/>
          </a:p>
          <a:p>
            <a:pPr algn="ctr" eaLnBrk="1" hangingPunct="1"/>
            <a:r>
              <a:rPr lang="en-US" sz="4000"/>
              <a:t>  </a:t>
            </a:r>
            <a:r>
              <a:rPr lang="en-US" sz="4000">
                <a:solidFill>
                  <a:srgbClr val="FFFF00"/>
                </a:solidFill>
              </a:rPr>
              <a:t>S – P – O</a:t>
            </a:r>
            <a:r>
              <a:rPr lang="en-US" sz="4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979613" y="3141663"/>
            <a:ext cx="1079500" cy="1728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795963" y="3068638"/>
            <a:ext cx="1079500" cy="17287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11188" y="3500438"/>
            <a:ext cx="1152525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Customer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Needs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Requirement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Expectation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019925" y="3357563"/>
            <a:ext cx="1152525" cy="10795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Customer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Needs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Requirement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Expectation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563938" y="908050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4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Sistem Manajemen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Mutu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5219700" y="1916113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6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Manajemen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Sumber daya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979613" y="1916113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5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Tanggung jawab</a:t>
            </a:r>
          </a:p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Manajemen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003800" y="5445125"/>
            <a:ext cx="1728788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8</a:t>
            </a:r>
          </a:p>
          <a:p>
            <a:pPr algn="ctr" eaLnBrk="1" hangingPunct="1"/>
            <a:r>
              <a:rPr lang="id-ID" sz="1400" dirty="0" smtClean="0">
                <a:solidFill>
                  <a:srgbClr val="FFFF00"/>
                </a:solidFill>
              </a:rPr>
              <a:t>Hasil Ujian</a:t>
            </a:r>
            <a:r>
              <a:rPr lang="en-US" sz="1400" dirty="0" smtClean="0">
                <a:solidFill>
                  <a:srgbClr val="FFFF00"/>
                </a:solidFill>
              </a:rPr>
              <a:t>, </a:t>
            </a:r>
            <a:r>
              <a:rPr lang="en-US" sz="1400" dirty="0" err="1">
                <a:solidFill>
                  <a:srgbClr val="FFFF00"/>
                </a:solidFill>
              </a:rPr>
              <a:t>analsis</a:t>
            </a:r>
            <a:endParaRPr lang="en-US" sz="14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1400" dirty="0">
                <a:solidFill>
                  <a:srgbClr val="FFFF00"/>
                </a:solidFill>
              </a:rPr>
              <a:t>Dan </a:t>
            </a:r>
            <a:r>
              <a:rPr lang="en-US" sz="1400" dirty="0" err="1">
                <a:solidFill>
                  <a:srgbClr val="FFFF00"/>
                </a:solidFill>
              </a:rPr>
              <a:t>perbaikan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627313" y="5445125"/>
            <a:ext cx="1584325" cy="863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</a:rPr>
              <a:t>7</a:t>
            </a:r>
          </a:p>
          <a:p>
            <a:pPr algn="ctr" eaLnBrk="1" hangingPunct="1"/>
            <a:r>
              <a:rPr lang="en-US" sz="1400" dirty="0" err="1">
                <a:solidFill>
                  <a:srgbClr val="FFFF00"/>
                </a:solidFill>
              </a:rPr>
              <a:t>Realisasi</a:t>
            </a:r>
            <a:endParaRPr lang="en-US" sz="14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1400" dirty="0" smtClean="0">
                <a:solidFill>
                  <a:srgbClr val="FFFF00"/>
                </a:solidFill>
              </a:rPr>
              <a:t>Lulusan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356100" y="17732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916238" y="27813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5435600" y="27813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3348038" y="5084763"/>
            <a:ext cx="3603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5219700" y="50133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3213" y="5753100"/>
            <a:ext cx="151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Dimana 1, 2,</a:t>
            </a:r>
          </a:p>
          <a:p>
            <a:pPr eaLnBrk="1" hangingPunct="1"/>
            <a:r>
              <a:rPr lang="en-US" b="1" i="1"/>
              <a:t>dan 3 ???</a:t>
            </a:r>
          </a:p>
        </p:txBody>
      </p:sp>
      <p:pic>
        <p:nvPicPr>
          <p:cNvPr id="19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Inti dari SMM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Ada kebijakan mutu, perencanaan mutu, sasaran mutu, prosedur kerja, instruksi kerja dan rekaman mutu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Jaminan bahwa SMM dilaksanakan, dipantau, dievaluasi, dan diperbaiki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Jaminan bahwa terjadi Quality improvement process baik dalam proses pelayanan dan proses produksi, maupun terhadap SMM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864891" y="762000"/>
            <a:ext cx="8283147" cy="3657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 48"/>
          <p:cNvSpPr/>
          <p:nvPr/>
        </p:nvSpPr>
        <p:spPr>
          <a:xfrm>
            <a:off x="533400" y="82732"/>
            <a:ext cx="4114800" cy="27432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0" y="82732"/>
            <a:ext cx="468086" cy="27432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 50"/>
          <p:cNvSpPr/>
          <p:nvPr/>
        </p:nvSpPr>
        <p:spPr>
          <a:xfrm>
            <a:off x="0" y="762000"/>
            <a:ext cx="810464" cy="36576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Freeform 51"/>
          <p:cNvSpPr/>
          <p:nvPr/>
        </p:nvSpPr>
        <p:spPr>
          <a:xfrm>
            <a:off x="4876800" y="533400"/>
            <a:ext cx="4271239" cy="239486"/>
          </a:xfrm>
          <a:custGeom>
            <a:avLst/>
            <a:gdLst>
              <a:gd name="connsiteX0" fmla="*/ 370114 w 4147457"/>
              <a:gd name="connsiteY0" fmla="*/ 0 h 239486"/>
              <a:gd name="connsiteX1" fmla="*/ 4136571 w 4147457"/>
              <a:gd name="connsiteY1" fmla="*/ 0 h 239486"/>
              <a:gd name="connsiteX2" fmla="*/ 4147457 w 4147457"/>
              <a:gd name="connsiteY2" fmla="*/ 239486 h 239486"/>
              <a:gd name="connsiteX3" fmla="*/ 0 w 4147457"/>
              <a:gd name="connsiteY3" fmla="*/ 239486 h 239486"/>
              <a:gd name="connsiteX4" fmla="*/ 370114 w 4147457"/>
              <a:gd name="connsiteY4" fmla="*/ 0 h 239486"/>
              <a:gd name="connsiteX0" fmla="*/ 370114 w 4151384"/>
              <a:gd name="connsiteY0" fmla="*/ 0 h 239486"/>
              <a:gd name="connsiteX1" fmla="*/ 4151384 w 4151384"/>
              <a:gd name="connsiteY1" fmla="*/ 0 h 239486"/>
              <a:gd name="connsiteX2" fmla="*/ 4147457 w 4151384"/>
              <a:gd name="connsiteY2" fmla="*/ 239486 h 239486"/>
              <a:gd name="connsiteX3" fmla="*/ 0 w 4151384"/>
              <a:gd name="connsiteY3" fmla="*/ 239486 h 239486"/>
              <a:gd name="connsiteX4" fmla="*/ 370114 w 4151384"/>
              <a:gd name="connsiteY4" fmla="*/ 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1384" h="239486">
                <a:moveTo>
                  <a:pt x="370114" y="0"/>
                </a:moveTo>
                <a:lnTo>
                  <a:pt x="4151384" y="0"/>
                </a:lnTo>
                <a:lnTo>
                  <a:pt x="4147457" y="239486"/>
                </a:lnTo>
                <a:lnTo>
                  <a:pt x="0" y="239486"/>
                </a:lnTo>
                <a:lnTo>
                  <a:pt x="370114" y="0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Freeform 52"/>
          <p:cNvSpPr/>
          <p:nvPr/>
        </p:nvSpPr>
        <p:spPr>
          <a:xfrm>
            <a:off x="4650377" y="243840"/>
            <a:ext cx="2773680" cy="175260"/>
          </a:xfrm>
          <a:custGeom>
            <a:avLst/>
            <a:gdLst>
              <a:gd name="connsiteX0" fmla="*/ 0 w 2743200"/>
              <a:gd name="connsiteY0" fmla="*/ 99060 h 175260"/>
              <a:gd name="connsiteX1" fmla="*/ 1828800 w 2743200"/>
              <a:gd name="connsiteY1" fmla="*/ 106680 h 175260"/>
              <a:gd name="connsiteX2" fmla="*/ 1981200 w 2743200"/>
              <a:gd name="connsiteY2" fmla="*/ 0 h 175260"/>
              <a:gd name="connsiteX3" fmla="*/ 2743200 w 2743200"/>
              <a:gd name="connsiteY3" fmla="*/ 7620 h 175260"/>
              <a:gd name="connsiteX4" fmla="*/ 2476500 w 2743200"/>
              <a:gd name="connsiteY4" fmla="*/ 175260 h 175260"/>
              <a:gd name="connsiteX5" fmla="*/ 15240 w 2743200"/>
              <a:gd name="connsiteY5" fmla="*/ 167640 h 175260"/>
              <a:gd name="connsiteX6" fmla="*/ 0 w 2743200"/>
              <a:gd name="connsiteY6" fmla="*/ 99060 h 175260"/>
              <a:gd name="connsiteX0" fmla="*/ 0 w 2743200"/>
              <a:gd name="connsiteY0" fmla="*/ 99060 h 175260"/>
              <a:gd name="connsiteX1" fmla="*/ 1844040 w 2743200"/>
              <a:gd name="connsiteY1" fmla="*/ 99060 h 175260"/>
              <a:gd name="connsiteX2" fmla="*/ 1981200 w 2743200"/>
              <a:gd name="connsiteY2" fmla="*/ 0 h 175260"/>
              <a:gd name="connsiteX3" fmla="*/ 2743200 w 2743200"/>
              <a:gd name="connsiteY3" fmla="*/ 7620 h 175260"/>
              <a:gd name="connsiteX4" fmla="*/ 2476500 w 2743200"/>
              <a:gd name="connsiteY4" fmla="*/ 175260 h 175260"/>
              <a:gd name="connsiteX5" fmla="*/ 15240 w 2743200"/>
              <a:gd name="connsiteY5" fmla="*/ 167640 h 175260"/>
              <a:gd name="connsiteX6" fmla="*/ 0 w 2743200"/>
              <a:gd name="connsiteY6" fmla="*/ 99060 h 175260"/>
              <a:gd name="connsiteX0" fmla="*/ 0 w 2766060"/>
              <a:gd name="connsiteY0" fmla="*/ 99060 h 175260"/>
              <a:gd name="connsiteX1" fmla="*/ 1844040 w 2766060"/>
              <a:gd name="connsiteY1" fmla="*/ 99060 h 175260"/>
              <a:gd name="connsiteX2" fmla="*/ 1981200 w 2766060"/>
              <a:gd name="connsiteY2" fmla="*/ 0 h 175260"/>
              <a:gd name="connsiteX3" fmla="*/ 2766060 w 2766060"/>
              <a:gd name="connsiteY3" fmla="*/ 7620 h 175260"/>
              <a:gd name="connsiteX4" fmla="*/ 2476500 w 2766060"/>
              <a:gd name="connsiteY4" fmla="*/ 175260 h 175260"/>
              <a:gd name="connsiteX5" fmla="*/ 15240 w 2766060"/>
              <a:gd name="connsiteY5" fmla="*/ 167640 h 175260"/>
              <a:gd name="connsiteX6" fmla="*/ 0 w 2766060"/>
              <a:gd name="connsiteY6" fmla="*/ 99060 h 175260"/>
              <a:gd name="connsiteX0" fmla="*/ 0 w 2766060"/>
              <a:gd name="connsiteY0" fmla="*/ 99060 h 175260"/>
              <a:gd name="connsiteX1" fmla="*/ 1844040 w 2766060"/>
              <a:gd name="connsiteY1" fmla="*/ 99060 h 175260"/>
              <a:gd name="connsiteX2" fmla="*/ 1981200 w 2766060"/>
              <a:gd name="connsiteY2" fmla="*/ 0 h 175260"/>
              <a:gd name="connsiteX3" fmla="*/ 2766060 w 2766060"/>
              <a:gd name="connsiteY3" fmla="*/ 7620 h 175260"/>
              <a:gd name="connsiteX4" fmla="*/ 2476500 w 2766060"/>
              <a:gd name="connsiteY4" fmla="*/ 175260 h 175260"/>
              <a:gd name="connsiteX5" fmla="*/ 15240 w 2766060"/>
              <a:gd name="connsiteY5" fmla="*/ 167640 h 175260"/>
              <a:gd name="connsiteX6" fmla="*/ 0 w 276606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15240 w 2773680"/>
              <a:gd name="connsiteY5" fmla="*/ 167640 h 175260"/>
              <a:gd name="connsiteX6" fmla="*/ 0 w 2773680"/>
              <a:gd name="connsiteY6" fmla="*/ 99060 h 175260"/>
              <a:gd name="connsiteX0" fmla="*/ 7620 w 2781300"/>
              <a:gd name="connsiteY0" fmla="*/ 99060 h 175260"/>
              <a:gd name="connsiteX1" fmla="*/ 1851660 w 2781300"/>
              <a:gd name="connsiteY1" fmla="*/ 99060 h 175260"/>
              <a:gd name="connsiteX2" fmla="*/ 1988820 w 2781300"/>
              <a:gd name="connsiteY2" fmla="*/ 0 h 175260"/>
              <a:gd name="connsiteX3" fmla="*/ 2781300 w 2781300"/>
              <a:gd name="connsiteY3" fmla="*/ 0 h 175260"/>
              <a:gd name="connsiteX4" fmla="*/ 2484120 w 2781300"/>
              <a:gd name="connsiteY4" fmla="*/ 175260 h 175260"/>
              <a:gd name="connsiteX5" fmla="*/ 0 w 2781300"/>
              <a:gd name="connsiteY5" fmla="*/ 167640 h 175260"/>
              <a:gd name="connsiteX6" fmla="*/ 7620 w 2781300"/>
              <a:gd name="connsiteY6" fmla="*/ 99060 h 175260"/>
              <a:gd name="connsiteX0" fmla="*/ 22860 w 2796540"/>
              <a:gd name="connsiteY0" fmla="*/ 99060 h 190500"/>
              <a:gd name="connsiteX1" fmla="*/ 1866900 w 2796540"/>
              <a:gd name="connsiteY1" fmla="*/ 99060 h 190500"/>
              <a:gd name="connsiteX2" fmla="*/ 2004060 w 2796540"/>
              <a:gd name="connsiteY2" fmla="*/ 0 h 190500"/>
              <a:gd name="connsiteX3" fmla="*/ 2796540 w 2796540"/>
              <a:gd name="connsiteY3" fmla="*/ 0 h 190500"/>
              <a:gd name="connsiteX4" fmla="*/ 2499360 w 2796540"/>
              <a:gd name="connsiteY4" fmla="*/ 175260 h 190500"/>
              <a:gd name="connsiteX5" fmla="*/ 0 w 2796540"/>
              <a:gd name="connsiteY5" fmla="*/ 190500 h 190500"/>
              <a:gd name="connsiteX6" fmla="*/ 22860 w 2796540"/>
              <a:gd name="connsiteY6" fmla="*/ 99060 h 190500"/>
              <a:gd name="connsiteX0" fmla="*/ 0 w 2773680"/>
              <a:gd name="connsiteY0" fmla="*/ 99060 h 182880"/>
              <a:gd name="connsiteX1" fmla="*/ 1844040 w 2773680"/>
              <a:gd name="connsiteY1" fmla="*/ 99060 h 182880"/>
              <a:gd name="connsiteX2" fmla="*/ 1981200 w 2773680"/>
              <a:gd name="connsiteY2" fmla="*/ 0 h 182880"/>
              <a:gd name="connsiteX3" fmla="*/ 2773680 w 2773680"/>
              <a:gd name="connsiteY3" fmla="*/ 0 h 182880"/>
              <a:gd name="connsiteX4" fmla="*/ 2476500 w 2773680"/>
              <a:gd name="connsiteY4" fmla="*/ 175260 h 182880"/>
              <a:gd name="connsiteX5" fmla="*/ 0 w 2773680"/>
              <a:gd name="connsiteY5" fmla="*/ 182880 h 182880"/>
              <a:gd name="connsiteX6" fmla="*/ 0 w 2773680"/>
              <a:gd name="connsiteY6" fmla="*/ 99060 h 18288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60020 h 175260"/>
              <a:gd name="connsiteX6" fmla="*/ 0 w 2773680"/>
              <a:gd name="connsiteY6" fmla="*/ 99060 h 175260"/>
              <a:gd name="connsiteX0" fmla="*/ 22860 w 2796540"/>
              <a:gd name="connsiteY0" fmla="*/ 99060 h 426720"/>
              <a:gd name="connsiteX1" fmla="*/ 1866900 w 2796540"/>
              <a:gd name="connsiteY1" fmla="*/ 99060 h 426720"/>
              <a:gd name="connsiteX2" fmla="*/ 2004060 w 2796540"/>
              <a:gd name="connsiteY2" fmla="*/ 0 h 426720"/>
              <a:gd name="connsiteX3" fmla="*/ 2796540 w 2796540"/>
              <a:gd name="connsiteY3" fmla="*/ 0 h 426720"/>
              <a:gd name="connsiteX4" fmla="*/ 2499360 w 2796540"/>
              <a:gd name="connsiteY4" fmla="*/ 175260 h 426720"/>
              <a:gd name="connsiteX5" fmla="*/ 0 w 2796540"/>
              <a:gd name="connsiteY5" fmla="*/ 426720 h 426720"/>
              <a:gd name="connsiteX6" fmla="*/ 22860 w 2796540"/>
              <a:gd name="connsiteY6" fmla="*/ 99060 h 42672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67640 h 175260"/>
              <a:gd name="connsiteX6" fmla="*/ 0 w 2773680"/>
              <a:gd name="connsiteY6" fmla="*/ 99060 h 175260"/>
              <a:gd name="connsiteX0" fmla="*/ 22860 w 2796540"/>
              <a:gd name="connsiteY0" fmla="*/ 99060 h 327660"/>
              <a:gd name="connsiteX1" fmla="*/ 1866900 w 2796540"/>
              <a:gd name="connsiteY1" fmla="*/ 99060 h 327660"/>
              <a:gd name="connsiteX2" fmla="*/ 2004060 w 2796540"/>
              <a:gd name="connsiteY2" fmla="*/ 0 h 327660"/>
              <a:gd name="connsiteX3" fmla="*/ 2796540 w 2796540"/>
              <a:gd name="connsiteY3" fmla="*/ 0 h 327660"/>
              <a:gd name="connsiteX4" fmla="*/ 2499360 w 2796540"/>
              <a:gd name="connsiteY4" fmla="*/ 175260 h 327660"/>
              <a:gd name="connsiteX5" fmla="*/ 0 w 2796540"/>
              <a:gd name="connsiteY5" fmla="*/ 327660 h 327660"/>
              <a:gd name="connsiteX6" fmla="*/ 22860 w 2796540"/>
              <a:gd name="connsiteY6" fmla="*/ 99060 h 327660"/>
              <a:gd name="connsiteX0" fmla="*/ 45720 w 2819400"/>
              <a:gd name="connsiteY0" fmla="*/ 99060 h 175260"/>
              <a:gd name="connsiteX1" fmla="*/ 1889760 w 2819400"/>
              <a:gd name="connsiteY1" fmla="*/ 99060 h 175260"/>
              <a:gd name="connsiteX2" fmla="*/ 2026920 w 2819400"/>
              <a:gd name="connsiteY2" fmla="*/ 0 h 175260"/>
              <a:gd name="connsiteX3" fmla="*/ 2819400 w 2819400"/>
              <a:gd name="connsiteY3" fmla="*/ 0 h 175260"/>
              <a:gd name="connsiteX4" fmla="*/ 2522220 w 2819400"/>
              <a:gd name="connsiteY4" fmla="*/ 175260 h 175260"/>
              <a:gd name="connsiteX5" fmla="*/ 0 w 2819400"/>
              <a:gd name="connsiteY5" fmla="*/ 175260 h 175260"/>
              <a:gd name="connsiteX6" fmla="*/ 45720 w 281940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7620 w 2773680"/>
              <a:gd name="connsiteY5" fmla="*/ 175260 h 175260"/>
              <a:gd name="connsiteX6" fmla="*/ 0 w 2773680"/>
              <a:gd name="connsiteY6" fmla="*/ 99060 h 175260"/>
              <a:gd name="connsiteX0" fmla="*/ 228600 w 3002280"/>
              <a:gd name="connsiteY0" fmla="*/ 99060 h 175260"/>
              <a:gd name="connsiteX1" fmla="*/ 2072640 w 3002280"/>
              <a:gd name="connsiteY1" fmla="*/ 99060 h 175260"/>
              <a:gd name="connsiteX2" fmla="*/ 2209800 w 3002280"/>
              <a:gd name="connsiteY2" fmla="*/ 0 h 175260"/>
              <a:gd name="connsiteX3" fmla="*/ 3002280 w 3002280"/>
              <a:gd name="connsiteY3" fmla="*/ 0 h 175260"/>
              <a:gd name="connsiteX4" fmla="*/ 2705100 w 3002280"/>
              <a:gd name="connsiteY4" fmla="*/ 175260 h 175260"/>
              <a:gd name="connsiteX5" fmla="*/ 0 w 3002280"/>
              <a:gd name="connsiteY5" fmla="*/ 175260 h 175260"/>
              <a:gd name="connsiteX6" fmla="*/ 228600 w 3002280"/>
              <a:gd name="connsiteY6" fmla="*/ 99060 h 175260"/>
              <a:gd name="connsiteX0" fmla="*/ 0 w 2773680"/>
              <a:gd name="connsiteY0" fmla="*/ 99060 h 175260"/>
              <a:gd name="connsiteX1" fmla="*/ 1844040 w 2773680"/>
              <a:gd name="connsiteY1" fmla="*/ 99060 h 175260"/>
              <a:gd name="connsiteX2" fmla="*/ 1981200 w 2773680"/>
              <a:gd name="connsiteY2" fmla="*/ 0 h 175260"/>
              <a:gd name="connsiteX3" fmla="*/ 2773680 w 2773680"/>
              <a:gd name="connsiteY3" fmla="*/ 0 h 175260"/>
              <a:gd name="connsiteX4" fmla="*/ 2476500 w 2773680"/>
              <a:gd name="connsiteY4" fmla="*/ 175260 h 175260"/>
              <a:gd name="connsiteX5" fmla="*/ 0 w 2773680"/>
              <a:gd name="connsiteY5" fmla="*/ 175260 h 175260"/>
              <a:gd name="connsiteX6" fmla="*/ 0 w 2773680"/>
              <a:gd name="connsiteY6" fmla="*/ 990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3680" h="175260">
                <a:moveTo>
                  <a:pt x="0" y="99060"/>
                </a:moveTo>
                <a:lnTo>
                  <a:pt x="1844040" y="99060"/>
                </a:lnTo>
                <a:lnTo>
                  <a:pt x="1981200" y="0"/>
                </a:lnTo>
                <a:lnTo>
                  <a:pt x="2773680" y="0"/>
                </a:lnTo>
                <a:lnTo>
                  <a:pt x="2476500" y="175260"/>
                </a:lnTo>
                <a:lnTo>
                  <a:pt x="0" y="175260"/>
                </a:lnTo>
                <a:lnTo>
                  <a:pt x="0" y="99060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555172" y="6675119"/>
            <a:ext cx="7970580" cy="45719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ounded Rectangle 14"/>
          <p:cNvSpPr/>
          <p:nvPr/>
        </p:nvSpPr>
        <p:spPr>
          <a:xfrm>
            <a:off x="0" y="375557"/>
            <a:ext cx="53340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ISO 9001:2008</a:t>
            </a:r>
          </a:p>
        </p:txBody>
      </p:sp>
      <p:pic>
        <p:nvPicPr>
          <p:cNvPr id="19" name="Picture 2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8182659" y="102535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7244088" y="16329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# 2013 YOERLI\+ RENSTRA\# Renstra Profile\GIF\sno_ani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488">
            <a:off x="8209142" y="682324"/>
            <a:ext cx="1047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31250" t="20968" r="31452" b="10252"/>
          <a:stretch>
            <a:fillRect/>
          </a:stretch>
        </p:blipFill>
        <p:spPr bwMode="auto">
          <a:xfrm>
            <a:off x="2209800" y="11430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Explosion 2 15"/>
          <p:cNvSpPr/>
          <p:nvPr/>
        </p:nvSpPr>
        <p:spPr>
          <a:xfrm>
            <a:off x="4267200" y="1371600"/>
            <a:ext cx="1905000" cy="1371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PLAN</a:t>
            </a:r>
            <a:endParaRPr lang="en-US" b="1" dirty="0"/>
          </a:p>
        </p:txBody>
      </p:sp>
      <p:sp>
        <p:nvSpPr>
          <p:cNvPr id="17" name="Explosion 2 16"/>
          <p:cNvSpPr/>
          <p:nvPr/>
        </p:nvSpPr>
        <p:spPr>
          <a:xfrm>
            <a:off x="990600" y="2667000"/>
            <a:ext cx="1676400" cy="1371600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</a:t>
            </a:r>
            <a:endParaRPr lang="en-US" b="1" dirty="0"/>
          </a:p>
        </p:txBody>
      </p:sp>
      <p:sp>
        <p:nvSpPr>
          <p:cNvPr id="18" name="Explosion 2 17"/>
          <p:cNvSpPr/>
          <p:nvPr/>
        </p:nvSpPr>
        <p:spPr>
          <a:xfrm>
            <a:off x="228600" y="4724400"/>
            <a:ext cx="2514600" cy="1371600"/>
          </a:xfrm>
          <a:prstGeom prst="irregularSeal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CHECK</a:t>
            </a:r>
            <a:endParaRPr lang="en-US" b="1" dirty="0"/>
          </a:p>
        </p:txBody>
      </p:sp>
      <p:sp>
        <p:nvSpPr>
          <p:cNvPr id="22" name="Explosion 2 21"/>
          <p:cNvSpPr/>
          <p:nvPr/>
        </p:nvSpPr>
        <p:spPr>
          <a:xfrm>
            <a:off x="6629400" y="4495800"/>
            <a:ext cx="1676400" cy="1371600"/>
          </a:xfrm>
          <a:prstGeom prst="irregularSeal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6324600"/>
            <a:ext cx="497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GAMBARAN UMUM IMPLEMENTASI ISO 9001:2008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1447800"/>
            <a:ext cx="23622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KONSULTAN SANGAT DIPERLUKAN UNTUK MENGHANTARKAN BUDAYA MUTU PT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74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kumimoji="0" lang="id-I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4.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Manajemen</a:t>
            </a:r>
            <a:r>
              <a:rPr lang="en-US" sz="4000" dirty="0" smtClean="0"/>
              <a:t> </a:t>
            </a:r>
            <a:r>
              <a:rPr lang="en-US" sz="4000" dirty="0" err="1" smtClean="0"/>
              <a:t>Mutu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4.1.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mendokumentasikan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SMM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menyempurnakan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efektivitasnya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SMM.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SMM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aplikasinya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Memantau</a:t>
            </a:r>
            <a:r>
              <a:rPr lang="en-US" sz="2000" dirty="0" smtClean="0"/>
              <a:t>,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penyempurnaan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tsb</a:t>
            </a:r>
            <a:r>
              <a:rPr lang="en-US" sz="2000" dirty="0" smtClean="0"/>
              <a:t>.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outsource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manapun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4.2.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4.2.1.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dokumentasi</a:t>
            </a:r>
            <a:r>
              <a:rPr lang="en-US" sz="2400" dirty="0" smtClean="0"/>
              <a:t>: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Manual </a:t>
            </a:r>
            <a:r>
              <a:rPr lang="en-US" sz="2400" dirty="0" err="1" smtClean="0"/>
              <a:t>mutu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Prosedur-prosedur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dipersyaratkan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ISO (6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Dokumen-dokumen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,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4.2.2. Manual </a:t>
            </a:r>
            <a:r>
              <a:rPr lang="en-US" sz="2800" dirty="0" err="1" smtClean="0"/>
              <a:t>mutu</a:t>
            </a:r>
            <a:endParaRPr lang="en-US" sz="2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manual </a:t>
            </a:r>
            <a:r>
              <a:rPr lang="en-US" dirty="0" err="1" smtClean="0"/>
              <a:t>mutu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perincian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pengecualian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terdokumentasi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SMM,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rujukannya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4.2.3. </a:t>
            </a:r>
            <a:r>
              <a:rPr lang="en-US" sz="3600" dirty="0" err="1" smtClean="0"/>
              <a:t>Pengendalian</a:t>
            </a:r>
            <a:r>
              <a:rPr lang="en-US" sz="3600" dirty="0" smtClean="0"/>
              <a:t> </a:t>
            </a:r>
            <a:r>
              <a:rPr lang="en-US" sz="3600" dirty="0" err="1" smtClean="0"/>
              <a:t>dokumen</a:t>
            </a:r>
            <a:r>
              <a:rPr lang="en-US" sz="3600" dirty="0" smtClean="0"/>
              <a:t>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3844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Dokumen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dipersyaratkan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ISO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dikendalikan</a:t>
            </a:r>
            <a:r>
              <a:rPr lang="en-US" sz="2800" dirty="0" smtClean="0"/>
              <a:t>, </a:t>
            </a:r>
            <a:r>
              <a:rPr lang="en-US" sz="2800" dirty="0" err="1" smtClean="0"/>
              <a:t>Rekaman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dikendalikan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klausal</a:t>
            </a:r>
            <a:r>
              <a:rPr lang="en-US" sz="2800" dirty="0" smtClean="0"/>
              <a:t> 4.2.4.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 smtClean="0"/>
              <a:t>terdokumentasi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ditetapkan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mendefinisikan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menyetujui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kecukupan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terbit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menelaah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memperbaharui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status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terkini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versi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terbaca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teridentifikasi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diidentifikasi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distribusinya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kedaluwarsa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</a:t>
            </a:r>
            <a:endParaRPr lang="en-US"/>
          </a:p>
        </p:txBody>
      </p:sp>
      <p:sp>
        <p:nvSpPr>
          <p:cNvPr id="14080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ILUSTRASI</a:t>
            </a:r>
            <a:endParaRPr lang="en-US"/>
          </a:p>
        </p:txBody>
      </p:sp>
      <p:grpSp>
        <p:nvGrpSpPr>
          <p:cNvPr id="2" name="Diagram 26"/>
          <p:cNvGrpSpPr>
            <a:grpSpLocks/>
          </p:cNvGrpSpPr>
          <p:nvPr/>
        </p:nvGrpSpPr>
        <p:grpSpPr bwMode="auto">
          <a:xfrm>
            <a:off x="4641850" y="1600200"/>
            <a:ext cx="4044950" cy="2185988"/>
            <a:chOff x="924" y="2500"/>
            <a:chExt cx="2760" cy="1377"/>
          </a:xfrm>
        </p:grpSpPr>
        <p:graphicFrame>
          <p:nvGraphicFramePr>
            <p:cNvPr id="9" name="Diagram 8"/>
            <p:cNvGraphicFramePr/>
            <p:nvPr/>
          </p:nvGraphicFramePr>
          <p:xfrm>
            <a:off x="924" y="2500"/>
            <a:ext cx="2760" cy="13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Line 44"/>
            <p:cNvSpPr>
              <a:spLocks noChangeShapeType="1"/>
            </p:cNvSpPr>
            <p:nvPr/>
          </p:nvSpPr>
          <p:spPr bwMode="auto">
            <a:xfrm>
              <a:off x="1926" y="3196"/>
              <a:ext cx="771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Line 45"/>
            <p:cNvSpPr>
              <a:spLocks noChangeShapeType="1"/>
            </p:cNvSpPr>
            <p:nvPr/>
          </p:nvSpPr>
          <p:spPr bwMode="auto">
            <a:xfrm rot="-5400000">
              <a:off x="1937" y="3184"/>
              <a:ext cx="771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Text Box 46"/>
            <p:cNvSpPr txBox="1">
              <a:spLocks noChangeArrowheads="1"/>
            </p:cNvSpPr>
            <p:nvPr/>
          </p:nvSpPr>
          <p:spPr bwMode="auto">
            <a:xfrm>
              <a:off x="2391" y="2936"/>
              <a:ext cx="228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" name="Text Box 47"/>
            <p:cNvSpPr txBox="1">
              <a:spLocks noChangeArrowheads="1"/>
            </p:cNvSpPr>
            <p:nvPr/>
          </p:nvSpPr>
          <p:spPr bwMode="auto">
            <a:xfrm>
              <a:off x="2098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2426" y="3273"/>
              <a:ext cx="22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auto">
            <a:xfrm>
              <a:off x="2110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halaman </a:t>
            </a:r>
            <a:fld id="{C21437E5-F4B6-4F29-9CBD-B1F62B00BEE2}" type="slidenum">
              <a:rPr lang="en-US" smtClean="0"/>
              <a:pPr/>
              <a:t>4</a:t>
            </a:fld>
            <a:r>
              <a:rPr lang="en-US" smtClean="0"/>
              <a:t>  dari 50 halaman</a:t>
            </a:r>
            <a:endParaRPr lang="en-US"/>
          </a:p>
        </p:txBody>
      </p:sp>
      <p:sp>
        <p:nvSpPr>
          <p:cNvPr id="1408002" name="Oval 2"/>
          <p:cNvSpPr>
            <a:spLocks noChangeArrowheads="1"/>
          </p:cNvSpPr>
          <p:nvPr/>
        </p:nvSpPr>
        <p:spPr bwMode="auto">
          <a:xfrm>
            <a:off x="5523035" y="2178051"/>
            <a:ext cx="1129811" cy="122396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3" name="Oval 3"/>
          <p:cNvSpPr>
            <a:spLocks noChangeArrowheads="1"/>
          </p:cNvSpPr>
          <p:nvPr/>
        </p:nvSpPr>
        <p:spPr bwMode="auto">
          <a:xfrm>
            <a:off x="2776904" y="3284538"/>
            <a:ext cx="1129811" cy="1223962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6" name="Line 6"/>
          <p:cNvSpPr>
            <a:spLocks noChangeShapeType="1"/>
          </p:cNvSpPr>
          <p:nvPr/>
        </p:nvSpPr>
        <p:spPr bwMode="auto">
          <a:xfrm flipV="1">
            <a:off x="1515208" y="2492375"/>
            <a:ext cx="7045569" cy="28082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8007" name="AutoShape 7"/>
          <p:cNvSpPr>
            <a:spLocks noChangeArrowheads="1"/>
          </p:cNvSpPr>
          <p:nvPr/>
        </p:nvSpPr>
        <p:spPr bwMode="auto">
          <a:xfrm rot="-1222225">
            <a:off x="2072054" y="3937000"/>
            <a:ext cx="1173774" cy="863600"/>
          </a:xfrm>
          <a:prstGeom prst="rtTriangl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08" name="Text Box 8"/>
          <p:cNvSpPr txBox="1">
            <a:spLocks noChangeArrowheads="1"/>
          </p:cNvSpPr>
          <p:nvPr/>
        </p:nvSpPr>
        <p:spPr bwMode="auto">
          <a:xfrm>
            <a:off x="2113085" y="4437064"/>
            <a:ext cx="731227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u="none" dirty="0">
                <a:solidFill>
                  <a:schemeClr val="accent2"/>
                </a:solidFill>
              </a:rPr>
              <a:t>ISO 9001</a:t>
            </a:r>
          </a:p>
        </p:txBody>
      </p:sp>
      <p:sp>
        <p:nvSpPr>
          <p:cNvPr id="1408009" name="AutoShape 9"/>
          <p:cNvSpPr>
            <a:spLocks noChangeArrowheads="1"/>
          </p:cNvSpPr>
          <p:nvPr/>
        </p:nvSpPr>
        <p:spPr bwMode="auto">
          <a:xfrm rot="-1060428">
            <a:off x="4174882" y="3303588"/>
            <a:ext cx="430823" cy="79851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0" name="Line 10"/>
          <p:cNvSpPr>
            <a:spLocks noChangeShapeType="1"/>
          </p:cNvSpPr>
          <p:nvPr/>
        </p:nvSpPr>
        <p:spPr bwMode="auto">
          <a:xfrm>
            <a:off x="1381859" y="3068638"/>
            <a:ext cx="571646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/>
          <a:lstStyle/>
          <a:p>
            <a:endParaRPr lang="id-ID"/>
          </a:p>
        </p:txBody>
      </p:sp>
      <p:sp>
        <p:nvSpPr>
          <p:cNvPr id="1408011" name="Text Box 11"/>
          <p:cNvSpPr txBox="1">
            <a:spLocks noChangeArrowheads="1"/>
          </p:cNvSpPr>
          <p:nvPr/>
        </p:nvSpPr>
        <p:spPr bwMode="auto">
          <a:xfrm>
            <a:off x="1381858" y="2813050"/>
            <a:ext cx="2658208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u="none">
                <a:solidFill>
                  <a:srgbClr val="0000FF"/>
                </a:solidFill>
              </a:rPr>
              <a:t>STANDAR MUTU PRODUK TERTENTU</a:t>
            </a:r>
          </a:p>
        </p:txBody>
      </p:sp>
      <p:sp>
        <p:nvSpPr>
          <p:cNvPr id="1408012" name="AutoShape 12"/>
          <p:cNvSpPr>
            <a:spLocks noChangeArrowheads="1"/>
          </p:cNvSpPr>
          <p:nvPr/>
        </p:nvSpPr>
        <p:spPr bwMode="auto">
          <a:xfrm rot="-1222225">
            <a:off x="4810858" y="2820988"/>
            <a:ext cx="1172308" cy="863600"/>
          </a:xfrm>
          <a:prstGeom prst="rtTriangle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3" name="Text Box 13"/>
          <p:cNvSpPr txBox="1">
            <a:spLocks noChangeArrowheads="1"/>
          </p:cNvSpPr>
          <p:nvPr/>
        </p:nvSpPr>
        <p:spPr bwMode="auto">
          <a:xfrm>
            <a:off x="4906108" y="3357564"/>
            <a:ext cx="729762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u="none" dirty="0">
                <a:solidFill>
                  <a:schemeClr val="accent2"/>
                </a:solidFill>
              </a:rPr>
              <a:t>ISO 9001</a:t>
            </a:r>
          </a:p>
        </p:txBody>
      </p:sp>
      <p:sp>
        <p:nvSpPr>
          <p:cNvPr id="1408014" name="AutoShape 14"/>
          <p:cNvSpPr>
            <a:spLocks noChangeArrowheads="1"/>
          </p:cNvSpPr>
          <p:nvPr/>
        </p:nvSpPr>
        <p:spPr bwMode="auto">
          <a:xfrm rot="-1060428">
            <a:off x="1669074" y="4437063"/>
            <a:ext cx="444011" cy="69215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15" name="Text Box 15"/>
          <p:cNvSpPr txBox="1">
            <a:spLocks noChangeArrowheads="1"/>
          </p:cNvSpPr>
          <p:nvPr/>
        </p:nvSpPr>
        <p:spPr bwMode="auto">
          <a:xfrm>
            <a:off x="4040066" y="4508500"/>
            <a:ext cx="2392973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u="none">
                <a:solidFill>
                  <a:srgbClr val="0000FF"/>
                </a:solidFill>
              </a:rPr>
              <a:t>PERBAIKAN BERKELANJUTAN</a:t>
            </a:r>
          </a:p>
        </p:txBody>
      </p:sp>
      <p:grpSp>
        <p:nvGrpSpPr>
          <p:cNvPr id="10" name="Diagram 2"/>
          <p:cNvGrpSpPr>
            <a:grpSpLocks/>
          </p:cNvGrpSpPr>
          <p:nvPr/>
        </p:nvGrpSpPr>
        <p:grpSpPr bwMode="auto">
          <a:xfrm>
            <a:off x="4051789" y="1720851"/>
            <a:ext cx="4044462" cy="2187575"/>
            <a:chOff x="924" y="2500"/>
            <a:chExt cx="2760" cy="1378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924" y="2500"/>
            <a:ext cx="2760" cy="13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1926" y="3196"/>
              <a:ext cx="77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rot="-5400000">
              <a:off x="1937" y="3184"/>
              <a:ext cx="771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392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098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2425" y="3273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2110" y="2935"/>
              <a:ext cx="227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408064" name="AutoShape 64">
            <a:hlinkClick r:id="rId12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 flipH="1">
            <a:off x="1314450" y="2781301"/>
            <a:ext cx="2858965" cy="360363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5" name="Oval 65"/>
          <p:cNvSpPr>
            <a:spLocks noChangeArrowheads="1"/>
          </p:cNvSpPr>
          <p:nvPr/>
        </p:nvSpPr>
        <p:spPr bwMode="auto">
          <a:xfrm>
            <a:off x="6899031" y="1628776"/>
            <a:ext cx="1129812" cy="1223963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6" name="Oval 66"/>
          <p:cNvSpPr>
            <a:spLocks noChangeArrowheads="1"/>
          </p:cNvSpPr>
          <p:nvPr/>
        </p:nvSpPr>
        <p:spPr bwMode="auto">
          <a:xfrm>
            <a:off x="7164266" y="1531938"/>
            <a:ext cx="1129811" cy="1223962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7" name="Oval 67"/>
          <p:cNvSpPr>
            <a:spLocks noChangeArrowheads="1"/>
          </p:cNvSpPr>
          <p:nvPr/>
        </p:nvSpPr>
        <p:spPr bwMode="auto">
          <a:xfrm>
            <a:off x="7496908" y="1408113"/>
            <a:ext cx="1129812" cy="1223962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68" name="Rectangle 68"/>
          <p:cNvSpPr>
            <a:spLocks noChangeArrowheads="1"/>
          </p:cNvSpPr>
          <p:nvPr/>
        </p:nvSpPr>
        <p:spPr bwMode="auto">
          <a:xfrm>
            <a:off x="849924" y="417514"/>
            <a:ext cx="777093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30" tIns="47864" rIns="95730" bIns="47864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S</a:t>
            </a:r>
            <a:r>
              <a:rPr kumimoji="1" lang="en-US" sz="1300" i="0" u="none">
                <a:solidFill>
                  <a:srgbClr val="0000FF"/>
                </a:solidFill>
              </a:rPr>
              <a:t>TANDAR</a:t>
            </a:r>
            <a:r>
              <a:rPr kumimoji="1" lang="en-US" sz="2100" i="0" u="none">
                <a:solidFill>
                  <a:srgbClr val="0000FF"/>
                </a:solidFill>
              </a:rPr>
              <a:t> S</a:t>
            </a:r>
            <a:r>
              <a:rPr kumimoji="1" lang="en-US" sz="1300" i="0" u="none">
                <a:solidFill>
                  <a:srgbClr val="0000FF"/>
                </a:solidFill>
              </a:rPr>
              <a:t>ISTEM</a:t>
            </a:r>
            <a:r>
              <a:rPr kumimoji="1" lang="en-US" sz="2100" i="0" u="none">
                <a:solidFill>
                  <a:srgbClr val="0000FF"/>
                </a:solidFill>
              </a:rPr>
              <a:t> M</a:t>
            </a:r>
            <a:r>
              <a:rPr kumimoji="1" lang="en-US" sz="1300" i="0" u="none">
                <a:solidFill>
                  <a:srgbClr val="0000FF"/>
                </a:solidFill>
              </a:rPr>
              <a:t>UTU</a:t>
            </a:r>
            <a:r>
              <a:rPr kumimoji="1" lang="en-US" sz="2100" i="0" u="none">
                <a:solidFill>
                  <a:srgbClr val="0000FF"/>
                </a:solidFill>
              </a:rPr>
              <a:t> ISO 9000</a:t>
            </a:r>
            <a:endParaRPr kumimoji="1" lang="id-ID" sz="2100" i="0" u="none">
              <a:solidFill>
                <a:srgbClr val="CC0000"/>
              </a:solidFill>
            </a:endParaRPr>
          </a:p>
        </p:txBody>
      </p:sp>
      <p:sp>
        <p:nvSpPr>
          <p:cNvPr id="1408069" name="AutoShape 69"/>
          <p:cNvSpPr>
            <a:spLocks noChangeArrowheads="1"/>
          </p:cNvSpPr>
          <p:nvPr/>
        </p:nvSpPr>
        <p:spPr bwMode="auto">
          <a:xfrm rot="-1456354">
            <a:off x="6498982" y="1412876"/>
            <a:ext cx="798634" cy="360363"/>
          </a:xfrm>
          <a:prstGeom prst="rightArrow">
            <a:avLst>
              <a:gd name="adj1" fmla="val 50000"/>
              <a:gd name="adj2" fmla="val 60022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id-ID"/>
          </a:p>
        </p:txBody>
      </p:sp>
      <p:sp>
        <p:nvSpPr>
          <p:cNvPr id="1408070" name="Text Box 70"/>
          <p:cNvSpPr txBox="1">
            <a:spLocks noChangeArrowheads="1"/>
          </p:cNvSpPr>
          <p:nvPr/>
        </p:nvSpPr>
        <p:spPr bwMode="auto">
          <a:xfrm rot="-1361812">
            <a:off x="7300546" y="866957"/>
            <a:ext cx="1059474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KELAS DUNIA</a:t>
            </a:r>
            <a:endParaRPr lang="id-ID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0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0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0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40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0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0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0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0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40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0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140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140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40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5" grpId="0" build="p"/>
      <p:bldGraphic spid="9" grpId="0">
        <p:bldAsOne/>
      </p:bldGraphic>
      <p:bldP spid="1408002" grpId="0" animBg="1"/>
      <p:bldP spid="1408003" grpId="0" animBg="1"/>
      <p:bldP spid="1408006" grpId="0" animBg="1"/>
      <p:bldP spid="1408007" grpId="0" animBg="1"/>
      <p:bldP spid="1408008" grpId="0"/>
      <p:bldP spid="1408009" grpId="0" animBg="1"/>
      <p:bldP spid="1408010" grpId="0" animBg="1"/>
      <p:bldP spid="1408011" grpId="0"/>
      <p:bldP spid="1408012" grpId="0" animBg="1"/>
      <p:bldP spid="1408013" grpId="0"/>
      <p:bldP spid="1408014" grpId="0" animBg="1"/>
      <p:bldP spid="1408015" grpId="0"/>
      <p:bldGraphic spid="17" grpId="0">
        <p:bldAsOne/>
      </p:bldGraphic>
      <p:bldP spid="1408064" grpId="0" animBg="1"/>
      <p:bldP spid="1408065" grpId="0" animBg="1"/>
      <p:bldP spid="1408066" grpId="0" animBg="1"/>
      <p:bldP spid="1408067" grpId="0" animBg="1"/>
      <p:bldP spid="1408069" grpId="0" animBg="1"/>
      <p:bldP spid="14080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4.2.4. </a:t>
            </a:r>
            <a:r>
              <a:rPr lang="en-US" sz="3200" dirty="0" err="1" smtClean="0"/>
              <a:t>Pengendalian</a:t>
            </a:r>
            <a:r>
              <a:rPr lang="en-US" sz="3200" dirty="0" smtClean="0"/>
              <a:t> </a:t>
            </a:r>
            <a:r>
              <a:rPr lang="en-US" sz="3200" dirty="0" err="1" smtClean="0"/>
              <a:t>arsip</a:t>
            </a:r>
            <a:r>
              <a:rPr lang="en-US" sz="3200" dirty="0" smtClean="0"/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</a:t>
            </a:r>
            <a:r>
              <a:rPr lang="id-ID" sz="2400" dirty="0" smtClean="0"/>
              <a:t>e</a:t>
            </a:r>
            <a:r>
              <a:rPr lang="en-US" sz="2400" dirty="0" err="1" smtClean="0"/>
              <a:t>rikan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kesesuain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SMM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pengendalian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identifikasi</a:t>
            </a:r>
            <a:r>
              <a:rPr lang="en-US" sz="2400" dirty="0" smtClean="0"/>
              <a:t>,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,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, lama </a:t>
            </a:r>
            <a:r>
              <a:rPr lang="en-US" sz="2400" dirty="0" err="1" smtClean="0"/>
              <a:t>simpan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pemusnahan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terbaca</a:t>
            </a:r>
            <a:r>
              <a:rPr lang="en-US" sz="2400" dirty="0" smtClean="0"/>
              <a:t>, </a:t>
            </a:r>
            <a:r>
              <a:rPr lang="en-US" sz="2400" dirty="0" err="1" smtClean="0"/>
              <a:t>segera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diakses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Tanggung jawab pelaksanaan SMM ditunjukkan pada </a:t>
            </a:r>
            <a:br>
              <a:rPr lang="en-US" sz="4400" smtClean="0"/>
            </a:br>
            <a:r>
              <a:rPr lang="en-US" sz="4400" smtClean="0"/>
              <a:t>standar 5: </a:t>
            </a:r>
            <a:br>
              <a:rPr lang="en-US" sz="4400" smtClean="0"/>
            </a:br>
            <a:r>
              <a:rPr lang="en-US" sz="4400" smtClean="0"/>
              <a:t>tanggung jawab manajemen</a:t>
            </a:r>
          </a:p>
        </p:txBody>
      </p:sp>
      <p:pic>
        <p:nvPicPr>
          <p:cNvPr id="18435" name="Picture 6" descr="g0402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954463"/>
            <a:ext cx="32242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Tanggung jawab manajemen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5.1. </a:t>
            </a:r>
            <a:r>
              <a:rPr lang="en-US" sz="2400" dirty="0" err="1" smtClean="0"/>
              <a:t>Komitmen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komitmennya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melaksanaan</a:t>
            </a:r>
            <a:r>
              <a:rPr lang="en-US" sz="2000" dirty="0" smtClean="0"/>
              <a:t> SMM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, </a:t>
            </a:r>
            <a:r>
              <a:rPr lang="en-US" sz="2000" dirty="0" err="1" smtClean="0"/>
              <a:t>menyempurnakan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mengkomunikasikan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perundangan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peraturan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berlaku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tinjauan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ketersediaan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5.2.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id-ID" sz="2000" dirty="0" smtClean="0"/>
              <a:t>/mahasiswa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id-ID" sz="2000" dirty="0" smtClean="0"/>
              <a:t>mahasiswa/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 (</a:t>
            </a:r>
            <a:r>
              <a:rPr lang="en-US" sz="2000" dirty="0" err="1" smtClean="0"/>
              <a:t>lihat</a:t>
            </a:r>
            <a:r>
              <a:rPr lang="en-US" sz="2000" dirty="0" smtClean="0"/>
              <a:t> 7.2.1. </a:t>
            </a:r>
            <a:r>
              <a:rPr lang="en-US" sz="2000" dirty="0" err="1" smtClean="0"/>
              <a:t>dan</a:t>
            </a:r>
            <a:r>
              <a:rPr lang="en-US" sz="2000" dirty="0" smtClean="0"/>
              <a:t> 8.2.1)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Tanggung jawab manajemen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5.3.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Memuat</a:t>
            </a:r>
            <a:r>
              <a:rPr lang="en-US" sz="1800" dirty="0" smtClean="0"/>
              <a:t> </a:t>
            </a:r>
            <a:r>
              <a:rPr lang="en-US" sz="1800" dirty="0" err="1" smtClean="0"/>
              <a:t>komitmen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mematuhi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berkelanjutan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menyempurnakan</a:t>
            </a:r>
            <a:r>
              <a:rPr lang="en-US" sz="1800" dirty="0" smtClean="0"/>
              <a:t> </a:t>
            </a:r>
            <a:r>
              <a:rPr lang="en-US" sz="1800" dirty="0" err="1" smtClean="0"/>
              <a:t>efektifitas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kerangka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menelaah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sasaran-sasaran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Dikomunikasikan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dipahami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id-ID" sz="1800" dirty="0" smtClean="0"/>
              <a:t> dosen &amp; </a:t>
            </a:r>
            <a:r>
              <a:rPr lang="en-US" sz="1800" dirty="0" err="1" smtClean="0"/>
              <a:t>karyawan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Ditelaah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kesesuaian</a:t>
            </a:r>
            <a:r>
              <a:rPr lang="en-US" sz="1800" dirty="0" smtClean="0"/>
              <a:t> </a:t>
            </a:r>
            <a:r>
              <a:rPr lang="en-US" sz="1800" dirty="0" err="1" smtClean="0"/>
              <a:t>berkelanjutan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5.4.Perencanaan SMM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200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5.4.1.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,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(7.1.a)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level yang </a:t>
            </a:r>
            <a:r>
              <a:rPr lang="en-US" sz="1800" dirty="0" err="1" smtClean="0"/>
              <a:t>relevan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Sasaran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terukur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konsisten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kebijakan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5.4.2.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SMM: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Perencanaan</a:t>
            </a:r>
            <a:r>
              <a:rPr lang="en-US" sz="1600" dirty="0" smtClean="0"/>
              <a:t> SMM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rangka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4.1, </a:t>
            </a:r>
            <a:r>
              <a:rPr lang="en-US" sz="1600" dirty="0" err="1" smtClean="0"/>
              <a:t>sebagaimana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juga</a:t>
            </a:r>
            <a:r>
              <a:rPr lang="en-US" sz="1600" dirty="0" smtClean="0"/>
              <a:t>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Integritas</a:t>
            </a:r>
            <a:r>
              <a:rPr lang="en-US" sz="1600" dirty="0" smtClean="0"/>
              <a:t> SMM </a:t>
            </a:r>
            <a:r>
              <a:rPr lang="en-US" sz="1600" dirty="0" err="1" smtClean="0"/>
              <a:t>dipelihara</a:t>
            </a:r>
            <a:r>
              <a:rPr lang="en-US" sz="1600" dirty="0" smtClean="0"/>
              <a:t> </a:t>
            </a: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SMM </a:t>
            </a:r>
            <a:r>
              <a:rPr lang="en-US" sz="1600" dirty="0" err="1" smtClean="0"/>
              <a:t>direncanakan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dilaksanakan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5.5. </a:t>
            </a:r>
            <a:r>
              <a:rPr lang="en-US" sz="3600" b="1" dirty="0" err="1" smtClean="0"/>
              <a:t>Tanggung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jawab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wewenang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komunikasi</a:t>
            </a:r>
            <a:endParaRPr lang="en-US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5.5.1. </a:t>
            </a:r>
            <a:r>
              <a:rPr lang="en-US" sz="2000" b="1" dirty="0" err="1" smtClean="0"/>
              <a:t>Tanggung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jawab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wewenang</a:t>
            </a:r>
            <a:r>
              <a:rPr lang="en-US" sz="2000" b="1" dirty="0" smtClean="0"/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err="1" smtClean="0"/>
              <a:t>Manajemen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puncak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memastikan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bahwa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wewenang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didefinisikan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dikomunikasikan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organisasi</a:t>
            </a:r>
            <a:endParaRPr lang="en-US" sz="16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5.5.2. </a:t>
            </a:r>
            <a:r>
              <a:rPr lang="en-US" sz="2000" b="1" dirty="0" err="1" smtClean="0"/>
              <a:t>Wakil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manajemen</a:t>
            </a:r>
            <a:r>
              <a:rPr lang="en-US" sz="2000" b="1" dirty="0" smtClean="0"/>
              <a:t> (MR):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err="1" smtClean="0"/>
              <a:t>Manajemen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pucak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menunjuk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seseorang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anggota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manajemennya</a:t>
            </a:r>
            <a:r>
              <a:rPr lang="en-US" sz="1600" b="1" dirty="0" smtClean="0"/>
              <a:t>, yang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yang lain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mempunyai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tanggung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jawab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wewenang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meliputi</a:t>
            </a:r>
            <a:r>
              <a:rPr lang="en-US" sz="1600" b="1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diperlukan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SMM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, </a:t>
            </a:r>
            <a:r>
              <a:rPr lang="en-US" sz="1600" dirty="0" err="1" smtClean="0"/>
              <a:t>dilaksanakan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dipelihara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Melaporkan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puncak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 SMM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kebutuhan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penyempurnaan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id-ID" sz="1600" dirty="0" smtClean="0"/>
              <a:t>/mahasiswa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organisasi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5.5.3. </a:t>
            </a:r>
            <a:r>
              <a:rPr lang="en-US" sz="2000" b="1" dirty="0" err="1" smtClean="0"/>
              <a:t>Komunikasi</a:t>
            </a:r>
            <a:r>
              <a:rPr lang="en-US" sz="2000" b="1" dirty="0" smtClean="0"/>
              <a:t> internal: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efektivitas</a:t>
            </a:r>
            <a:r>
              <a:rPr lang="en-US" sz="1800" dirty="0" smtClean="0"/>
              <a:t> SMM </a:t>
            </a:r>
            <a:r>
              <a:rPr lang="en-US" sz="1800" dirty="0" err="1" smtClean="0"/>
              <a:t>berlangsung</a:t>
            </a:r>
            <a:r>
              <a:rPr lang="en-US" sz="18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5.6. </a:t>
            </a:r>
            <a:r>
              <a:rPr lang="en-US" sz="4000" b="1" dirty="0" err="1" smtClean="0"/>
              <a:t>Telaah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manajemen</a:t>
            </a:r>
            <a:r>
              <a:rPr lang="en-US" sz="4000" b="1" dirty="0" smtClean="0"/>
              <a:t>: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5.6.1. </a:t>
            </a:r>
            <a:r>
              <a:rPr lang="en-US" sz="2400" b="1" dirty="0" err="1" smtClean="0"/>
              <a:t>Umum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err="1" smtClean="0"/>
              <a:t>Manajemen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puncak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menelaah</a:t>
            </a:r>
            <a:r>
              <a:rPr lang="en-US" sz="2400" b="1" dirty="0" smtClean="0"/>
              <a:t> SMM </a:t>
            </a:r>
            <a:r>
              <a:rPr lang="en-US" sz="2400" b="1" dirty="0" err="1" smtClean="0"/>
              <a:t>organisasi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interval yang </a:t>
            </a:r>
            <a:r>
              <a:rPr lang="en-US" sz="2400" b="1" dirty="0" err="1" smtClean="0"/>
              <a:t>terencana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memastikan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kesesuaian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berkelanjutan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kecukupan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efektivitas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err="1" smtClean="0"/>
              <a:t>Penelaahan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meliputi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kesempatan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penyempurnaan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kebutuhan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perubahan</a:t>
            </a:r>
            <a:r>
              <a:rPr lang="en-US" sz="2400" b="1" dirty="0" smtClean="0"/>
              <a:t> SMM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kebijakan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sasaran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mutu</a:t>
            </a:r>
            <a:endParaRPr lang="en-US" sz="24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5.6.2. </a:t>
            </a:r>
            <a:r>
              <a:rPr lang="en-US" sz="2000" b="1" dirty="0" err="1" smtClean="0"/>
              <a:t>Masukan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penelaahan</a:t>
            </a:r>
            <a:r>
              <a:rPr lang="en-US" sz="2000" b="1" dirty="0" smtClean="0"/>
              <a:t>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Agenda </a:t>
            </a:r>
            <a:r>
              <a:rPr lang="en-US" sz="1800" dirty="0" err="1" smtClean="0"/>
              <a:t>tinjauan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Hasil</a:t>
            </a:r>
            <a:r>
              <a:rPr lang="en-US" sz="1600" dirty="0" smtClean="0"/>
              <a:t> audit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umpan</a:t>
            </a:r>
            <a:r>
              <a:rPr lang="en-US" sz="1600" dirty="0" smtClean="0"/>
              <a:t> </a:t>
            </a:r>
            <a:r>
              <a:rPr lang="en-US" sz="1600" dirty="0" err="1" smtClean="0"/>
              <a:t>balik</a:t>
            </a:r>
            <a:r>
              <a:rPr lang="en-US" sz="1600" dirty="0" smtClean="0"/>
              <a:t>/</a:t>
            </a:r>
            <a:r>
              <a:rPr lang="en-US" sz="1600" dirty="0" err="1" smtClean="0"/>
              <a:t>keluhan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,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Kinerja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smtClean="0"/>
              <a:t>Status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pencegahan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perbaikan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Tindak</a:t>
            </a:r>
            <a:r>
              <a:rPr lang="en-US" sz="1600" dirty="0" smtClean="0"/>
              <a:t> </a:t>
            </a:r>
            <a:r>
              <a:rPr lang="en-US" sz="1600" dirty="0" err="1" smtClean="0"/>
              <a:t>lanjut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penelaahan</a:t>
            </a:r>
            <a:r>
              <a:rPr lang="en-US" sz="1600" dirty="0" smtClean="0"/>
              <a:t> </a:t>
            </a:r>
            <a:r>
              <a:rPr lang="en-US" sz="1600" dirty="0" err="1" smtClean="0"/>
              <a:t>manajemen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sebelumnya</a:t>
            </a:r>
            <a:endParaRPr lang="en-US" sz="16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Perubahan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SMM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Rekomendasi</a:t>
            </a:r>
            <a:r>
              <a:rPr lang="en-US" sz="1600" dirty="0" smtClean="0"/>
              <a:t>/saran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penyempurnaan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5.6.3.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penelaahan</a:t>
            </a:r>
            <a:r>
              <a:rPr lang="en-US" sz="2000" b="1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Hasil</a:t>
            </a:r>
            <a:r>
              <a:rPr lang="en-US" sz="1800" dirty="0" smtClean="0"/>
              <a:t> 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penelaahan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meliputi</a:t>
            </a:r>
            <a:r>
              <a:rPr lang="en-US" sz="1800" dirty="0" smtClean="0"/>
              <a:t> </a:t>
            </a:r>
            <a:r>
              <a:rPr lang="en-US" sz="1800" dirty="0" err="1" smtClean="0"/>
              <a:t>keputusan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tindak</a:t>
            </a:r>
            <a:r>
              <a:rPr lang="en-US" sz="1800" dirty="0" smtClean="0"/>
              <a:t>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Penyempurnaan</a:t>
            </a:r>
            <a:r>
              <a:rPr lang="en-US" sz="1400" dirty="0" smtClean="0"/>
              <a:t> </a:t>
            </a:r>
            <a:r>
              <a:rPr lang="en-US" sz="1400" dirty="0" err="1" smtClean="0"/>
              <a:t>efektivitas</a:t>
            </a:r>
            <a:r>
              <a:rPr lang="en-US" sz="1400" dirty="0" smtClean="0"/>
              <a:t> SMM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proses-prosesnya</a:t>
            </a:r>
            <a:endParaRPr lang="en-US" sz="1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Penyempurnaan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id-ID" sz="1400" dirty="0" smtClean="0"/>
              <a:t>/Alumni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persyaratan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id-ID" sz="1400" dirty="0" smtClean="0"/>
              <a:t>/mahasiswa</a:t>
            </a:r>
            <a:endParaRPr lang="en-US" sz="1400" dirty="0" smtClean="0"/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400" dirty="0" err="1" smtClean="0"/>
              <a:t>Sumberdaya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diperlukan</a:t>
            </a:r>
            <a:endParaRPr lang="en-US" sz="1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6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halaman </a:t>
            </a:r>
            <a:fld id="{7067F98C-C6C5-4CEF-96DA-53479E4818FC}" type="slidenum">
              <a:rPr lang="en-US" smtClean="0"/>
              <a:pPr/>
              <a:t>5</a:t>
            </a:fld>
            <a:r>
              <a:rPr lang="en-US" smtClean="0"/>
              <a:t>  dari 50 halaman</a:t>
            </a:r>
            <a:endParaRPr lang="en-US"/>
          </a:p>
        </p:txBody>
      </p:sp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731227" y="195263"/>
            <a:ext cx="7772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0" tIns="47884" rIns="95770" bIns="47884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F</a:t>
            </a:r>
            <a:r>
              <a:rPr kumimoji="1" lang="en-US" sz="1300" i="0" u="none">
                <a:solidFill>
                  <a:srgbClr val="0000FF"/>
                </a:solidFill>
              </a:rPr>
              <a:t>UNDAMENTALS OF </a:t>
            </a:r>
            <a:r>
              <a:rPr kumimoji="1" lang="en-US" sz="2100" i="0" u="none">
                <a:solidFill>
                  <a:srgbClr val="0000FF"/>
                </a:solidFill>
              </a:rPr>
              <a:t>Q</a:t>
            </a:r>
            <a:r>
              <a:rPr kumimoji="1" lang="en-US" sz="1300" i="0" u="none">
                <a:solidFill>
                  <a:srgbClr val="0000FF"/>
                </a:solidFill>
              </a:rPr>
              <a:t>UALITY </a:t>
            </a:r>
            <a:r>
              <a:rPr kumimoji="1" lang="en-US" sz="2100" i="0" u="none">
                <a:solidFill>
                  <a:srgbClr val="0000FF"/>
                </a:solidFill>
              </a:rPr>
              <a:t>M</a:t>
            </a:r>
            <a:r>
              <a:rPr kumimoji="1" lang="en-US" sz="1300" i="0" u="none">
                <a:solidFill>
                  <a:srgbClr val="0000FF"/>
                </a:solidFill>
              </a:rPr>
              <a:t>ANAGEMENT </a:t>
            </a:r>
            <a:r>
              <a:rPr kumimoji="1" lang="en-US" sz="2100" i="0" u="none">
                <a:solidFill>
                  <a:srgbClr val="0000FF"/>
                </a:solidFill>
              </a:rPr>
              <a:t>S</a:t>
            </a:r>
            <a:r>
              <a:rPr kumimoji="1" lang="en-US" sz="1300" i="0" u="none">
                <a:solidFill>
                  <a:srgbClr val="0000FF"/>
                </a:solidFill>
              </a:rPr>
              <a:t>YSTEM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65939" y="2667001"/>
            <a:ext cx="1206012" cy="588963"/>
            <a:chOff x="4752" y="9216"/>
            <a:chExt cx="1584" cy="720"/>
          </a:xfrm>
        </p:grpSpPr>
        <p:sp>
          <p:nvSpPr>
            <p:cNvPr id="1415173" name="Text Box 5"/>
            <p:cNvSpPr txBox="1">
              <a:spLocks noChangeArrowheads="1"/>
            </p:cNvSpPr>
            <p:nvPr/>
          </p:nvSpPr>
          <p:spPr bwMode="auto">
            <a:xfrm>
              <a:off x="4874" y="9216"/>
              <a:ext cx="1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118374" rIns="0" bIns="0"/>
            <a:lstStyle/>
            <a:p>
              <a:pPr algn="ctr" defTabSz="1182688"/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Pengelolaan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sumber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daya</a:t>
              </a:r>
              <a:endParaRPr lang="en-US" sz="130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174" name="AutoShape 6"/>
            <p:cNvSpPr>
              <a:spLocks noChangeArrowheads="1"/>
            </p:cNvSpPr>
            <p:nvPr/>
          </p:nvSpPr>
          <p:spPr bwMode="auto">
            <a:xfrm>
              <a:off x="4752" y="9216"/>
              <a:ext cx="1584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118374" rIns="0" bIns="0"/>
            <a:lstStyle/>
            <a:p>
              <a:endParaRPr lang="id-ID"/>
            </a:p>
          </p:txBody>
        </p:sp>
      </p:grpSp>
      <p:sp>
        <p:nvSpPr>
          <p:cNvPr id="1415175" name="Text Box 7"/>
          <p:cNvSpPr txBox="1">
            <a:spLocks noChangeArrowheads="1"/>
          </p:cNvSpPr>
          <p:nvPr/>
        </p:nvSpPr>
        <p:spPr bwMode="auto">
          <a:xfrm>
            <a:off x="3185747" y="3795713"/>
            <a:ext cx="54805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182688"/>
            <a:r>
              <a:rPr lang="en-US" sz="1000" i="0" u="none">
                <a:solidFill>
                  <a:srgbClr val="000000"/>
                </a:solidFill>
                <a:latin typeface="Times New Roman" pitchFamily="18" charset="0"/>
              </a:rPr>
              <a:t>Input</a:t>
            </a:r>
          </a:p>
        </p:txBody>
      </p:sp>
      <p:sp>
        <p:nvSpPr>
          <p:cNvPr id="1415176" name="Text Box 8"/>
          <p:cNvSpPr txBox="1">
            <a:spLocks noChangeArrowheads="1"/>
          </p:cNvSpPr>
          <p:nvPr/>
        </p:nvSpPr>
        <p:spPr bwMode="auto">
          <a:xfrm>
            <a:off x="5926016" y="3598863"/>
            <a:ext cx="65942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182688"/>
            <a:r>
              <a:rPr lang="en-US" sz="1000" i="0" u="none">
                <a:solidFill>
                  <a:srgbClr val="000000"/>
                </a:solidFill>
                <a:latin typeface="Arial Narrow" pitchFamily="34" charset="0"/>
              </a:rPr>
              <a:t>Output</a:t>
            </a:r>
          </a:p>
        </p:txBody>
      </p:sp>
      <p:sp>
        <p:nvSpPr>
          <p:cNvPr id="1415177" name="Oval 9"/>
          <p:cNvSpPr>
            <a:spLocks noChangeArrowheads="1"/>
          </p:cNvSpPr>
          <p:nvPr/>
        </p:nvSpPr>
        <p:spPr bwMode="auto">
          <a:xfrm>
            <a:off x="2653812" y="1665289"/>
            <a:ext cx="4280388" cy="31781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178" name="Text Box 10"/>
          <p:cNvSpPr txBox="1">
            <a:spLocks noChangeArrowheads="1"/>
          </p:cNvSpPr>
          <p:nvPr/>
        </p:nvSpPr>
        <p:spPr bwMode="auto">
          <a:xfrm>
            <a:off x="1537189" y="1879600"/>
            <a:ext cx="438150" cy="2706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/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M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H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en-US" sz="1600" i="0" u="none" dirty="0">
                <a:solidFill>
                  <a:srgbClr val="FFFF00"/>
                </a:solidFill>
              </a:rPr>
              <a:t>A</a:t>
            </a: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I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W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</p:txBody>
      </p:sp>
      <p:sp>
        <p:nvSpPr>
          <p:cNvPr id="1415179" name="Text Box 11"/>
          <p:cNvSpPr txBox="1">
            <a:spLocks noChangeArrowheads="1"/>
          </p:cNvSpPr>
          <p:nvPr/>
        </p:nvSpPr>
        <p:spPr bwMode="auto">
          <a:xfrm>
            <a:off x="2856036" y="987425"/>
            <a:ext cx="3729403" cy="579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/>
          <a:lstStyle/>
          <a:p>
            <a:pPr algn="ctr" defTabSz="1182688"/>
            <a:r>
              <a:rPr lang="en-US" sz="1600" i="0" u="none" dirty="0">
                <a:solidFill>
                  <a:srgbClr val="000000"/>
                </a:solidFill>
              </a:rPr>
              <a:t>PERBAIKAN BERKESINAMBUNGAN SISTEM MANAJEMEN </a:t>
            </a:r>
            <a:r>
              <a:rPr lang="en-US" sz="1600" i="0" u="none" dirty="0" smtClean="0">
                <a:solidFill>
                  <a:srgbClr val="000000"/>
                </a:solidFill>
              </a:rPr>
              <a:t>MUTU</a:t>
            </a:r>
            <a:r>
              <a:rPr lang="id-ID" sz="1600" i="0" u="none" dirty="0" smtClean="0">
                <a:solidFill>
                  <a:srgbClr val="000000"/>
                </a:solidFill>
              </a:rPr>
              <a:t> PT</a:t>
            </a:r>
            <a:endParaRPr lang="en-US" sz="1600" i="0" u="none" dirty="0"/>
          </a:p>
        </p:txBody>
      </p:sp>
      <p:sp>
        <p:nvSpPr>
          <p:cNvPr id="1415180" name="Text Box 12"/>
          <p:cNvSpPr txBox="1">
            <a:spLocks noChangeArrowheads="1"/>
          </p:cNvSpPr>
          <p:nvPr/>
        </p:nvSpPr>
        <p:spPr bwMode="auto">
          <a:xfrm>
            <a:off x="1975339" y="2233614"/>
            <a:ext cx="312127" cy="17859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/>
          <a:lstStyle/>
          <a:p>
            <a:pPr algn="ctr" defTabSz="1182688">
              <a:lnSpc>
                <a:spcPct val="48000"/>
              </a:lnSpc>
            </a:pPr>
            <a:endParaRPr lang="en-US" sz="1300" b="0" i="0" u="none">
              <a:solidFill>
                <a:srgbClr val="000000"/>
              </a:solidFill>
            </a:endParaRP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P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e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r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s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y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r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t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300" b="0" i="0" u="none">
                <a:solidFill>
                  <a:srgbClr val="000000"/>
                </a:solidFill>
              </a:rPr>
              <a:t>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062046" y="1836739"/>
            <a:ext cx="1518138" cy="712787"/>
            <a:chOff x="5616" y="8208"/>
            <a:chExt cx="1872" cy="720"/>
          </a:xfrm>
        </p:grpSpPr>
        <p:sp>
          <p:nvSpPr>
            <p:cNvPr id="1415182" name="Text Box 14"/>
            <p:cNvSpPr txBox="1">
              <a:spLocks noChangeArrowheads="1"/>
            </p:cNvSpPr>
            <p:nvPr/>
          </p:nvSpPr>
          <p:spPr bwMode="auto">
            <a:xfrm>
              <a:off x="5760" y="8208"/>
              <a:ext cx="15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187" tIns="59187" rIns="59187" bIns="59187"/>
            <a:lstStyle/>
            <a:p>
              <a:pPr algn="ctr" defTabSz="1182688"/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Tanggung</a:t>
              </a:r>
              <a:r>
                <a:rPr lang="en-US" sz="1400" b="0" u="none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jawab</a:t>
              </a:r>
              <a:r>
                <a:rPr lang="en-US" sz="1400" b="0" u="none" dirty="0">
                  <a:solidFill>
                    <a:srgbClr val="FFFF00"/>
                  </a:solidFill>
                  <a:latin typeface="Arial Narrow" pitchFamily="34" charset="0"/>
                </a:rPr>
                <a:t> </a:t>
              </a:r>
              <a:r>
                <a:rPr lang="en-US" sz="1400" b="0" u="none" dirty="0" err="1">
                  <a:solidFill>
                    <a:srgbClr val="FFFF00"/>
                  </a:solidFill>
                  <a:latin typeface="Arial Narrow" pitchFamily="34" charset="0"/>
                </a:rPr>
                <a:t>manajemen</a:t>
              </a:r>
              <a:endParaRPr lang="en-US" sz="1400" u="none" dirty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1415183" name="AutoShape 15"/>
            <p:cNvSpPr>
              <a:spLocks noChangeArrowheads="1"/>
            </p:cNvSpPr>
            <p:nvPr/>
          </p:nvSpPr>
          <p:spPr bwMode="auto">
            <a:xfrm>
              <a:off x="5616" y="8208"/>
              <a:ext cx="1872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59187" rIns="59187" bIns="59187"/>
            <a:lstStyle/>
            <a:p>
              <a:endParaRPr lang="id-ID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397012" y="2667001"/>
            <a:ext cx="1299796" cy="823913"/>
            <a:chOff x="5616" y="8208"/>
            <a:chExt cx="1872" cy="720"/>
          </a:xfrm>
        </p:grpSpPr>
        <p:sp>
          <p:nvSpPr>
            <p:cNvPr id="1415185" name="Text Box 17"/>
            <p:cNvSpPr txBox="1">
              <a:spLocks noChangeArrowheads="1"/>
            </p:cNvSpPr>
            <p:nvPr/>
          </p:nvSpPr>
          <p:spPr bwMode="auto">
            <a:xfrm>
              <a:off x="5760" y="8208"/>
              <a:ext cx="15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9187" tIns="118374" rIns="59187" bIns="59187"/>
            <a:lstStyle/>
            <a:p>
              <a:pPr algn="ctr" defTabSz="1182688"/>
              <a:r>
                <a:rPr lang="id-ID" sz="1300" u="none" dirty="0" smtClean="0">
                  <a:solidFill>
                    <a:srgbClr val="FFFF00"/>
                  </a:solidFill>
                  <a:latin typeface="Times New Roman" pitchFamily="18" charset="0"/>
                </a:rPr>
                <a:t>Ujian</a:t>
              </a:r>
              <a:r>
                <a:rPr lang="en-US" sz="1300" u="none" dirty="0" smtClean="0">
                  <a:solidFill>
                    <a:srgbClr val="FFFF00"/>
                  </a:solidFill>
                  <a:latin typeface="Times New Roman" pitchFamily="18" charset="0"/>
                </a:rPr>
                <a:t>,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analisis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dan</a:t>
              </a:r>
              <a:r>
                <a:rPr lang="en-US" sz="130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u="none" dirty="0" err="1">
                  <a:solidFill>
                    <a:srgbClr val="FFFF00"/>
                  </a:solidFill>
                  <a:latin typeface="Times New Roman" pitchFamily="18" charset="0"/>
                </a:rPr>
                <a:t>perbaikan</a:t>
              </a:r>
              <a:endParaRPr lang="en-US" sz="130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186" name="AutoShape 18"/>
            <p:cNvSpPr>
              <a:spLocks noChangeArrowheads="1"/>
            </p:cNvSpPr>
            <p:nvPr/>
          </p:nvSpPr>
          <p:spPr bwMode="auto">
            <a:xfrm>
              <a:off x="5616" y="8208"/>
              <a:ext cx="1872" cy="72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118374" rIns="59187" bIns="59187"/>
            <a:lstStyle/>
            <a:p>
              <a:endParaRPr lang="id-ID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945066" y="3867150"/>
            <a:ext cx="1065334" cy="471488"/>
            <a:chOff x="7920" y="10944"/>
            <a:chExt cx="1152" cy="576"/>
          </a:xfrm>
        </p:grpSpPr>
        <p:sp>
          <p:nvSpPr>
            <p:cNvPr id="1415188" name="AutoShape 20"/>
            <p:cNvSpPr>
              <a:spLocks noChangeArrowheads="1"/>
            </p:cNvSpPr>
            <p:nvPr/>
          </p:nvSpPr>
          <p:spPr bwMode="auto">
            <a:xfrm>
              <a:off x="7920" y="10944"/>
              <a:ext cx="1152" cy="5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59187" tIns="0" rIns="59187" bIns="0"/>
            <a:lstStyle/>
            <a:p>
              <a:endParaRPr lang="id-ID"/>
            </a:p>
          </p:txBody>
        </p:sp>
        <p:sp>
          <p:nvSpPr>
            <p:cNvPr id="1415189" name="Text Box 21"/>
            <p:cNvSpPr txBox="1">
              <a:spLocks noChangeArrowheads="1"/>
            </p:cNvSpPr>
            <p:nvPr/>
          </p:nvSpPr>
          <p:spPr bwMode="auto">
            <a:xfrm>
              <a:off x="8009" y="11059"/>
              <a:ext cx="974" cy="4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59187" tIns="0" rIns="59187" bIns="0"/>
            <a:lstStyle/>
            <a:p>
              <a:pPr algn="ctr" defTabSz="1182688"/>
              <a:r>
                <a:rPr lang="id-ID" dirty="0" smtClean="0">
                  <a:solidFill>
                    <a:srgbClr val="000000"/>
                  </a:solidFill>
                  <a:latin typeface="Arial Narrow" pitchFamily="34" charset="0"/>
                </a:rPr>
                <a:t>ALUMNI</a:t>
              </a:r>
              <a:endParaRPr lang="en-US" sz="1800" i="0" u="none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842239" y="3810001"/>
            <a:ext cx="1756997" cy="588963"/>
            <a:chOff x="7200" y="9360"/>
            <a:chExt cx="2304" cy="720"/>
          </a:xfrm>
        </p:grpSpPr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7200" y="9360"/>
              <a:ext cx="2304" cy="720"/>
              <a:chOff x="7200" y="9360"/>
              <a:chExt cx="2304" cy="720"/>
            </a:xfrm>
          </p:grpSpPr>
          <p:sp>
            <p:nvSpPr>
              <p:cNvPr id="1415192" name="Text Box 24"/>
              <p:cNvSpPr txBox="1">
                <a:spLocks noChangeArrowheads="1"/>
              </p:cNvSpPr>
              <p:nvPr/>
            </p:nvSpPr>
            <p:spPr bwMode="auto">
              <a:xfrm>
                <a:off x="7344" y="9360"/>
                <a:ext cx="129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9187" tIns="59187" rIns="59187" bIns="59187"/>
              <a:lstStyle/>
              <a:p>
                <a:pPr algn="ctr" defTabSz="1182688"/>
                <a:r>
                  <a:rPr lang="en-US" sz="1300" u="none" dirty="0" err="1">
                    <a:solidFill>
                      <a:srgbClr val="FFFF00"/>
                    </a:solidFill>
                    <a:latin typeface="Times New Roman" pitchFamily="18" charset="0"/>
                  </a:rPr>
                  <a:t>Realisasi</a:t>
                </a:r>
                <a:r>
                  <a:rPr lang="en-US" sz="1300" u="none" dirty="0">
                    <a:solidFill>
                      <a:srgbClr val="FFFF00"/>
                    </a:solidFill>
                    <a:latin typeface="Times New Roman" pitchFamily="18" charset="0"/>
                  </a:rPr>
                  <a:t> </a:t>
                </a:r>
                <a:r>
                  <a:rPr lang="id-ID" sz="13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LULUSAN</a:t>
                </a:r>
                <a:endParaRPr lang="en-US" sz="1300" u="none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193" name="AutoShape 25"/>
              <p:cNvSpPr>
                <a:spLocks noChangeArrowheads="1"/>
              </p:cNvSpPr>
              <p:nvPr/>
            </p:nvSpPr>
            <p:spPr bwMode="auto">
              <a:xfrm>
                <a:off x="7200" y="9360"/>
                <a:ext cx="2304" cy="72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59187" tIns="59187" rIns="59187" bIns="59187"/>
              <a:lstStyle/>
              <a:p>
                <a:endParaRPr lang="id-ID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640" y="9504"/>
              <a:ext cx="662" cy="381"/>
              <a:chOff x="8640" y="9504"/>
              <a:chExt cx="662" cy="381"/>
            </a:xfrm>
          </p:grpSpPr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8640" y="9504"/>
                <a:ext cx="662" cy="381"/>
                <a:chOff x="8640" y="9504"/>
                <a:chExt cx="662" cy="381"/>
              </a:xfrm>
            </p:grpSpPr>
            <p:sp>
              <p:nvSpPr>
                <p:cNvPr id="1415196" name="AutoShape 28"/>
                <p:cNvSpPr>
                  <a:spLocks noChangeArrowheads="1"/>
                </p:cNvSpPr>
                <p:nvPr/>
              </p:nvSpPr>
              <p:spPr bwMode="auto">
                <a:xfrm>
                  <a:off x="8640" y="9504"/>
                  <a:ext cx="576" cy="288"/>
                </a:xfrm>
                <a:prstGeom prst="chevron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9187" tIns="59187" rIns="59187" bIns="59187"/>
                <a:lstStyle/>
                <a:p>
                  <a:endParaRPr lang="id-ID"/>
                </a:p>
              </p:txBody>
            </p:sp>
            <p:sp>
              <p:nvSpPr>
                <p:cNvPr id="1415197" name="AutoShape 29"/>
                <p:cNvSpPr>
                  <a:spLocks noChangeArrowheads="1"/>
                </p:cNvSpPr>
                <p:nvPr/>
              </p:nvSpPr>
              <p:spPr bwMode="auto">
                <a:xfrm>
                  <a:off x="8726" y="9597"/>
                  <a:ext cx="576" cy="288"/>
                </a:xfrm>
                <a:prstGeom prst="chevron">
                  <a:avLst>
                    <a:gd name="adj" fmla="val 50000"/>
                  </a:avLst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9187" tIns="59187" rIns="59187" bIns="59187"/>
                <a:lstStyle/>
                <a:p>
                  <a:endParaRPr lang="id-ID"/>
                </a:p>
              </p:txBody>
            </p:sp>
          </p:grpSp>
          <p:sp>
            <p:nvSpPr>
              <p:cNvPr id="1415198" name="AutoShape 30"/>
              <p:cNvSpPr>
                <a:spLocks noChangeArrowheads="1"/>
              </p:cNvSpPr>
              <p:nvPr/>
            </p:nvSpPr>
            <p:spPr bwMode="auto">
              <a:xfrm>
                <a:off x="8683" y="9553"/>
                <a:ext cx="576" cy="288"/>
              </a:xfrm>
              <a:prstGeom prst="chevron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59187" tIns="59187" rIns="59187" bIns="59187"/>
              <a:lstStyle/>
              <a:p>
                <a:endParaRPr lang="id-ID"/>
              </a:p>
            </p:txBody>
          </p:sp>
        </p:grpSp>
      </p:grpSp>
      <p:sp>
        <p:nvSpPr>
          <p:cNvPr id="1415200" name="Text Box 32"/>
          <p:cNvSpPr txBox="1">
            <a:spLocks noChangeArrowheads="1"/>
          </p:cNvSpPr>
          <p:nvPr/>
        </p:nvSpPr>
        <p:spPr bwMode="auto">
          <a:xfrm>
            <a:off x="7136423" y="2152651"/>
            <a:ext cx="329712" cy="2117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K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e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p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u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s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a</a:t>
            </a:r>
          </a:p>
          <a:p>
            <a:pPr algn="ctr" defTabSz="1182688">
              <a:lnSpc>
                <a:spcPct val="64000"/>
              </a:lnSpc>
            </a:pPr>
            <a:r>
              <a:rPr lang="en-US" sz="1600" b="0" i="0" u="none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415201" name="Line 33"/>
          <p:cNvSpPr>
            <a:spLocks noChangeShapeType="1"/>
          </p:cNvSpPr>
          <p:nvPr/>
        </p:nvSpPr>
        <p:spPr bwMode="auto">
          <a:xfrm flipH="1">
            <a:off x="1975338" y="2093913"/>
            <a:ext cx="2086708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2" name="Line 34"/>
          <p:cNvSpPr>
            <a:spLocks noChangeShapeType="1"/>
          </p:cNvSpPr>
          <p:nvPr/>
        </p:nvSpPr>
        <p:spPr bwMode="auto">
          <a:xfrm>
            <a:off x="2011974" y="4116388"/>
            <a:ext cx="18669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3" name="Line 35"/>
          <p:cNvSpPr>
            <a:spLocks noChangeShapeType="1"/>
          </p:cNvSpPr>
          <p:nvPr/>
        </p:nvSpPr>
        <p:spPr bwMode="auto">
          <a:xfrm>
            <a:off x="5599235" y="4127500"/>
            <a:ext cx="345831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4" name="Line 36"/>
          <p:cNvSpPr>
            <a:spLocks noChangeShapeType="1"/>
          </p:cNvSpPr>
          <p:nvPr/>
        </p:nvSpPr>
        <p:spPr bwMode="auto">
          <a:xfrm>
            <a:off x="6916616" y="4127500"/>
            <a:ext cx="54952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5" name="Line 37"/>
          <p:cNvSpPr>
            <a:spLocks noChangeShapeType="1"/>
          </p:cNvSpPr>
          <p:nvPr/>
        </p:nvSpPr>
        <p:spPr bwMode="auto">
          <a:xfrm flipH="1">
            <a:off x="6696808" y="3001963"/>
            <a:ext cx="43961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6" name="AutoShape 38"/>
          <p:cNvSpPr>
            <a:spLocks noChangeArrowheads="1"/>
          </p:cNvSpPr>
          <p:nvPr/>
        </p:nvSpPr>
        <p:spPr bwMode="auto">
          <a:xfrm rot="18900000" flipV="1">
            <a:off x="3586530" y="2912270"/>
            <a:ext cx="652096" cy="942975"/>
          </a:xfrm>
          <a:custGeom>
            <a:avLst/>
            <a:gdLst>
              <a:gd name="G0" fmla="+- -11701488 0 0"/>
              <a:gd name="G1" fmla="+- 9205624 0 0"/>
              <a:gd name="G2" fmla="+- -11701488 0 9205624"/>
              <a:gd name="G3" fmla="+- 10800 0 0"/>
              <a:gd name="G4" fmla="+- 0 0 -11701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862 0 0"/>
              <a:gd name="G9" fmla="+- 0 0 9205624"/>
              <a:gd name="G10" fmla="+- 4862 0 2700"/>
              <a:gd name="G11" fmla="cos G10 -11701488"/>
              <a:gd name="G12" fmla="sin G10 -11701488"/>
              <a:gd name="G13" fmla="cos 13500 -11701488"/>
              <a:gd name="G14" fmla="sin 13500 -11701488"/>
              <a:gd name="G15" fmla="+- G11 10800 0"/>
              <a:gd name="G16" fmla="+- G12 10800 0"/>
              <a:gd name="G17" fmla="+- G13 10800 0"/>
              <a:gd name="G18" fmla="+- G14 10800 0"/>
              <a:gd name="G19" fmla="*/ 4862 1 2"/>
              <a:gd name="G20" fmla="+- G19 5400 0"/>
              <a:gd name="G21" fmla="cos G20 -11701488"/>
              <a:gd name="G22" fmla="sin G20 -11701488"/>
              <a:gd name="G23" fmla="+- G21 10800 0"/>
              <a:gd name="G24" fmla="+- G12 G23 G22"/>
              <a:gd name="G25" fmla="+- G22 G23 G11"/>
              <a:gd name="G26" fmla="cos 10800 -11701488"/>
              <a:gd name="G27" fmla="sin 10800 -11701488"/>
              <a:gd name="G28" fmla="cos 4862 -11701488"/>
              <a:gd name="G29" fmla="sin 4862 -11701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205624"/>
              <a:gd name="G36" fmla="sin G34 9205624"/>
              <a:gd name="G37" fmla="+/ 9205624 -11701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862 G39"/>
              <a:gd name="G43" fmla="sin 486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90 w 21600"/>
              <a:gd name="T5" fmla="*/ 14323 h 21600"/>
              <a:gd name="T6" fmla="*/ 4760 w 21600"/>
              <a:gd name="T7" fmla="*/ 15784 h 21600"/>
              <a:gd name="T8" fmla="*/ 6204 w 21600"/>
              <a:gd name="T9" fmla="*/ 12386 h 21600"/>
              <a:gd name="T10" fmla="*/ -2696 w 21600"/>
              <a:gd name="T11" fmla="*/ 10458 h 21600"/>
              <a:gd name="T12" fmla="*/ 3115 w 21600"/>
              <a:gd name="T13" fmla="*/ 4934 h 21600"/>
              <a:gd name="T14" fmla="*/ 8638 w 21600"/>
              <a:gd name="T15" fmla="*/ 1074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39" y="10677"/>
                </a:moveTo>
                <a:cubicBezTo>
                  <a:pt x="5938" y="10718"/>
                  <a:pt x="5938" y="10758"/>
                  <a:pt x="5938" y="10799"/>
                </a:cubicBezTo>
                <a:cubicBezTo>
                  <a:pt x="5937" y="11929"/>
                  <a:pt x="6331" y="13023"/>
                  <a:pt x="7050" y="13894"/>
                </a:cubicBezTo>
                <a:lnTo>
                  <a:pt x="2470" y="17674"/>
                </a:lnTo>
                <a:cubicBezTo>
                  <a:pt x="873" y="15739"/>
                  <a:pt x="0" y="13308"/>
                  <a:pt x="0" y="10800"/>
                </a:cubicBezTo>
                <a:cubicBezTo>
                  <a:pt x="-1" y="10708"/>
                  <a:pt x="1" y="10617"/>
                  <a:pt x="3" y="10526"/>
                </a:cubicBezTo>
                <a:lnTo>
                  <a:pt x="-2696" y="10458"/>
                </a:lnTo>
                <a:lnTo>
                  <a:pt x="3115" y="4934"/>
                </a:lnTo>
                <a:lnTo>
                  <a:pt x="8638" y="10745"/>
                </a:lnTo>
                <a:lnTo>
                  <a:pt x="5939" y="1067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7" name="AutoShape 39"/>
          <p:cNvSpPr>
            <a:spLocks noChangeArrowheads="1"/>
          </p:cNvSpPr>
          <p:nvPr/>
        </p:nvSpPr>
        <p:spPr bwMode="auto">
          <a:xfrm rot="16200000" flipV="1">
            <a:off x="5130068" y="3220671"/>
            <a:ext cx="825500" cy="657958"/>
          </a:xfrm>
          <a:custGeom>
            <a:avLst/>
            <a:gdLst>
              <a:gd name="G0" fmla="+- -7921103 0 0"/>
              <a:gd name="G1" fmla="+- -11133702 0 0"/>
              <a:gd name="G2" fmla="+- -7921103 0 -11133702"/>
              <a:gd name="G3" fmla="+- 10800 0 0"/>
              <a:gd name="G4" fmla="+- 0 0 -792110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058 0 0"/>
              <a:gd name="G9" fmla="+- 0 0 -11133702"/>
              <a:gd name="G10" fmla="+- 6058 0 2700"/>
              <a:gd name="G11" fmla="cos G10 -7921103"/>
              <a:gd name="G12" fmla="sin G10 -7921103"/>
              <a:gd name="G13" fmla="cos 13500 -7921103"/>
              <a:gd name="G14" fmla="sin 13500 -7921103"/>
              <a:gd name="G15" fmla="+- G11 10800 0"/>
              <a:gd name="G16" fmla="+- G12 10800 0"/>
              <a:gd name="G17" fmla="+- G13 10800 0"/>
              <a:gd name="G18" fmla="+- G14 10800 0"/>
              <a:gd name="G19" fmla="*/ 6058 1 2"/>
              <a:gd name="G20" fmla="+- G19 5400 0"/>
              <a:gd name="G21" fmla="cos G20 -7921103"/>
              <a:gd name="G22" fmla="sin G20 -7921103"/>
              <a:gd name="G23" fmla="+- G21 10800 0"/>
              <a:gd name="G24" fmla="+- G12 G23 G22"/>
              <a:gd name="G25" fmla="+- G22 G23 G11"/>
              <a:gd name="G26" fmla="cos 10800 -7921103"/>
              <a:gd name="G27" fmla="sin 10800 -7921103"/>
              <a:gd name="G28" fmla="cos 6058 -7921103"/>
              <a:gd name="G29" fmla="sin 6058 -792110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133702"/>
              <a:gd name="G36" fmla="sin G34 -11133702"/>
              <a:gd name="G37" fmla="+/ -11133702 -792110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058 G39"/>
              <a:gd name="G43" fmla="sin 605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12 w 21600"/>
              <a:gd name="T5" fmla="*/ 4663 h 21600"/>
              <a:gd name="T6" fmla="*/ 2501 w 21600"/>
              <a:gd name="T7" fmla="*/ 9319 h 21600"/>
              <a:gd name="T8" fmla="*/ 5814 w 21600"/>
              <a:gd name="T9" fmla="*/ 7357 h 21600"/>
              <a:gd name="T10" fmla="*/ 3873 w 21600"/>
              <a:gd name="T11" fmla="*/ -788 h 21600"/>
              <a:gd name="T12" fmla="*/ 10828 w 21600"/>
              <a:gd name="T13" fmla="*/ 962 h 21600"/>
              <a:gd name="T14" fmla="*/ 9077 w 21600"/>
              <a:gd name="T15" fmla="*/ 7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7692" y="5600"/>
                </a:moveTo>
                <a:cubicBezTo>
                  <a:pt x="6185" y="6500"/>
                  <a:pt x="5144" y="8009"/>
                  <a:pt x="4836" y="9736"/>
                </a:cubicBezTo>
                <a:lnTo>
                  <a:pt x="167" y="8903"/>
                </a:lnTo>
                <a:cubicBezTo>
                  <a:pt x="717" y="5824"/>
                  <a:pt x="2574" y="3134"/>
                  <a:pt x="5259" y="1529"/>
                </a:cubicBezTo>
                <a:lnTo>
                  <a:pt x="3873" y="-788"/>
                </a:lnTo>
                <a:lnTo>
                  <a:pt x="10828" y="962"/>
                </a:lnTo>
                <a:lnTo>
                  <a:pt x="9077" y="7917"/>
                </a:lnTo>
                <a:lnTo>
                  <a:pt x="7692" y="5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8" name="AutoShape 40"/>
          <p:cNvSpPr>
            <a:spLocks noChangeArrowheads="1"/>
          </p:cNvSpPr>
          <p:nvPr/>
        </p:nvSpPr>
        <p:spPr bwMode="auto">
          <a:xfrm rot="16200000" flipV="1">
            <a:off x="5411666" y="2212975"/>
            <a:ext cx="590550" cy="438150"/>
          </a:xfrm>
          <a:custGeom>
            <a:avLst/>
            <a:gdLst>
              <a:gd name="G0" fmla="+- 933890 0 0"/>
              <a:gd name="G1" fmla="+- -9515009 0 0"/>
              <a:gd name="G2" fmla="+- 933890 0 -9515009"/>
              <a:gd name="G3" fmla="+- 10800 0 0"/>
              <a:gd name="G4" fmla="+- 0 0 93389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3900 0 0"/>
              <a:gd name="G9" fmla="+- 0 0 -9515009"/>
              <a:gd name="G10" fmla="+- 3900 0 2700"/>
              <a:gd name="G11" fmla="cos G10 933890"/>
              <a:gd name="G12" fmla="sin G10 933890"/>
              <a:gd name="G13" fmla="cos 13500 933890"/>
              <a:gd name="G14" fmla="sin 13500 933890"/>
              <a:gd name="G15" fmla="+- G11 10800 0"/>
              <a:gd name="G16" fmla="+- G12 10800 0"/>
              <a:gd name="G17" fmla="+- G13 10800 0"/>
              <a:gd name="G18" fmla="+- G14 10800 0"/>
              <a:gd name="G19" fmla="*/ 3900 1 2"/>
              <a:gd name="G20" fmla="+- G19 5400 0"/>
              <a:gd name="G21" fmla="cos G20 933890"/>
              <a:gd name="G22" fmla="sin G20 933890"/>
              <a:gd name="G23" fmla="+- G21 10800 0"/>
              <a:gd name="G24" fmla="+- G12 G23 G22"/>
              <a:gd name="G25" fmla="+- G22 G23 G11"/>
              <a:gd name="G26" fmla="cos 10800 933890"/>
              <a:gd name="G27" fmla="sin 10800 933890"/>
              <a:gd name="G28" fmla="cos 3900 933890"/>
              <a:gd name="G29" fmla="sin 3900 93389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9515009"/>
              <a:gd name="G36" fmla="sin G34 -9515009"/>
              <a:gd name="G37" fmla="+/ -9515009 93389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3900 G39"/>
              <a:gd name="G43" fmla="sin 3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284 w 21600"/>
              <a:gd name="T5" fmla="*/ 974 h 21600"/>
              <a:gd name="T6" fmla="*/ 4765 w 21600"/>
              <a:gd name="T7" fmla="*/ 6603 h 21600"/>
              <a:gd name="T8" fmla="*/ 12419 w 21600"/>
              <a:gd name="T9" fmla="*/ 7252 h 21600"/>
              <a:gd name="T10" fmla="*/ 23884 w 21600"/>
              <a:gd name="T11" fmla="*/ 14123 h 21600"/>
              <a:gd name="T12" fmla="*/ 16409 w 21600"/>
              <a:gd name="T13" fmla="*/ 18569 h 21600"/>
              <a:gd name="T14" fmla="*/ 11963 w 21600"/>
              <a:gd name="T15" fmla="*/ 1109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580" y="11759"/>
                </a:moveTo>
                <a:cubicBezTo>
                  <a:pt x="14659" y="11446"/>
                  <a:pt x="14700" y="11123"/>
                  <a:pt x="14700" y="10800"/>
                </a:cubicBezTo>
                <a:cubicBezTo>
                  <a:pt x="14700" y="8646"/>
                  <a:pt x="12953" y="6900"/>
                  <a:pt x="10800" y="6900"/>
                </a:cubicBezTo>
                <a:cubicBezTo>
                  <a:pt x="9523" y="6899"/>
                  <a:pt x="8326" y="7525"/>
                  <a:pt x="7598" y="8573"/>
                </a:cubicBezTo>
                <a:lnTo>
                  <a:pt x="1932" y="4634"/>
                </a:lnTo>
                <a:cubicBezTo>
                  <a:pt x="3951" y="1731"/>
                  <a:pt x="726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696"/>
                  <a:pt x="21488" y="12589"/>
                  <a:pt x="21267" y="13458"/>
                </a:cubicBezTo>
                <a:lnTo>
                  <a:pt x="23884" y="14123"/>
                </a:lnTo>
                <a:lnTo>
                  <a:pt x="16409" y="18569"/>
                </a:lnTo>
                <a:lnTo>
                  <a:pt x="11963" y="11095"/>
                </a:lnTo>
                <a:lnTo>
                  <a:pt x="14580" y="11759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09" name="AutoShape 41"/>
          <p:cNvSpPr>
            <a:spLocks noChangeArrowheads="1"/>
          </p:cNvSpPr>
          <p:nvPr/>
        </p:nvSpPr>
        <p:spPr bwMode="auto">
          <a:xfrm rot="2100000" flipV="1">
            <a:off x="3744058" y="2138364"/>
            <a:ext cx="552450" cy="892175"/>
          </a:xfrm>
          <a:custGeom>
            <a:avLst/>
            <a:gdLst>
              <a:gd name="G0" fmla="+- -11701488 0 0"/>
              <a:gd name="G1" fmla="+- 9205624 0 0"/>
              <a:gd name="G2" fmla="+- -11701488 0 9205624"/>
              <a:gd name="G3" fmla="+- 10800 0 0"/>
              <a:gd name="G4" fmla="+- 0 0 -1170148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862 0 0"/>
              <a:gd name="G9" fmla="+- 0 0 9205624"/>
              <a:gd name="G10" fmla="+- 4862 0 2700"/>
              <a:gd name="G11" fmla="cos G10 -11701488"/>
              <a:gd name="G12" fmla="sin G10 -11701488"/>
              <a:gd name="G13" fmla="cos 13500 -11701488"/>
              <a:gd name="G14" fmla="sin 13500 -11701488"/>
              <a:gd name="G15" fmla="+- G11 10800 0"/>
              <a:gd name="G16" fmla="+- G12 10800 0"/>
              <a:gd name="G17" fmla="+- G13 10800 0"/>
              <a:gd name="G18" fmla="+- G14 10800 0"/>
              <a:gd name="G19" fmla="*/ 4862 1 2"/>
              <a:gd name="G20" fmla="+- G19 5400 0"/>
              <a:gd name="G21" fmla="cos G20 -11701488"/>
              <a:gd name="G22" fmla="sin G20 -11701488"/>
              <a:gd name="G23" fmla="+- G21 10800 0"/>
              <a:gd name="G24" fmla="+- G12 G23 G22"/>
              <a:gd name="G25" fmla="+- G22 G23 G11"/>
              <a:gd name="G26" fmla="cos 10800 -11701488"/>
              <a:gd name="G27" fmla="sin 10800 -11701488"/>
              <a:gd name="G28" fmla="cos 4862 -11701488"/>
              <a:gd name="G29" fmla="sin 4862 -1170148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205624"/>
              <a:gd name="G36" fmla="sin G34 9205624"/>
              <a:gd name="G37" fmla="+/ 9205624 -1170148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862 G39"/>
              <a:gd name="G43" fmla="sin 486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590 w 21600"/>
              <a:gd name="T5" fmla="*/ 14323 h 21600"/>
              <a:gd name="T6" fmla="*/ 4760 w 21600"/>
              <a:gd name="T7" fmla="*/ 15784 h 21600"/>
              <a:gd name="T8" fmla="*/ 6204 w 21600"/>
              <a:gd name="T9" fmla="*/ 12386 h 21600"/>
              <a:gd name="T10" fmla="*/ -2696 w 21600"/>
              <a:gd name="T11" fmla="*/ 10458 h 21600"/>
              <a:gd name="T12" fmla="*/ 3115 w 21600"/>
              <a:gd name="T13" fmla="*/ 4934 h 21600"/>
              <a:gd name="T14" fmla="*/ 8638 w 21600"/>
              <a:gd name="T15" fmla="*/ 1074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39" y="10677"/>
                </a:moveTo>
                <a:cubicBezTo>
                  <a:pt x="5938" y="10718"/>
                  <a:pt x="5938" y="10758"/>
                  <a:pt x="5938" y="10799"/>
                </a:cubicBezTo>
                <a:cubicBezTo>
                  <a:pt x="5937" y="11929"/>
                  <a:pt x="6331" y="13023"/>
                  <a:pt x="7050" y="13894"/>
                </a:cubicBezTo>
                <a:lnTo>
                  <a:pt x="2470" y="17674"/>
                </a:lnTo>
                <a:cubicBezTo>
                  <a:pt x="873" y="15739"/>
                  <a:pt x="0" y="13308"/>
                  <a:pt x="0" y="10800"/>
                </a:cubicBezTo>
                <a:cubicBezTo>
                  <a:pt x="-1" y="10708"/>
                  <a:pt x="1" y="10617"/>
                  <a:pt x="3" y="10526"/>
                </a:cubicBezTo>
                <a:lnTo>
                  <a:pt x="-2696" y="10458"/>
                </a:lnTo>
                <a:lnTo>
                  <a:pt x="3115" y="4934"/>
                </a:lnTo>
                <a:lnTo>
                  <a:pt x="8638" y="10745"/>
                </a:lnTo>
                <a:lnTo>
                  <a:pt x="5939" y="1067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415210" name="AutoShape 42"/>
          <p:cNvSpPr>
            <a:spLocks noChangeArrowheads="1"/>
          </p:cNvSpPr>
          <p:nvPr/>
        </p:nvSpPr>
        <p:spPr bwMode="auto">
          <a:xfrm rot="17400000" flipV="1">
            <a:off x="5551121" y="2107468"/>
            <a:ext cx="2070100" cy="725365"/>
          </a:xfrm>
          <a:custGeom>
            <a:avLst/>
            <a:gdLst>
              <a:gd name="G0" fmla="+- 0 0 0"/>
              <a:gd name="G1" fmla="+- -6148200 0 0"/>
              <a:gd name="G2" fmla="+- 0 0 -614820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614820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148200"/>
              <a:gd name="G36" fmla="sin G34 -6148200"/>
              <a:gd name="G37" fmla="+/ -614820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178 w 21600"/>
              <a:gd name="T5" fmla="*/ 2913 h 21600"/>
              <a:gd name="T6" fmla="*/ 10261 w 21600"/>
              <a:gd name="T7" fmla="*/ 2717 h 21600"/>
              <a:gd name="T8" fmla="*/ 14489 w 21600"/>
              <a:gd name="T9" fmla="*/ 6856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680" y="5399"/>
                  <a:pt x="10560" y="5403"/>
                  <a:pt x="10440" y="5411"/>
                </a:cubicBezTo>
                <a:lnTo>
                  <a:pt x="10081" y="23"/>
                </a:lnTo>
                <a:cubicBezTo>
                  <a:pt x="10320" y="7"/>
                  <a:pt x="10560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914425" y="4800600"/>
            <a:ext cx="3886175" cy="693738"/>
            <a:chOff x="521" y="2352"/>
            <a:chExt cx="1773" cy="340"/>
          </a:xfrm>
        </p:grpSpPr>
        <p:sp>
          <p:nvSpPr>
            <p:cNvPr id="1415212" name="Line 44"/>
            <p:cNvSpPr>
              <a:spLocks noChangeShapeType="1"/>
            </p:cNvSpPr>
            <p:nvPr/>
          </p:nvSpPr>
          <p:spPr bwMode="auto">
            <a:xfrm>
              <a:off x="1027" y="2410"/>
              <a:ext cx="4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lIns="198380" tIns="0" rIns="198380" bIns="99188"/>
            <a:lstStyle/>
            <a:p>
              <a:endParaRPr lang="id-ID"/>
            </a:p>
          </p:txBody>
        </p:sp>
        <p:sp>
          <p:nvSpPr>
            <p:cNvPr id="1415213" name="Line 45"/>
            <p:cNvSpPr>
              <a:spLocks noChangeShapeType="1"/>
            </p:cNvSpPr>
            <p:nvPr/>
          </p:nvSpPr>
          <p:spPr bwMode="auto">
            <a:xfrm>
              <a:off x="1027" y="2583"/>
              <a:ext cx="4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198380" tIns="0" rIns="198380" bIns="99188"/>
            <a:lstStyle/>
            <a:p>
              <a:endParaRPr lang="id-ID"/>
            </a:p>
          </p:txBody>
        </p:sp>
        <p:sp>
          <p:nvSpPr>
            <p:cNvPr id="1415214" name="Text Box 46"/>
            <p:cNvSpPr txBox="1">
              <a:spLocks noChangeArrowheads="1"/>
            </p:cNvSpPr>
            <p:nvPr/>
          </p:nvSpPr>
          <p:spPr bwMode="auto">
            <a:xfrm>
              <a:off x="1488" y="2352"/>
              <a:ext cx="75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Pertambahan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  </a:t>
              </a:r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nilai</a:t>
              </a:r>
              <a:endParaRPr lang="en-US" sz="1300" b="0" i="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215" name="Text Box 47"/>
            <p:cNvSpPr txBox="1">
              <a:spLocks noChangeArrowheads="1"/>
            </p:cNvSpPr>
            <p:nvPr/>
          </p:nvSpPr>
          <p:spPr bwMode="auto">
            <a:xfrm>
              <a:off x="1488" y="2525"/>
              <a:ext cx="80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Aliran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Informasi</a:t>
              </a:r>
              <a:endParaRPr lang="en-US" sz="1300" b="0" i="0" u="none" dirty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15216" name="Text Box 48"/>
            <p:cNvSpPr txBox="1">
              <a:spLocks noChangeArrowheads="1"/>
            </p:cNvSpPr>
            <p:nvPr/>
          </p:nvSpPr>
          <p:spPr bwMode="auto">
            <a:xfrm>
              <a:off x="521" y="2352"/>
              <a:ext cx="50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8380" tIns="0" rIns="198380" bIns="99188"/>
            <a:lstStyle/>
            <a:p>
              <a:pPr defTabSz="1182688"/>
              <a:r>
                <a:rPr lang="en-US" sz="1300" b="0" i="0" u="none" dirty="0" err="1">
                  <a:solidFill>
                    <a:srgbClr val="FFFF00"/>
                  </a:solidFill>
                  <a:latin typeface="Times New Roman" pitchFamily="18" charset="0"/>
                </a:rPr>
                <a:t>Kunci</a:t>
              </a:r>
              <a:r>
                <a:rPr lang="en-US" sz="1300" b="0" i="0" u="none" dirty="0">
                  <a:solidFill>
                    <a:srgbClr val="FFFF00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1415217" name="Text Box 49"/>
          <p:cNvSpPr txBox="1">
            <a:spLocks noChangeArrowheads="1"/>
          </p:cNvSpPr>
          <p:nvPr/>
        </p:nvSpPr>
        <p:spPr bwMode="auto">
          <a:xfrm>
            <a:off x="1537189" y="5529264"/>
            <a:ext cx="6477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374" tIns="59187" rIns="118374" bIns="59187"/>
          <a:lstStyle/>
          <a:p>
            <a:pPr algn="ctr" defTabSz="1182688"/>
            <a:r>
              <a:rPr lang="en-US" sz="1800" b="0" i="0" u="none" dirty="0">
                <a:solidFill>
                  <a:srgbClr val="FFFF00"/>
                </a:solidFill>
              </a:rPr>
              <a:t>Model </a:t>
            </a:r>
            <a:r>
              <a:rPr lang="en-US" sz="1800" b="0" i="0" u="none" dirty="0" err="1">
                <a:solidFill>
                  <a:srgbClr val="FFFF00"/>
                </a:solidFill>
              </a:rPr>
              <a:t>sistem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manajemen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mutu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berdasarkan</a:t>
            </a:r>
            <a:r>
              <a:rPr lang="en-US" sz="1800" b="0" i="0" u="none" dirty="0">
                <a:solidFill>
                  <a:srgbClr val="FFFF00"/>
                </a:solidFill>
              </a:rPr>
              <a:t> </a:t>
            </a:r>
            <a:r>
              <a:rPr lang="en-US" sz="1800" b="0" i="0" u="none" dirty="0" err="1">
                <a:solidFill>
                  <a:srgbClr val="FFFF00"/>
                </a:solidFill>
              </a:rPr>
              <a:t>proses</a:t>
            </a:r>
            <a:endParaRPr lang="en-US" sz="1800" b="0" i="0" u="none" dirty="0">
              <a:solidFill>
                <a:srgbClr val="FFFF00"/>
              </a:solidFill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7467600" y="2032000"/>
            <a:ext cx="438150" cy="2706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9187" tIns="59187" rIns="59187" bIns="59187" anchor="ctr"/>
          <a:lstStyle/>
          <a:p>
            <a:pPr algn="ctr" defTabSz="1182688"/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M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H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en-US" sz="1600" i="0" u="none" dirty="0">
                <a:solidFill>
                  <a:srgbClr val="FFFF00"/>
                </a:solidFill>
              </a:rPr>
              <a:t>A</a:t>
            </a: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i="0" u="none" dirty="0" smtClean="0">
                <a:solidFill>
                  <a:srgbClr val="FFFF00"/>
                </a:solidFill>
              </a:rPr>
              <a:t>I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S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W</a:t>
            </a:r>
            <a:endParaRPr lang="en-US" sz="1600" i="0" u="none" dirty="0">
              <a:solidFill>
                <a:srgbClr val="FFFF00"/>
              </a:solidFill>
            </a:endParaRPr>
          </a:p>
          <a:p>
            <a:pPr algn="ctr" defTabSz="1182688"/>
            <a:r>
              <a:rPr lang="id-ID" sz="1600" dirty="0" smtClean="0">
                <a:solidFill>
                  <a:srgbClr val="FFFF00"/>
                </a:solidFill>
              </a:rPr>
              <a:t>A</a:t>
            </a:r>
            <a:endParaRPr lang="en-US" sz="1600" i="0" u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6. Manajemen sumber daya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794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6.1. </a:t>
            </a:r>
            <a:r>
              <a:rPr lang="en-US" sz="2400" dirty="0" err="1" smtClean="0"/>
              <a:t>Penyediaan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menerapkan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memelihara</a:t>
            </a:r>
            <a:r>
              <a:rPr lang="en-US" sz="1600" dirty="0" smtClean="0"/>
              <a:t> SMM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berkelanjutan</a:t>
            </a:r>
            <a:r>
              <a:rPr lang="en-US" sz="1600" dirty="0" smtClean="0"/>
              <a:t> </a:t>
            </a:r>
            <a:r>
              <a:rPr lang="en-US" sz="1600" dirty="0" err="1" smtClean="0"/>
              <a:t>menyempurnakan</a:t>
            </a:r>
            <a:r>
              <a:rPr lang="en-US" sz="1600" dirty="0" smtClean="0"/>
              <a:t> </a:t>
            </a:r>
            <a:r>
              <a:rPr lang="en-US" sz="1600" dirty="0" err="1" smtClean="0"/>
              <a:t>efektivitasnya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kepuasan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memenuhi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6.2.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6.2.1. </a:t>
            </a:r>
            <a:r>
              <a:rPr lang="en-US" sz="2000" dirty="0" err="1" smtClean="0"/>
              <a:t>Umum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d-ID" sz="1600" dirty="0" smtClean="0"/>
              <a:t>Dosen &amp;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terhadap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,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,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pengealaman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/>
              <a:t>6.2.2.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,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perlu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mempengaruhi</a:t>
            </a:r>
            <a:r>
              <a:rPr lang="en-US" sz="1600" dirty="0" smtClean="0"/>
              <a:t> </a:t>
            </a:r>
            <a:r>
              <a:rPr lang="en-US" sz="1600" dirty="0" err="1" smtClean="0"/>
              <a:t>kesesuaian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id-ID" sz="1600" dirty="0" smtClean="0"/>
              <a:t>kompetensi lulusan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menyediakan</a:t>
            </a:r>
            <a:r>
              <a:rPr lang="en-US" sz="1600" dirty="0" smtClean="0"/>
              <a:t>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lain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 smtClean="0"/>
              <a:t>kompetensi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penting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mengevaluasi</a:t>
            </a:r>
            <a:r>
              <a:rPr lang="en-US" sz="1600" dirty="0" smtClean="0"/>
              <a:t> </a:t>
            </a:r>
            <a:r>
              <a:rPr lang="en-US" sz="1600" dirty="0" err="1" smtClean="0"/>
              <a:t>keefektifan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dilakukan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Memastikan</a:t>
            </a:r>
            <a:r>
              <a:rPr lang="en-US" sz="1600" dirty="0" smtClean="0"/>
              <a:t> </a:t>
            </a:r>
            <a:r>
              <a:rPr lang="en-US" sz="1600" dirty="0" err="1" smtClean="0"/>
              <a:t>bahwa</a:t>
            </a:r>
            <a:r>
              <a:rPr lang="en-US" sz="1600" dirty="0" smtClean="0"/>
              <a:t> </a:t>
            </a:r>
            <a:r>
              <a:rPr lang="id-ID" sz="1600" dirty="0" smtClean="0"/>
              <a:t>dosen/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</a:t>
            </a:r>
            <a:r>
              <a:rPr lang="en-US" sz="1600" dirty="0" err="1" smtClean="0"/>
              <a:t>menyadari</a:t>
            </a:r>
            <a:r>
              <a:rPr lang="en-US" sz="1600" dirty="0" smtClean="0"/>
              <a:t> </a:t>
            </a:r>
            <a:r>
              <a:rPr lang="en-US" sz="1600" dirty="0" err="1" smtClean="0"/>
              <a:t>relevansi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pentingnya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kontribusi</a:t>
            </a:r>
            <a:r>
              <a:rPr lang="en-US" sz="1600" dirty="0" smtClean="0"/>
              <a:t> </a:t>
            </a:r>
            <a:r>
              <a:rPr lang="en-US" sz="1600" dirty="0" err="1" smtClean="0"/>
              <a:t>mereka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pencapaian</a:t>
            </a:r>
            <a:r>
              <a:rPr lang="en-US" sz="1600" dirty="0" smtClean="0"/>
              <a:t>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endParaRPr lang="en-US" sz="16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err="1" smtClean="0"/>
              <a:t>Memelihara</a:t>
            </a:r>
            <a:r>
              <a:rPr lang="en-US" sz="1600" dirty="0" smtClean="0"/>
              <a:t> </a:t>
            </a:r>
            <a:r>
              <a:rPr lang="en-US" sz="1600" dirty="0" err="1" smtClean="0"/>
              <a:t>catatan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, </a:t>
            </a:r>
            <a:r>
              <a:rPr lang="en-US" sz="1600" dirty="0" err="1" smtClean="0"/>
              <a:t>pelatihan</a:t>
            </a:r>
            <a:r>
              <a:rPr lang="en-US" sz="1600" dirty="0" smtClean="0"/>
              <a:t>, </a:t>
            </a:r>
            <a:r>
              <a:rPr lang="en-US" sz="1600" dirty="0" err="1" smtClean="0"/>
              <a:t>keterampilan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pengalaman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6.3. </a:t>
            </a:r>
            <a:r>
              <a:rPr lang="en-US" sz="2800" dirty="0" err="1" smtClean="0"/>
              <a:t>Infrastruktur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id-ID" sz="2400" dirty="0" smtClean="0"/>
              <a:t>/lulusan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Infrastruktur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 </a:t>
            </a:r>
            <a:r>
              <a:rPr lang="en-US" sz="2000" dirty="0" err="1" smtClean="0"/>
              <a:t>bangunan</a:t>
            </a:r>
            <a:r>
              <a:rPr lang="en-US" sz="2000" dirty="0" smtClean="0"/>
              <a:t>,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utilitas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pendukung</a:t>
            </a:r>
            <a:r>
              <a:rPr lang="en-US" sz="2000" dirty="0" smtClean="0"/>
              <a:t>: </a:t>
            </a:r>
            <a:r>
              <a:rPr lang="en-US" sz="2000" dirty="0" err="1" smtClean="0"/>
              <a:t>transportasi</a:t>
            </a:r>
            <a:r>
              <a:rPr lang="en-US" sz="2000" dirty="0" smtClean="0"/>
              <a:t>, </a:t>
            </a:r>
            <a:r>
              <a:rPr lang="en-US" sz="2000" dirty="0" err="1" smtClean="0"/>
              <a:t>komunikasi,atau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6.4.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mengelola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id-ID" sz="2400" dirty="0" smtClean="0"/>
              <a:t>lulusan/</a:t>
            </a:r>
            <a:r>
              <a:rPr lang="en-US" sz="2400" dirty="0" err="1" smtClean="0"/>
              <a:t>produk</a:t>
            </a:r>
            <a:r>
              <a:rPr lang="id-ID" sz="2400" dirty="0" smtClean="0"/>
              <a:t> 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7. </a:t>
            </a:r>
            <a:r>
              <a:rPr lang="en-US" dirty="0" err="1" smtClean="0">
                <a:solidFill>
                  <a:srgbClr val="FFFF00"/>
                </a:solidFill>
              </a:rPr>
              <a:t>Realisasi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produk</a:t>
            </a:r>
            <a:r>
              <a:rPr lang="id-ID" dirty="0" smtClean="0">
                <a:solidFill>
                  <a:srgbClr val="FFFF00"/>
                </a:solidFill>
              </a:rPr>
              <a:t>/lulusan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7.1. </a:t>
            </a:r>
            <a:r>
              <a:rPr lang="en-US" sz="1600" dirty="0" err="1" smtClean="0"/>
              <a:t>Perencanaan</a:t>
            </a:r>
            <a:r>
              <a:rPr lang="en-US" sz="1600" dirty="0" smtClean="0"/>
              <a:t> </a:t>
            </a:r>
            <a:r>
              <a:rPr lang="en-US" sz="1600" dirty="0" err="1" smtClean="0"/>
              <a:t>realisasi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id-ID" sz="1600" dirty="0" smtClean="0"/>
              <a:t>mahasiswa/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7.2.1. </a:t>
            </a:r>
            <a:r>
              <a:rPr lang="en-US" sz="1600" dirty="0" err="1" smtClean="0"/>
              <a:t>Penetapan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7.2.2. </a:t>
            </a:r>
            <a:r>
              <a:rPr lang="en-US" sz="1600" dirty="0" err="1" smtClean="0"/>
              <a:t>Telaah</a:t>
            </a:r>
            <a:r>
              <a:rPr lang="en-US" sz="1600" dirty="0" smtClean="0"/>
              <a:t> </a:t>
            </a:r>
            <a:r>
              <a:rPr lang="en-US" sz="1600" dirty="0" err="1" smtClean="0"/>
              <a:t>persyaratan</a:t>
            </a:r>
            <a:r>
              <a:rPr lang="en-US" sz="1600" dirty="0" smtClean="0"/>
              <a:t> </a:t>
            </a:r>
            <a:r>
              <a:rPr lang="en-US" sz="1600" dirty="0" err="1" smtClean="0"/>
              <a:t>terkait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id-ID" sz="1600" dirty="0" smtClean="0"/>
              <a:t>/lulusan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7.2.3. </a:t>
            </a:r>
            <a:r>
              <a:rPr lang="en-US" sz="1600" dirty="0" err="1" smtClean="0"/>
              <a:t>Komunikasi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id-ID" sz="1600" dirty="0" smtClean="0"/>
              <a:t>/mahasiswa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7.3.1. </a:t>
            </a:r>
            <a:r>
              <a:rPr lang="en-US" sz="1600" i="1" dirty="0" err="1" smtClean="0">
                <a:solidFill>
                  <a:srgbClr val="FFFF00"/>
                </a:solidFill>
              </a:rPr>
              <a:t>Perencanaan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7.3.2. Input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7.3.4. </a:t>
            </a:r>
            <a:r>
              <a:rPr lang="en-US" sz="1600" i="1" dirty="0" err="1" smtClean="0">
                <a:solidFill>
                  <a:srgbClr val="FFFF00"/>
                </a:solidFill>
              </a:rPr>
              <a:t>Tinjaun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7.3.5. </a:t>
            </a:r>
            <a:r>
              <a:rPr lang="en-US" sz="1600" i="1" dirty="0" err="1" smtClean="0">
                <a:solidFill>
                  <a:srgbClr val="FFFF00"/>
                </a:solidFill>
              </a:rPr>
              <a:t>Verifikasi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7.3.6. </a:t>
            </a:r>
            <a:r>
              <a:rPr lang="en-US" sz="1600" i="1" dirty="0" err="1" smtClean="0">
                <a:solidFill>
                  <a:srgbClr val="FFFF00"/>
                </a:solidFill>
              </a:rPr>
              <a:t>Validasi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solidFill>
                  <a:srgbClr val="FFFF00"/>
                </a:solidFill>
              </a:rPr>
              <a:t>7.3.7. </a:t>
            </a:r>
            <a:r>
              <a:rPr lang="en-US" sz="1600" i="1" dirty="0" err="1" smtClean="0">
                <a:solidFill>
                  <a:srgbClr val="FFFF00"/>
                </a:solidFill>
              </a:rPr>
              <a:t>Pengendalian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perubahan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disain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dan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en-US" sz="1600" i="1" dirty="0" err="1" smtClean="0">
                <a:solidFill>
                  <a:srgbClr val="FFFF00"/>
                </a:solidFill>
              </a:rPr>
              <a:t>pengembangan</a:t>
            </a:r>
            <a:endParaRPr lang="en-US" sz="1600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 </a:t>
            </a:r>
            <a:r>
              <a:rPr lang="en-US" sz="1600" dirty="0" err="1" smtClean="0"/>
              <a:t>Pembelian</a:t>
            </a:r>
            <a:r>
              <a:rPr lang="id-ID" sz="1600" dirty="0" smtClean="0"/>
              <a:t>/uang kuliah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7.4.1.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7.4.2. </a:t>
            </a:r>
            <a:r>
              <a:rPr lang="en-US" sz="1600" dirty="0" err="1" smtClean="0"/>
              <a:t>Informasi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7.4.3. </a:t>
            </a:r>
            <a:r>
              <a:rPr lang="en-US" sz="1600" dirty="0" err="1" smtClean="0"/>
              <a:t>Verifikasi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pembelian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7.5.1.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7.5.2. </a:t>
            </a:r>
            <a:r>
              <a:rPr lang="en-US" sz="1600" dirty="0" err="1" smtClean="0"/>
              <a:t>Validasi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produksi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penyediaan</a:t>
            </a:r>
            <a:r>
              <a:rPr lang="en-US" sz="1600" dirty="0" smtClean="0"/>
              <a:t> </a:t>
            </a:r>
            <a:r>
              <a:rPr lang="en-US" sz="1600" dirty="0" err="1" smtClean="0"/>
              <a:t>jasa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7.5.3. </a:t>
            </a:r>
            <a:r>
              <a:rPr lang="en-US" sz="1600" dirty="0" err="1" smtClean="0"/>
              <a:t>Identifikasi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ketelusuran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7.5.4. </a:t>
            </a:r>
            <a:r>
              <a:rPr lang="en-US" sz="1600" dirty="0" err="1" smtClean="0"/>
              <a:t>Barang</a:t>
            </a:r>
            <a:r>
              <a:rPr lang="en-US" sz="1600" dirty="0" smtClean="0"/>
              <a:t> </a:t>
            </a:r>
            <a:r>
              <a:rPr lang="en-US" sz="1600" dirty="0" err="1" smtClean="0"/>
              <a:t>milik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7.5.5. </a:t>
            </a:r>
            <a:r>
              <a:rPr lang="en-US" sz="1600" dirty="0" err="1" smtClean="0"/>
              <a:t>Pengawetan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/>
              <a:t>7.6. </a:t>
            </a:r>
            <a:r>
              <a:rPr lang="en-US" sz="1600" dirty="0" err="1" smtClean="0"/>
              <a:t>Pengendalian</a:t>
            </a:r>
            <a:r>
              <a:rPr lang="en-US" sz="1600" dirty="0" smtClean="0"/>
              <a:t>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</a:t>
            </a:r>
            <a:r>
              <a:rPr lang="en-US" sz="1600" dirty="0" err="1" smtClean="0"/>
              <a:t>pengukuran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pemantauan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/>
              </a:rPr>
              <a:t>7.1 </a:t>
            </a:r>
            <a:r>
              <a:rPr lang="en-US" sz="3600" b="1" dirty="0" err="1" smtClean="0">
                <a:effectLst/>
              </a:rPr>
              <a:t>Perencanaan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err="1" smtClean="0">
                <a:effectLst/>
              </a:rPr>
              <a:t>realisasi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err="1" smtClean="0">
                <a:effectLst/>
              </a:rPr>
              <a:t>produk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merencanakan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mengembangkan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proses-proses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diperlukan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untuk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realisasi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id-ID" sz="2400" b="1" dirty="0" smtClean="0">
                <a:effectLst/>
              </a:rPr>
              <a:t>/lulusan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Perencanaan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konsisten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proses-proses</a:t>
            </a:r>
            <a:r>
              <a:rPr lang="en-US" sz="2400" b="1" dirty="0" smtClean="0">
                <a:effectLst/>
              </a:rPr>
              <a:t> lain (4.1).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menenetukan</a:t>
            </a:r>
            <a:r>
              <a:rPr lang="en-US" sz="2400" b="1" dirty="0" smtClean="0">
                <a:effectLst/>
              </a:rPr>
              <a:t> , </a:t>
            </a:r>
            <a:r>
              <a:rPr lang="en-US" sz="2400" b="1" dirty="0" err="1" smtClean="0">
                <a:effectLst/>
              </a:rPr>
              <a:t>sebagaimana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Sasaran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mutu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Kebutuhan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menetapkan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proses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dokumen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menyediakan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sumber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daya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spesifik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verifikasi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validasi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pengukuran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inspeksi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pengujian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diperlukan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spesifik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id-ID" sz="2000" b="1" dirty="0" smtClean="0">
                <a:effectLst/>
              </a:rPr>
              <a:t>/lulusan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kriteria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penerimaan</a:t>
            </a:r>
            <a:r>
              <a:rPr lang="en-US" sz="2000" b="1" dirty="0" smtClean="0">
                <a:effectLst/>
              </a:rPr>
              <a:t>/</a:t>
            </a:r>
            <a:r>
              <a:rPr lang="en-US" sz="2000" b="1" dirty="0" err="1" smtClean="0">
                <a:effectLst/>
              </a:rPr>
              <a:t>kelulusan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r>
              <a:rPr lang="en-US" sz="2000" b="1" dirty="0" smtClean="0">
                <a:effectLst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effectLst/>
              </a:rPr>
              <a:t>Catatan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dibutuhkan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memberikan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bukti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bahwa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realisasi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proses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hasilnya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memenuhi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(4.2.4)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effectLst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7.2 PROSES BERKAITAN DENGAN PELANGGAN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7.2.1 </a:t>
            </a:r>
            <a:r>
              <a:rPr lang="en-US" b="1" dirty="0" err="1" smtClean="0">
                <a:effectLst/>
              </a:rPr>
              <a:t>Penetapan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berkaitan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dengan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/</a:t>
            </a:r>
            <a:r>
              <a:rPr lang="en-US" b="1" dirty="0" err="1" smtClean="0">
                <a:effectLst/>
              </a:rPr>
              <a:t>jasa</a:t>
            </a:r>
            <a:r>
              <a:rPr lang="en-US" b="1" dirty="0" smtClean="0">
                <a:effectLst/>
              </a:rPr>
              <a:t> :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menentukan</a:t>
            </a:r>
            <a:r>
              <a:rPr lang="en-US" sz="2400" b="1" dirty="0" smtClean="0">
                <a:effectLst/>
              </a:rPr>
              <a:t>:</a:t>
            </a: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termasuk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paska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tidak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tetapi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dinyatakan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dimaksud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bila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diketahui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undang-undang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hukum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berlaku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bagi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2" eaLnBrk="1" hangingPunct="1">
              <a:defRPr/>
            </a:pPr>
            <a:r>
              <a:rPr lang="en-US" sz="2000" b="1" dirty="0" err="1" smtClean="0">
                <a:effectLst/>
              </a:rPr>
              <a:t>Persyaratan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tambahan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dipertimbangkan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penting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endParaRPr lang="en-US" sz="2000" b="1" dirty="0" smtClean="0">
              <a:effectLst/>
            </a:endParaRP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  <a:effectLst/>
              </a:rPr>
              <a:t>7.2.2 PENELAAHAN TERHADAP PERSYARATAN BERKAITAN DENGAN PRODUK/JASA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menelaah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berhubungan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dengan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dilakukan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sebelum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komitmen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untuk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memasok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pada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(</a:t>
            </a:r>
            <a:r>
              <a:rPr lang="en-US" sz="1800" b="1" dirty="0" err="1" smtClean="0">
                <a:effectLst/>
              </a:rPr>
              <a:t>misal</a:t>
            </a:r>
            <a:r>
              <a:rPr lang="en-US" sz="1800" b="1" dirty="0" smtClean="0">
                <a:effectLst/>
              </a:rPr>
              <a:t>: </a:t>
            </a:r>
            <a:r>
              <a:rPr lang="en-US" sz="1800" b="1" dirty="0" err="1" smtClean="0">
                <a:effectLst/>
              </a:rPr>
              <a:t>penyerahan</a:t>
            </a:r>
            <a:r>
              <a:rPr lang="en-US" sz="1800" b="1" dirty="0" smtClean="0">
                <a:effectLst/>
              </a:rPr>
              <a:t> tender, </a:t>
            </a:r>
            <a:r>
              <a:rPr lang="en-US" sz="1800" b="1" dirty="0" err="1" smtClean="0">
                <a:effectLst/>
              </a:rPr>
              <a:t>penerimaan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kontrak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atau</a:t>
            </a:r>
            <a:r>
              <a:rPr lang="en-US" sz="1800" b="1" dirty="0" smtClean="0">
                <a:effectLst/>
              </a:rPr>
              <a:t> order, </a:t>
            </a:r>
            <a:r>
              <a:rPr lang="en-US" sz="1800" b="1" dirty="0" err="1" smtClean="0">
                <a:effectLst/>
              </a:rPr>
              <a:t>penerimaan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perubahan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pada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kontrak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atau</a:t>
            </a:r>
            <a:r>
              <a:rPr lang="en-US" sz="1800" b="1" dirty="0" smtClean="0">
                <a:effectLst/>
              </a:rPr>
              <a:t> order),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memastikan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produk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didefinisikan</a:t>
            </a:r>
            <a:endParaRPr lang="en-US" sz="16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kontrak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atau</a:t>
            </a:r>
            <a:r>
              <a:rPr lang="en-US" sz="1600" b="1" dirty="0" smtClean="0">
                <a:effectLst/>
              </a:rPr>
              <a:t> order yang </a:t>
            </a:r>
            <a:r>
              <a:rPr lang="en-US" sz="1600" b="1" dirty="0" err="1" smtClean="0">
                <a:effectLst/>
              </a:rPr>
              <a:t>berbeda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dari</a:t>
            </a:r>
            <a:r>
              <a:rPr lang="en-US" sz="1600" b="1" dirty="0" smtClean="0">
                <a:effectLst/>
              </a:rPr>
              <a:t> yang </a:t>
            </a:r>
            <a:r>
              <a:rPr lang="en-US" sz="1600" b="1" dirty="0" err="1" smtClean="0">
                <a:effectLst/>
              </a:rPr>
              <a:t>sebelumnya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dinyatakan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diselesaikan</a:t>
            </a:r>
            <a:endParaRPr lang="en-US" sz="16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dirty="0" err="1" smtClean="0">
                <a:effectLst/>
              </a:rPr>
              <a:t>Organisasi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memiliki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kemampuan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untuk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memenuhi</a:t>
            </a:r>
            <a:r>
              <a:rPr lang="en-US" sz="1600" b="1" dirty="0" smtClean="0">
                <a:effectLst/>
              </a:rPr>
              <a:t> </a:t>
            </a:r>
            <a:r>
              <a:rPr lang="en-US" sz="1600" b="1" dirty="0" err="1" smtClean="0">
                <a:effectLst/>
              </a:rPr>
              <a:t>persyaratan</a:t>
            </a:r>
            <a:r>
              <a:rPr lang="en-US" sz="1600" b="1" dirty="0" smtClean="0">
                <a:effectLst/>
              </a:rPr>
              <a:t> yang </a:t>
            </a:r>
            <a:r>
              <a:rPr lang="en-US" sz="1600" b="1" dirty="0" err="1" smtClean="0">
                <a:effectLst/>
              </a:rPr>
              <a:t>ditentukan</a:t>
            </a:r>
            <a:endParaRPr lang="en-US" sz="16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Catatan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hasil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tindakan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timbul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dari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penelaahan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dipelihara</a:t>
            </a:r>
            <a:r>
              <a:rPr lang="en-US" sz="1800" b="1" dirty="0" smtClean="0">
                <a:effectLst/>
              </a:rPr>
              <a:t> (4.2.4)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Bila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tidak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menyediakan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secara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terdokumentasi</a:t>
            </a:r>
            <a:r>
              <a:rPr lang="en-US" sz="1800" b="1" dirty="0" smtClean="0">
                <a:effectLst/>
              </a:rPr>
              <a:t>,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pelanggan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dikonfirmasikan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oleh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sebelum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penerimaan</a:t>
            </a:r>
            <a:endParaRPr lang="en-US" sz="18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>
                <a:effectLst/>
              </a:rPr>
              <a:t>Bila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produk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berubah</a:t>
            </a:r>
            <a:r>
              <a:rPr lang="en-US" sz="1800" b="1" dirty="0" smtClean="0">
                <a:effectLst/>
              </a:rPr>
              <a:t>, </a:t>
            </a:r>
            <a:r>
              <a:rPr lang="en-US" sz="1800" b="1" dirty="0" err="1" smtClean="0">
                <a:effectLst/>
              </a:rPr>
              <a:t>organisasi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harus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memastikan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dokumen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relevan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diubah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bahwa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karyawan</a:t>
            </a:r>
            <a:r>
              <a:rPr lang="en-US" sz="1800" b="1" dirty="0" smtClean="0">
                <a:effectLst/>
              </a:rPr>
              <a:t> yang </a:t>
            </a:r>
            <a:r>
              <a:rPr lang="en-US" sz="1800" b="1" dirty="0" err="1" smtClean="0">
                <a:effectLst/>
              </a:rPr>
              <a:t>terkait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diberitahukan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mengenai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perubahan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persyaratan</a:t>
            </a:r>
            <a:r>
              <a:rPr lang="en-US" sz="1800" b="1" dirty="0" smtClean="0">
                <a:effectLst/>
              </a:rPr>
              <a:t> </a:t>
            </a:r>
            <a:r>
              <a:rPr lang="en-US" sz="1800" b="1" dirty="0" err="1" smtClean="0">
                <a:effectLst/>
              </a:rPr>
              <a:t>tsb</a:t>
            </a:r>
            <a:endParaRPr lang="en-US" sz="1800" b="1" dirty="0" smtClean="0">
              <a:effectLst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7.2.3 KOMUNIKASI PELANGGAN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men</a:t>
            </a:r>
            <a:r>
              <a:rPr lang="id-ID" sz="2800" dirty="0" smtClean="0"/>
              <a:t>e</a:t>
            </a:r>
            <a:r>
              <a:rPr lang="en-US" sz="2800" dirty="0" err="1" smtClean="0"/>
              <a:t>rapkan</a:t>
            </a:r>
            <a:r>
              <a:rPr lang="en-US" sz="2800" dirty="0" smtClean="0"/>
              <a:t> </a:t>
            </a:r>
            <a:r>
              <a:rPr lang="en-US" sz="2800" dirty="0" err="1" smtClean="0"/>
              <a:t>peraturan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 </a:t>
            </a:r>
            <a:r>
              <a:rPr lang="en-US" sz="2800" dirty="0" err="1" smtClean="0"/>
              <a:t>sehubungan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:</a:t>
            </a:r>
            <a:endParaRPr lang="en-US" sz="28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Informasi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endParaRPr lang="en-US" sz="24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Penanganan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inquiri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kontrak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atau</a:t>
            </a:r>
            <a:r>
              <a:rPr lang="en-US" sz="2400" b="1" dirty="0" smtClean="0">
                <a:effectLst/>
              </a:rPr>
              <a:t> order, </a:t>
            </a:r>
            <a:r>
              <a:rPr lang="en-US" sz="2400" b="1" dirty="0" err="1" smtClean="0">
                <a:effectLst/>
              </a:rPr>
              <a:t>termasuk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perubahan</a:t>
            </a:r>
            <a:endParaRPr lang="en-US" sz="24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</a:rPr>
              <a:t>Umpan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balik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pelanggan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termasuk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keluhan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pelanggan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  <a:effectLst/>
              </a:rPr>
              <a:t>7.3 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Desain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dan</a:t>
            </a:r>
            <a:r>
              <a:rPr lang="en-US" sz="40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/>
              </a:rPr>
              <a:t>pengembangan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7.3.1 Perencanaan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7.3.2 Masukan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7.3.3 Hasil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7.3.4 Penelaahan disain dan pengembangan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7.3.5 Verifikasi disain dan pengembangan 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7.3.6 Validasi disain dan pengembangan</a:t>
            </a:r>
          </a:p>
          <a:p>
            <a:pPr lvl="1" eaLnBrk="1" hangingPunct="1"/>
            <a:r>
              <a:rPr lang="en-US" sz="2400" b="1" smtClean="0">
                <a:solidFill>
                  <a:srgbClr val="FFFF00"/>
                </a:solidFill>
                <a:effectLst/>
              </a:rPr>
              <a:t>7.3.7 Pengendalian perubahan disain dan pengembangan 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</a:pPr>
            <a:endParaRPr lang="en-US" sz="2400" b="1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30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7.3.1.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,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Tahap-tahap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Penelaahan</a:t>
            </a:r>
            <a:r>
              <a:rPr lang="en-US" sz="2000" dirty="0" smtClean="0"/>
              <a:t>, </a:t>
            </a:r>
            <a:r>
              <a:rPr lang="en-US" sz="2000" dirty="0" err="1" smtClean="0"/>
              <a:t>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validasi</a:t>
            </a:r>
            <a:r>
              <a:rPr lang="en-US" sz="2000" dirty="0" smtClean="0"/>
              <a:t> </a:t>
            </a:r>
            <a:r>
              <a:rPr lang="en-US" sz="2000" dirty="0" err="1" smtClean="0"/>
              <a:t>yagn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dg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wewenang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14227C4A-EA8D-4C86-890E-07BB85243C3A}" type="slidenum">
              <a:rPr lang="en-US"/>
              <a:pPr/>
              <a:t>6</a:t>
            </a:fld>
            <a:r>
              <a:rPr lang="en-US"/>
              <a:t>  dari 50 halaman</a:t>
            </a:r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 rot="16200000">
            <a:off x="227257" y="1799371"/>
            <a:ext cx="4778375" cy="37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 	</a:t>
            </a:r>
            <a:r>
              <a:rPr lang="en-US" sz="1700" b="0" i="0" u="none" dirty="0" err="1"/>
              <a:t>Lingkup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1.1	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1.2 	</a:t>
            </a:r>
            <a:r>
              <a:rPr lang="en-US" sz="1700" b="0" i="0" u="none" dirty="0" err="1"/>
              <a:t>Penerapan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2. 	</a:t>
            </a:r>
            <a:r>
              <a:rPr lang="en-US" sz="1700" b="0" i="0" u="none" dirty="0" err="1"/>
              <a:t>Acuan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normatif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3. 	</a:t>
            </a:r>
            <a:r>
              <a:rPr lang="en-US" sz="1700" b="0" i="0" u="none" dirty="0" err="1"/>
              <a:t>Istilah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definisi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 	</a:t>
            </a:r>
            <a:r>
              <a:rPr lang="en-US" sz="1700" b="0" i="0" u="none" dirty="0" err="1"/>
              <a:t>Sistem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Mutu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4.1	</a:t>
            </a:r>
            <a:r>
              <a:rPr lang="en-US" sz="1700" b="0" i="0" u="none" dirty="0" err="1"/>
              <a:t>Persyaratan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4.2	</a:t>
            </a:r>
            <a:r>
              <a:rPr lang="en-US" sz="1700" b="0" i="0" u="none" dirty="0" err="1"/>
              <a:t>Persyaratan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dokumentasi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 	</a:t>
            </a:r>
            <a:r>
              <a:rPr lang="en-US" sz="1700" b="0" i="0" u="none" dirty="0" err="1"/>
              <a:t>Tanggung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jawab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5.1	</a:t>
            </a:r>
            <a:r>
              <a:rPr lang="en-US" sz="1700" b="0" i="0" u="none" dirty="0" err="1"/>
              <a:t>Komitmen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5.2 	</a:t>
            </a:r>
            <a:r>
              <a:rPr lang="en-US" sz="1700" b="0" i="0" u="none" dirty="0" err="1"/>
              <a:t>Fokus</a:t>
            </a:r>
            <a:r>
              <a:rPr lang="en-US" sz="1700" b="0" i="0" u="none" dirty="0"/>
              <a:t> </a:t>
            </a:r>
            <a:r>
              <a:rPr lang="id-ID" sz="1700" dirty="0" smtClean="0"/>
              <a:t>Mahasiswa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5.3 	</a:t>
            </a:r>
            <a:r>
              <a:rPr lang="en-US" sz="1700" b="0" i="0" u="none" dirty="0" err="1"/>
              <a:t>Kebijakan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mutu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5.4 	</a:t>
            </a:r>
            <a:r>
              <a:rPr lang="en-US" sz="1700" b="0" i="0" u="none" dirty="0" err="1"/>
              <a:t>Perencanaan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5.5 	</a:t>
            </a:r>
            <a:r>
              <a:rPr lang="en-US" sz="1700" b="0" i="0" u="none" dirty="0" err="1"/>
              <a:t>Tanggung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jawab</a:t>
            </a:r>
            <a:r>
              <a:rPr lang="en-US" sz="1700" b="0" i="0" u="none" dirty="0"/>
              <a:t>, </a:t>
            </a:r>
            <a:r>
              <a:rPr lang="en-US" sz="1700" b="0" i="0" u="none" dirty="0" err="1"/>
              <a:t>wewenang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	</a:t>
            </a:r>
            <a:r>
              <a:rPr lang="en-US" sz="1700" b="0" i="0" u="none" dirty="0" err="1"/>
              <a:t>komunikasi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5.6	</a:t>
            </a:r>
            <a:r>
              <a:rPr lang="en-US" sz="1700" b="0" i="0" u="none" dirty="0" err="1"/>
              <a:t>Tinjauan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manajemen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 	</a:t>
            </a:r>
            <a:r>
              <a:rPr lang="en-US" sz="1700" b="0" i="0" u="none" dirty="0" err="1"/>
              <a:t>Manajemen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6.1	</a:t>
            </a:r>
            <a:r>
              <a:rPr lang="en-US" sz="1700" b="0" i="0" u="none" dirty="0" err="1"/>
              <a:t>Penyediaan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endParaRPr lang="en-US" sz="1700" b="0" i="0" u="none" dirty="0"/>
          </a:p>
        </p:txBody>
      </p:sp>
      <p:sp>
        <p:nvSpPr>
          <p:cNvPr id="945157" name="Text Box 5"/>
          <p:cNvSpPr txBox="1">
            <a:spLocks noChangeArrowheads="1"/>
          </p:cNvSpPr>
          <p:nvPr/>
        </p:nvSpPr>
        <p:spPr bwMode="auto">
          <a:xfrm rot="16200000">
            <a:off x="4221896" y="1800470"/>
            <a:ext cx="4702175" cy="37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6.2  </a:t>
            </a:r>
            <a:r>
              <a:rPr lang="en-US" sz="1700" b="0" i="0" u="none" dirty="0" err="1"/>
              <a:t>Sumber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daya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manusia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6.3  </a:t>
            </a:r>
            <a:r>
              <a:rPr lang="en-US" sz="1700" b="0" i="0" u="none" dirty="0" err="1"/>
              <a:t>Prasarana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6.4  </a:t>
            </a:r>
            <a:r>
              <a:rPr lang="en-US" sz="1700" b="0" i="0" u="none" dirty="0" err="1"/>
              <a:t>Lingkungan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kerja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 	</a:t>
            </a:r>
            <a:r>
              <a:rPr lang="en-US" sz="1700" b="0" i="0" u="none" dirty="0" err="1"/>
              <a:t>Realisasi</a:t>
            </a:r>
            <a:r>
              <a:rPr lang="en-US" sz="1700" b="0" i="0" u="none" dirty="0"/>
              <a:t> </a:t>
            </a:r>
            <a:r>
              <a:rPr lang="id-ID" sz="1700" dirty="0" smtClean="0"/>
              <a:t>Lulusan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7.1  </a:t>
            </a:r>
            <a:r>
              <a:rPr lang="en-US" sz="1700" b="0" i="0" u="none" dirty="0" err="1"/>
              <a:t>Perencanaan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realisasi</a:t>
            </a:r>
            <a:r>
              <a:rPr lang="en-US" sz="1700" b="0" i="0" u="none" dirty="0"/>
              <a:t> </a:t>
            </a:r>
            <a:r>
              <a:rPr lang="id-ID" sz="1700" dirty="0" smtClean="0"/>
              <a:t>lulusan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7.2  </a:t>
            </a:r>
            <a:r>
              <a:rPr lang="en-US" sz="1700" b="0" i="0" u="none" dirty="0" err="1"/>
              <a:t>Proses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berkaitan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dengan</a:t>
            </a:r>
            <a:r>
              <a:rPr lang="en-US" sz="1700" b="0" i="0" u="none" dirty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id-ID" sz="1700" b="0" i="0" u="none" dirty="0" smtClean="0"/>
              <a:t>mahasiswa sbg </a:t>
            </a:r>
            <a:r>
              <a:rPr lang="en-US" sz="1700" b="0" i="0" u="none" dirty="0" err="1" smtClean="0"/>
              <a:t>pelanggan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7.3  </a:t>
            </a:r>
            <a:r>
              <a:rPr lang="en-US" sz="1700" b="0" i="0" u="none" dirty="0" err="1"/>
              <a:t>Desain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pengembangan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7.4  </a:t>
            </a:r>
            <a:r>
              <a:rPr lang="en-US" sz="1700" b="0" i="0" u="none" dirty="0" err="1"/>
              <a:t>Pembelian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7.5  </a:t>
            </a:r>
            <a:r>
              <a:rPr lang="en-US" sz="1700" b="0" i="0" u="none" dirty="0" err="1"/>
              <a:t>Produk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penyediaan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jasa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7.6  </a:t>
            </a:r>
            <a:r>
              <a:rPr lang="en-US" sz="1700" b="0" i="0" u="none" dirty="0" err="1"/>
              <a:t>Pengendalian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sarana</a:t>
            </a:r>
            <a:r>
              <a:rPr lang="en-US" sz="1700" b="0" i="0" u="none" dirty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en-US" sz="1700" b="0" i="0" u="none" dirty="0" err="1" smtClean="0"/>
              <a:t>pemantauandan</a:t>
            </a:r>
            <a:r>
              <a:rPr lang="en-US" sz="1700" b="0" i="0" u="none" dirty="0" smtClean="0"/>
              <a:t> </a:t>
            </a:r>
            <a:r>
              <a:rPr lang="en-US" sz="1700" b="0" i="0" u="none" dirty="0" err="1"/>
              <a:t>pengukuran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 	</a:t>
            </a:r>
            <a:r>
              <a:rPr lang="id-ID" sz="1700" dirty="0" smtClean="0"/>
              <a:t>Ujian</a:t>
            </a:r>
            <a:r>
              <a:rPr lang="en-US" sz="1700" b="0" i="0" u="none" dirty="0" smtClean="0"/>
              <a:t>, </a:t>
            </a:r>
            <a:r>
              <a:rPr lang="en-US" sz="1700" b="0" i="0" u="none" dirty="0" err="1"/>
              <a:t>analisis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perbaikan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8.1  </a:t>
            </a:r>
            <a:r>
              <a:rPr lang="en-US" sz="1700" b="0" i="0" u="none" dirty="0" err="1"/>
              <a:t>Umum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8.2  </a:t>
            </a:r>
            <a:r>
              <a:rPr lang="en-US" sz="1700" b="0" i="0" u="none" dirty="0" err="1"/>
              <a:t>Pemantauan</a:t>
            </a:r>
            <a:r>
              <a:rPr lang="en-US" sz="1700" b="0" i="0" u="none" dirty="0"/>
              <a:t> </a:t>
            </a:r>
            <a:r>
              <a:rPr lang="en-US" sz="1700" b="0" i="0" u="none" dirty="0" err="1"/>
              <a:t>dan</a:t>
            </a:r>
            <a:r>
              <a:rPr lang="en-US" sz="1700" b="0" i="0" u="none" dirty="0"/>
              <a:t> </a:t>
            </a:r>
            <a:r>
              <a:rPr lang="id-ID" sz="1700" b="0" i="0" u="none" dirty="0" smtClean="0"/>
              <a:t>sistem </a:t>
            </a:r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id-ID" sz="1700" b="0" i="0" u="none" dirty="0" smtClean="0"/>
              <a:t>penilian/</a:t>
            </a:r>
            <a:r>
              <a:rPr lang="en-US" sz="1700" b="0" i="0" u="none" dirty="0" err="1" smtClean="0"/>
              <a:t>pengukuran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8.3  </a:t>
            </a:r>
            <a:r>
              <a:rPr lang="en-US" sz="1700" b="0" i="0" u="none" dirty="0" err="1"/>
              <a:t>Pengendalian</a:t>
            </a:r>
            <a:r>
              <a:rPr lang="en-US" sz="1700" b="0" i="0" u="none" dirty="0"/>
              <a:t> </a:t>
            </a:r>
            <a:r>
              <a:rPr lang="id-ID" sz="1700" b="0" i="0" u="none" dirty="0" smtClean="0"/>
              <a:t>lulusan </a:t>
            </a:r>
            <a:r>
              <a:rPr lang="en-US" sz="1700" b="0" i="0" u="none" dirty="0" err="1" smtClean="0"/>
              <a:t>tidak</a:t>
            </a:r>
            <a:r>
              <a:rPr lang="en-US" sz="1700" b="0" i="0" u="none" dirty="0" smtClean="0"/>
              <a:t> </a:t>
            </a:r>
            <a:endParaRPr lang="id-ID" sz="1700" b="0" i="0" u="none" dirty="0" smtClean="0"/>
          </a:p>
          <a:p>
            <a:pPr defTabSz="1530350">
              <a:tabLst>
                <a:tab pos="407988" algn="l"/>
              </a:tabLst>
            </a:pPr>
            <a:r>
              <a:rPr lang="id-ID" sz="1700" dirty="0" smtClean="0"/>
              <a:t>       </a:t>
            </a:r>
            <a:r>
              <a:rPr lang="en-US" sz="1700" b="0" i="0" u="none" dirty="0" err="1" smtClean="0"/>
              <a:t>sesuai</a:t>
            </a:r>
            <a:endParaRPr lang="en-US" sz="1700" b="0" i="0" u="none" dirty="0"/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8.4 	</a:t>
            </a:r>
            <a:r>
              <a:rPr lang="en-US" sz="1700" b="0" i="0" u="none" dirty="0" err="1"/>
              <a:t>Analisa</a:t>
            </a:r>
            <a:r>
              <a:rPr lang="en-US" sz="1700" b="0" i="0" u="none" dirty="0"/>
              <a:t> data</a:t>
            </a:r>
          </a:p>
          <a:p>
            <a:pPr defTabSz="1530350">
              <a:tabLst>
                <a:tab pos="407988" algn="l"/>
              </a:tabLst>
            </a:pPr>
            <a:r>
              <a:rPr lang="en-US" sz="1700" b="0" i="0" u="none" dirty="0"/>
              <a:t>8.5 	</a:t>
            </a:r>
            <a:r>
              <a:rPr lang="en-US" sz="1700" b="0" i="0" u="none" dirty="0" err="1"/>
              <a:t>Perbaikan</a:t>
            </a:r>
            <a:endParaRPr lang="en-US" sz="1700" b="0" i="0" u="none" dirty="0"/>
          </a:p>
        </p:txBody>
      </p:sp>
      <p:sp>
        <p:nvSpPr>
          <p:cNvPr id="945158" name="Text Box 6"/>
          <p:cNvSpPr txBox="1">
            <a:spLocks noChangeArrowheads="1"/>
          </p:cNvSpPr>
          <p:nvPr/>
        </p:nvSpPr>
        <p:spPr bwMode="auto">
          <a:xfrm rot="16200000">
            <a:off x="4438590" y="-1380331"/>
            <a:ext cx="40163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lIns="60313" tIns="60313" rIns="60313" bIns="60313"/>
          <a:lstStyle/>
          <a:p>
            <a:pPr algn="ctr" defTabSz="1530350">
              <a:tabLst>
                <a:tab pos="581025" algn="l"/>
              </a:tabLst>
            </a:pPr>
            <a:r>
              <a:rPr lang="en-US" sz="2100" i="0" u="none">
                <a:solidFill>
                  <a:srgbClr val="000000"/>
                </a:solidFill>
              </a:rPr>
              <a:t>ISO 9001:2008</a:t>
            </a:r>
          </a:p>
        </p:txBody>
      </p:sp>
      <p:sp>
        <p:nvSpPr>
          <p:cNvPr id="945159" name="Rectangle 7"/>
          <p:cNvSpPr>
            <a:spLocks noChangeArrowheads="1"/>
          </p:cNvSpPr>
          <p:nvPr/>
        </p:nvSpPr>
        <p:spPr bwMode="auto">
          <a:xfrm>
            <a:off x="791308" y="333375"/>
            <a:ext cx="7769469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74" tIns="59187" rIns="118374" bIns="59187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P</a:t>
            </a:r>
            <a:r>
              <a:rPr kumimoji="1" lang="en-US" sz="1300" i="0" u="none">
                <a:solidFill>
                  <a:srgbClr val="0000FF"/>
                </a:solidFill>
              </a:rPr>
              <a:t>ASAL-PASAL</a:t>
            </a:r>
            <a:r>
              <a:rPr kumimoji="1" lang="en-US" sz="2100" i="0" u="none">
                <a:solidFill>
                  <a:srgbClr val="0000FF"/>
                </a:solidFill>
              </a:rPr>
              <a:t> ISO 9001 : 2008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penugasan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diperbaharui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7.3.2.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Masukan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diperlihara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berlaku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berasalh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  <a:p>
            <a:pPr lvl="2">
              <a:defRPr/>
            </a:pPr>
            <a:r>
              <a:rPr lang="en-US" dirty="0" err="1" smtClean="0"/>
              <a:t>Persyaratan</a:t>
            </a:r>
            <a:r>
              <a:rPr lang="en-US" dirty="0" smtClean="0"/>
              <a:t> lain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7.3.3.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dimuat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masukan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/</a:t>
            </a:r>
            <a:r>
              <a:rPr lang="en-US" sz="2400" dirty="0" err="1" smtClean="0"/>
              <a:t>diedarkan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masukan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pemeblian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Memuat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merujuk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karakterisitik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endParaRPr lang="en-US" sz="20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7.3.4. </a:t>
            </a:r>
            <a:r>
              <a:rPr lang="en-US" sz="2800" dirty="0" err="1" smtClean="0"/>
              <a:t>Penelaahan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,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sistematis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sejalan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(7.3.1):</a:t>
            </a:r>
          </a:p>
          <a:p>
            <a:pPr lvl="2"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disain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problem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mengusulkan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perlu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wakil-wakil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tahapan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ditelaah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diperlihara</a:t>
            </a:r>
            <a:r>
              <a:rPr lang="en-US" sz="2400" dirty="0" smtClean="0"/>
              <a:t> (4.2.4)</a:t>
            </a:r>
            <a:endParaRPr lang="en-US" sz="24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7.3.5.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disain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yang </a:t>
            </a:r>
            <a:r>
              <a:rPr lang="en-US" dirty="0" err="1" smtClean="0"/>
              <a:t>direncanakan</a:t>
            </a:r>
            <a:r>
              <a:rPr lang="en-US" dirty="0" smtClean="0"/>
              <a:t> (7.3.1)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:</a:t>
            </a:r>
          </a:p>
          <a:p>
            <a:pPr lvl="2">
              <a:defRPr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disian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diperlihara</a:t>
            </a:r>
            <a:r>
              <a:rPr lang="en-US" dirty="0" smtClean="0"/>
              <a:t> (4.2.4)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7.3.6. </a:t>
            </a:r>
            <a:r>
              <a:rPr lang="en-US" sz="2800" dirty="0" err="1" smtClean="0"/>
              <a:t>Validasi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pengaturan</a:t>
            </a:r>
            <a:r>
              <a:rPr lang="en-US" sz="2400" dirty="0" smtClean="0"/>
              <a:t> </a:t>
            </a:r>
            <a:r>
              <a:rPr lang="en-US" sz="2400" dirty="0" err="1" smtClean="0"/>
              <a:t>terencana</a:t>
            </a:r>
            <a:r>
              <a:rPr lang="en-US" sz="2400" dirty="0" smtClean="0"/>
              <a:t> (7.3.1)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pemakaian</a:t>
            </a:r>
            <a:r>
              <a:rPr lang="en-US" sz="2400" dirty="0" smtClean="0"/>
              <a:t>/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/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,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validasi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diperlihara</a:t>
            </a:r>
            <a:r>
              <a:rPr lang="en-US" sz="2400" dirty="0" smtClean="0"/>
              <a:t> (4.2.4)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7.3.7.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Disain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Pengembangan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diidentifikasi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dipelihara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ditelaah</a:t>
            </a:r>
            <a:r>
              <a:rPr lang="en-US" sz="2400" dirty="0" smtClean="0"/>
              <a:t>, </a:t>
            </a:r>
            <a:r>
              <a:rPr lang="en-US" sz="2400" dirty="0" err="1" smtClean="0"/>
              <a:t>diverifikasi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divalidasi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disetujui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endParaRPr lang="en-US" sz="2400" dirty="0" smtClean="0"/>
          </a:p>
          <a:p>
            <a:pPr lvl="1">
              <a:defRPr/>
            </a:pP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disain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2">
              <a:defRPr/>
            </a:pPr>
            <a:r>
              <a:rPr lang="en-US" sz="2000" dirty="0" err="1" smtClean="0"/>
              <a:t>Bagian-bagian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dikirim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penelaahan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dipelihara</a:t>
            </a:r>
            <a:r>
              <a:rPr lang="en-US" sz="2400" dirty="0" smtClean="0"/>
              <a:t> (4.2.4)</a:t>
            </a:r>
            <a:endParaRPr lang="en-US" sz="2400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7.4 PEMBELIAN</a:t>
            </a:r>
            <a:endParaRPr lang="en-US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7.4.1  PROSES PEMBELIAN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memastikan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bahwa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pembelian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dinyatakan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Jenis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cakupan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pengendalian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diterapkan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pada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rekanan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tergantung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pada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dampak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dibeli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terhadap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realisasi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atau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akhir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Organisasi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menilai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memilih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pemasok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berdasar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kemampuan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mereka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untuk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memasok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sesuai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dengan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persyaratan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organisasi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Kriteria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pemilihan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penilaian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penilaian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ulang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ditetapkan</a:t>
            </a: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Catatan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hasil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evaluasi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tindakan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perlu</a:t>
            </a:r>
            <a:r>
              <a:rPr lang="en-US" sz="2400" b="1" dirty="0" smtClean="0">
                <a:effectLst/>
              </a:rPr>
              <a:t> yang </a:t>
            </a:r>
            <a:r>
              <a:rPr lang="en-US" sz="2400" b="1" dirty="0" err="1" smtClean="0">
                <a:effectLst/>
              </a:rPr>
              <a:t>timbul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dari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evaluasi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harus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dipelihara</a:t>
            </a:r>
            <a:endParaRPr lang="en-US" sz="2400" b="1" dirty="0" smtClean="0">
              <a:effectLst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7.4.2  INFORMASI PEMBELIAN:</a:t>
            </a:r>
          </a:p>
          <a:p>
            <a:pPr lvl="1" eaLnBrk="1" hangingPunct="1">
              <a:defRPr/>
            </a:pPr>
            <a:r>
              <a:rPr lang="en-US" b="1" dirty="0" err="1" smtClean="0">
                <a:effectLst/>
              </a:rPr>
              <a:t>Informasi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menjelaskan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akan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dibeli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termasuk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bila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sesuai</a:t>
            </a:r>
            <a:r>
              <a:rPr lang="en-US" b="1" dirty="0" smtClean="0">
                <a:effectLst/>
              </a:rPr>
              <a:t>:</a:t>
            </a: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persetujuan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prosedur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proses</a:t>
            </a:r>
            <a:r>
              <a:rPr lang="en-US" b="1" dirty="0" smtClean="0">
                <a:effectLst/>
              </a:rPr>
              <a:t>,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perlengkapan</a:t>
            </a:r>
            <a:endParaRPr lang="en-US" b="1" dirty="0" smtClean="0">
              <a:effectLst/>
            </a:endParaRP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kualifikasi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karyawan</a:t>
            </a:r>
            <a:endParaRPr lang="en-US" b="1" dirty="0" smtClean="0">
              <a:effectLst/>
            </a:endParaRPr>
          </a:p>
          <a:p>
            <a:pPr lvl="2" eaLnBrk="1" hangingPunct="1">
              <a:defRPr/>
            </a:pP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SMM</a:t>
            </a:r>
          </a:p>
          <a:p>
            <a:pPr lvl="1" eaLnBrk="1" hangingPunct="1">
              <a:defRPr/>
            </a:pP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memastikan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kecukupan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ditetapkan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sebelum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berkomunikasi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dengan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rekanan</a:t>
            </a:r>
            <a:endParaRPr lang="en-US" b="1" dirty="0" smtClean="0">
              <a:effectLst/>
            </a:endParaRPr>
          </a:p>
          <a:p>
            <a:pPr lvl="2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70000"/>
              <a:buFont typeface="Monotype Sorts" pitchFamily="2" charset="2"/>
              <a:buChar char="-"/>
              <a:defRPr/>
            </a:pPr>
            <a:endParaRPr lang="en-US" sz="20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7.4.3 VERIFIKASI PRODUK YANG DIBELI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menetapkan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menerapkan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inspeksi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atau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kegiatan</a:t>
            </a:r>
            <a:r>
              <a:rPr lang="en-US" b="1" dirty="0" smtClean="0">
                <a:effectLst/>
              </a:rPr>
              <a:t> lain yang </a:t>
            </a:r>
            <a:r>
              <a:rPr lang="en-US" b="1" dirty="0" err="1" smtClean="0">
                <a:effectLst/>
              </a:rPr>
              <a:t>perlu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memastikan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 yang </a:t>
            </a:r>
            <a:r>
              <a:rPr lang="en-US" b="1" dirty="0" err="1" smtClean="0">
                <a:effectLst/>
              </a:rPr>
              <a:t>dibeli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memenuhi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persyaratan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dinyatakan</a:t>
            </a:r>
            <a:endParaRPr lang="en-US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>
                <a:effectLst/>
              </a:rPr>
              <a:t>Bila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atau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pelanggan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berniat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untuk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melakukan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verifikasi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tempat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rekanan</a:t>
            </a:r>
            <a:r>
              <a:rPr lang="en-US" b="1" dirty="0" smtClean="0">
                <a:effectLst/>
              </a:rPr>
              <a:t>,  </a:t>
            </a:r>
            <a:r>
              <a:rPr lang="en-US" b="1" dirty="0" err="1" smtClean="0">
                <a:effectLst/>
              </a:rPr>
              <a:t>organisasi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harus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menyatakan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pengaturan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verifikasi</a:t>
            </a:r>
            <a:r>
              <a:rPr lang="en-US" b="1" dirty="0" smtClean="0">
                <a:effectLst/>
              </a:rPr>
              <a:t> yang </a:t>
            </a:r>
            <a:r>
              <a:rPr lang="en-US" b="1" dirty="0" err="1" smtClean="0">
                <a:effectLst/>
              </a:rPr>
              <a:t>dimaksud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metode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pelulusan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produk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dalam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informasi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 smtClean="0">
                <a:effectLst/>
              </a:rPr>
              <a:t>pembelian</a:t>
            </a:r>
            <a:r>
              <a:rPr lang="en-US" b="1" dirty="0" smtClean="0">
                <a:effectLst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2D870F7-5A89-45E0-B73C-D6A8CD673D44}" type="slidenum">
              <a:rPr lang="en-US"/>
              <a:pPr/>
              <a:t>7</a:t>
            </a:fld>
            <a:r>
              <a:rPr lang="en-US"/>
              <a:t>  dari 50 halaman</a:t>
            </a:r>
          </a:p>
        </p:txBody>
      </p:sp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1008185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ctr" defTabSz="706438"/>
            <a:endParaRPr kumimoji="1" lang="id-ID" sz="1000" i="0" u="none">
              <a:solidFill>
                <a:srgbClr val="0000FF"/>
              </a:solidFill>
            </a:endParaRP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1264628" y="1077914"/>
            <a:ext cx="71759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/>
          <a:lstStyle/>
          <a:p>
            <a:pPr marL="265113" indent="-265113" defTabSz="706438">
              <a:spcBef>
                <a:spcPct val="5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300" i="0" u="none" dirty="0" err="1"/>
              <a:t>Hirarki</a:t>
            </a:r>
            <a:r>
              <a:rPr kumimoji="1" lang="en-US" sz="2300" i="0" u="none" dirty="0"/>
              <a:t>  </a:t>
            </a:r>
            <a:r>
              <a:rPr kumimoji="1" lang="en-US" sz="2300" i="0" u="none" dirty="0" err="1"/>
              <a:t>Dokumentasi</a:t>
            </a:r>
            <a:r>
              <a:rPr kumimoji="1" lang="en-US" sz="2300" i="0" u="none" dirty="0"/>
              <a:t> </a:t>
            </a:r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endParaRPr kumimoji="1" lang="en-US" sz="21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 : </a:t>
            </a:r>
            <a:r>
              <a:rPr kumimoji="1" lang="en-US" sz="2100" i="0" u="none" dirty="0" err="1"/>
              <a:t>Pedoman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Mutu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secara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garis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besar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latar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 smtClean="0"/>
              <a:t>belakang</a:t>
            </a:r>
            <a:r>
              <a:rPr kumimoji="1" lang="id-ID" sz="1800" b="0" i="0" u="none" dirty="0" smtClean="0"/>
              <a:t> PT</a:t>
            </a:r>
            <a:r>
              <a:rPr kumimoji="1" lang="en-US" sz="1800" b="0" i="0" u="none" dirty="0" smtClean="0"/>
              <a:t>, </a:t>
            </a:r>
            <a:r>
              <a:rPr kumimoji="1" lang="en-US" sz="1800" b="0" i="0" u="none" dirty="0" err="1"/>
              <a:t>kebijakan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organisasi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sasaran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organisasi</a:t>
            </a:r>
            <a:endParaRPr kumimoji="1" lang="en-US" sz="18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II : </a:t>
            </a:r>
            <a:r>
              <a:rPr kumimoji="1" lang="en-US" sz="2100" i="0" u="none" dirty="0" err="1"/>
              <a:t>Prosedur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mengenai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aktifitas</a:t>
            </a:r>
            <a:r>
              <a:rPr kumimoji="1" lang="en-US" sz="1800" b="0" i="0" u="none" dirty="0"/>
              <a:t> yang </a:t>
            </a:r>
            <a:r>
              <a:rPr kumimoji="1" lang="en-US" sz="1800" b="0" i="0" u="none" dirty="0" err="1"/>
              <a:t>ada</a:t>
            </a:r>
            <a:endParaRPr kumimoji="1" lang="en-US" sz="1800" b="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III : </a:t>
            </a:r>
            <a:r>
              <a:rPr kumimoji="1" lang="en-US" sz="2100" i="0" u="none" dirty="0" err="1"/>
              <a:t>Instruksi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Kerja</a:t>
            </a:r>
            <a:endParaRPr kumimoji="1" lang="en-US" sz="210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r>
              <a:rPr kumimoji="1" lang="en-US" sz="1800" b="0" i="0" u="none" dirty="0"/>
              <a:t>	</a:t>
            </a:r>
            <a:r>
              <a:rPr kumimoji="1" lang="en-US" sz="1800" b="0" i="0" u="none" dirty="0" err="1"/>
              <a:t>Menggambarkan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bagaimana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aktifitas</a:t>
            </a:r>
            <a:r>
              <a:rPr kumimoji="1" lang="en-US" sz="1800" b="0" i="0" u="none" dirty="0"/>
              <a:t> </a:t>
            </a:r>
            <a:r>
              <a:rPr kumimoji="1" lang="en-US" sz="1800" b="0" i="0" u="none" dirty="0" err="1"/>
              <a:t>dilaksanakan</a:t>
            </a:r>
            <a:endParaRPr kumimoji="1" lang="en-US" sz="1800" b="0" i="0" u="none" dirty="0"/>
          </a:p>
          <a:p>
            <a:pPr marL="573088" lvl="1" indent="-222250" defTabSz="706438">
              <a:spcBef>
                <a:spcPct val="20000"/>
              </a:spcBef>
              <a:buClr>
                <a:srgbClr val="0000CC"/>
              </a:buClr>
              <a:buFont typeface="Monotype Sorts" pitchFamily="2" charset="2"/>
              <a:buNone/>
            </a:pPr>
            <a:endParaRPr kumimoji="1" lang="en-US" sz="1800" i="0" u="none" dirty="0"/>
          </a:p>
          <a:p>
            <a:pPr marL="265113" indent="-265113" defTabSz="706438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kumimoji="1" lang="en-US" sz="2100" i="0" u="none" dirty="0"/>
              <a:t>Tingkat IV : </a:t>
            </a:r>
            <a:r>
              <a:rPr kumimoji="1" lang="en-US" sz="2100" i="0" u="none" dirty="0" err="1"/>
              <a:t>Formulir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dan</a:t>
            </a:r>
            <a:r>
              <a:rPr kumimoji="1" lang="en-US" sz="2100" i="0" u="none" dirty="0"/>
              <a:t> </a:t>
            </a:r>
            <a:r>
              <a:rPr kumimoji="1" lang="en-US" sz="2100" i="0" u="none" dirty="0" err="1"/>
              <a:t>Rekaman</a:t>
            </a:r>
            <a:endParaRPr kumimoji="1" lang="en-US" sz="2100" i="0" u="none" dirty="0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731227" y="293689"/>
            <a:ext cx="77724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74" tIns="59187" rIns="118374" bIns="59187" anchor="ctr"/>
          <a:lstStyle/>
          <a:p>
            <a:pPr algn="r" defTabSz="957263"/>
            <a:r>
              <a:rPr kumimoji="1" lang="en-US" sz="2100" i="0" u="none">
                <a:solidFill>
                  <a:srgbClr val="0000FF"/>
                </a:solidFill>
              </a:rPr>
              <a:t>D</a:t>
            </a:r>
            <a:r>
              <a:rPr kumimoji="1" lang="en-US" sz="1300" i="0" u="none">
                <a:solidFill>
                  <a:srgbClr val="0000FF"/>
                </a:solidFill>
              </a:rPr>
              <a:t>OKUMENTASI</a:t>
            </a:r>
            <a:r>
              <a:rPr kumimoji="1" lang="en-US" sz="2100" i="0" u="none">
                <a:solidFill>
                  <a:srgbClr val="0000FF"/>
                </a:solidFill>
              </a:rPr>
              <a:t> S</a:t>
            </a:r>
            <a:r>
              <a:rPr kumimoji="1" lang="en-US" sz="1300" i="0" u="none">
                <a:solidFill>
                  <a:srgbClr val="0000FF"/>
                </a:solidFill>
              </a:rPr>
              <a:t>ISTEM</a:t>
            </a:r>
            <a:r>
              <a:rPr kumimoji="1" lang="en-US" sz="2100" i="0" u="none">
                <a:solidFill>
                  <a:srgbClr val="0000FF"/>
                </a:solidFill>
              </a:rPr>
              <a:t> M</a:t>
            </a:r>
            <a:r>
              <a:rPr kumimoji="1" lang="en-US" sz="1300" i="0" u="none">
                <a:solidFill>
                  <a:srgbClr val="0000FF"/>
                </a:solidFill>
              </a:rPr>
              <a:t>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7.5 PRODUKSI DAN PENYEDIAAN PELAYANAN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/>
              </a:rPr>
              <a:t>7.5.1. </a:t>
            </a:r>
            <a:r>
              <a:rPr lang="en-US" sz="2400" b="1" dirty="0" err="1" smtClean="0">
                <a:effectLst/>
              </a:rPr>
              <a:t>Pengendalian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produksi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dan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penyediaan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pelayanan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merencanakan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melaksanakan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kondisi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terkendali</a:t>
            </a:r>
            <a:r>
              <a:rPr lang="en-US" sz="2000" b="1" dirty="0" smtClean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Kondisi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terkendali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meliputi</a:t>
            </a:r>
            <a:r>
              <a:rPr lang="en-US" sz="2000" b="1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informasi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menjelaskan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karakteristik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instruksi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kerja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jika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perlu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perlengkapan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sesuai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Ketersediaan</a:t>
            </a:r>
            <a:r>
              <a:rPr lang="en-US" sz="2000" b="1" dirty="0" smtClean="0">
                <a:effectLst/>
              </a:rPr>
              <a:t> 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perlengkapan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pengukuran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Pelaksanaan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pemantauan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pengukuran</a:t>
            </a:r>
            <a:endParaRPr lang="en-US" sz="20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</a:rPr>
              <a:t>Pelaksanaan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kegiatan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pelepasan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paska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pengiriman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600" b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7.5.2 VALIDASI  UNTUK PRODUKSI DAN PENYEDIAAN JASA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validasi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proses-proses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diverifikasi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pemantauan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pengukuran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sesudahnya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konsekuensi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kekurangan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nyata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pelayanan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disampaikan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dikirimkan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Validasi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menunjukkan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proses-proses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mencapai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direncanakan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err="1" smtClean="0"/>
              <a:t>Organisasi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menetapkan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validasi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Kriteria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terdefinisi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penelaahan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persetujuan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proses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Persetujuan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perlengkapan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kualifikasi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karyawan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Penggunaan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metoda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prosedur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khusus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Persyaratan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catatan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b="1" dirty="0" err="1" smtClean="0"/>
              <a:t>Validasi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ulang</a:t>
            </a:r>
            <a:endParaRPr lang="en-US" sz="1800" b="1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FF00"/>
                </a:solidFill>
              </a:rPr>
              <a:t>7.5.3. </a:t>
            </a:r>
            <a:r>
              <a:rPr lang="en-US" dirty="0" err="1" smtClean="0">
                <a:solidFill>
                  <a:srgbClr val="FFFF00"/>
                </a:solidFill>
              </a:rPr>
              <a:t>Identifikasi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ketelusuran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mengidentifikasi</a:t>
            </a:r>
            <a:r>
              <a:rPr lang="en-US" dirty="0" smtClean="0"/>
              <a:t> 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/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status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realisasi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telusur</a:t>
            </a:r>
            <a:r>
              <a:rPr lang="en-US" dirty="0" smtClean="0"/>
              <a:t> </a:t>
            </a:r>
            <a:r>
              <a:rPr lang="en-US" dirty="0" err="1" smtClean="0"/>
              <a:t>dipersyaratkan</a:t>
            </a:r>
            <a:r>
              <a:rPr lang="en-US" dirty="0" smtClean="0"/>
              <a:t>,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7.5.4. </a:t>
            </a:r>
            <a:r>
              <a:rPr lang="en-US" sz="2800" dirty="0" err="1" smtClean="0">
                <a:solidFill>
                  <a:srgbClr val="FFFF00"/>
                </a:solidFill>
              </a:rPr>
              <a:t>Barang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milik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pelanggan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memberikan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perhatian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barang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bila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barang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tsb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bawah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kendali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sedang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digunakan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oleh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organisasi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mengidentifikasi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memverifikasi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melindungi</a:t>
            </a:r>
            <a:r>
              <a:rPr lang="en-US" sz="2000" b="1" dirty="0" smtClean="0">
                <a:effectLst/>
              </a:rPr>
              <a:t> &amp; </a:t>
            </a:r>
            <a:r>
              <a:rPr lang="en-US" sz="2000" b="1" dirty="0" err="1" smtClean="0">
                <a:effectLst/>
              </a:rPr>
              <a:t>menjaga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disediakan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digunakan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digabungkan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dalam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produk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Jika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milik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r>
              <a:rPr lang="en-US" sz="2000" b="1" dirty="0" smtClean="0">
                <a:effectLst/>
              </a:rPr>
              <a:t> yang </a:t>
            </a:r>
            <a:r>
              <a:rPr lang="en-US" sz="2000" b="1" dirty="0" err="1" smtClean="0">
                <a:effectLst/>
              </a:rPr>
              <a:t>hilang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rusak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atau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ditmukan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tidak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sesuai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untuk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penggunaan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organisasi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melaporkan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hal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ini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kepada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pelanggan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err="1" smtClean="0">
                <a:effectLst/>
              </a:rPr>
              <a:t>Catatan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harus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dipelihara</a:t>
            </a: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7.5.5. </a:t>
            </a:r>
            <a:r>
              <a:rPr lang="en-US" sz="2800" dirty="0" err="1" smtClean="0"/>
              <a:t>Pengawetan</a:t>
            </a:r>
            <a:r>
              <a:rPr lang="en-US" sz="2800" dirty="0" smtClean="0"/>
              <a:t>/</a:t>
            </a:r>
            <a:r>
              <a:rPr lang="en-US" sz="2800" dirty="0" err="1" smtClean="0"/>
              <a:t>pemeliharaan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dimaksud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memelihara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Identfikasi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Penanganan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Pengemasan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Penyimpanan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perlindungan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diterapkan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7.6. </a:t>
            </a:r>
            <a:r>
              <a:rPr lang="en-US" sz="2400" dirty="0" err="1" smtClean="0">
                <a:solidFill>
                  <a:srgbClr val="FFFF00"/>
                </a:solidFill>
              </a:rPr>
              <a:t>Pengendalian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alat-alat</a:t>
            </a:r>
            <a:r>
              <a:rPr lang="en-US" sz="2400" dirty="0" smtClean="0">
                <a:solidFill>
                  <a:srgbClr val="FFFF00"/>
                </a:solidFill>
              </a:rPr>
              <a:t> monitoring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alat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ukur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menentrukan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proses-proses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konsisten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valid,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dikalibrasi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diverifikasi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interval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</a:t>
            </a:r>
            <a:r>
              <a:rPr lang="en-US" sz="1800" dirty="0" smtClean="0"/>
              <a:t> </a:t>
            </a:r>
            <a:r>
              <a:rPr lang="en-US" sz="1800" dirty="0" err="1" smtClean="0"/>
              <a:t>pemakaian</a:t>
            </a:r>
            <a:r>
              <a:rPr lang="en-US" sz="1800" dirty="0" smtClean="0"/>
              <a:t> </a:t>
            </a:r>
            <a:r>
              <a:rPr lang="en-US" sz="1800" dirty="0" err="1" smtClean="0"/>
              <a:t>thd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ditelusuri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,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, </a:t>
            </a:r>
            <a:r>
              <a:rPr lang="en-US" sz="1800" dirty="0" err="1" smtClean="0"/>
              <a:t>dasar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kalibrasi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dicatat</a:t>
            </a:r>
            <a:r>
              <a:rPr lang="en-US" sz="1800" dirty="0" smtClean="0"/>
              <a:t> (4.2.4)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(</a:t>
            </a:r>
            <a:r>
              <a:rPr lang="en-US" sz="1800" dirty="0" err="1" smtClean="0"/>
              <a:t>disetel</a:t>
            </a:r>
            <a:r>
              <a:rPr lang="en-US" sz="1800" dirty="0" smtClean="0"/>
              <a:t>)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rangka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menetapkan</a:t>
            </a:r>
            <a:r>
              <a:rPr lang="en-US" sz="1800" dirty="0" smtClean="0"/>
              <a:t> status </a:t>
            </a:r>
            <a:r>
              <a:rPr lang="en-US" sz="1800" dirty="0" err="1" smtClean="0"/>
              <a:t>kalibrasi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Dijaga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mengacaukan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pengukuran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err="1" smtClean="0"/>
              <a:t>Dilindungi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kerusakan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pelapukan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penanganan</a:t>
            </a:r>
            <a:r>
              <a:rPr lang="en-US" sz="1800" dirty="0" smtClean="0"/>
              <a:t>, </a:t>
            </a:r>
            <a:r>
              <a:rPr lang="en-US" sz="1800" dirty="0" err="1" smtClean="0"/>
              <a:t>pemeliharaan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penyimpanan</a:t>
            </a:r>
            <a:r>
              <a:rPr lang="en-US" sz="18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menilai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mencatat</a:t>
            </a:r>
            <a:r>
              <a:rPr lang="en-US" sz="2200" dirty="0" smtClean="0"/>
              <a:t> </a:t>
            </a:r>
            <a:r>
              <a:rPr lang="en-US" sz="2200" dirty="0" err="1" smtClean="0"/>
              <a:t>kesahihan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sebelumnya</a:t>
            </a:r>
            <a:r>
              <a:rPr lang="en-US" sz="2200" dirty="0" smtClean="0"/>
              <a:t> </a:t>
            </a: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mengambil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thd</a:t>
            </a:r>
            <a:r>
              <a:rPr lang="en-US" sz="2200" dirty="0" smtClean="0"/>
              <a:t> </a:t>
            </a:r>
            <a:r>
              <a:rPr lang="en-US" sz="2200" dirty="0" err="1" smtClean="0"/>
              <a:t>alat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produk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terkena</a:t>
            </a:r>
            <a:r>
              <a:rPr lang="en-US" sz="2200" dirty="0" smtClean="0"/>
              <a:t> </a:t>
            </a:r>
            <a:r>
              <a:rPr lang="en-US" sz="2200" dirty="0" err="1" smtClean="0"/>
              <a:t>dampak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Bila</a:t>
            </a:r>
            <a:r>
              <a:rPr lang="en-US" sz="2200" dirty="0" smtClean="0"/>
              <a:t>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pemantauan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pengukuran</a:t>
            </a:r>
            <a:r>
              <a:rPr lang="en-US" sz="2200" dirty="0" smtClean="0"/>
              <a:t> </a:t>
            </a:r>
            <a:r>
              <a:rPr lang="en-US" sz="2200" dirty="0" err="1" smtClean="0"/>
              <a:t>thd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, </a:t>
            </a:r>
            <a:r>
              <a:rPr lang="en-US" sz="2200" dirty="0" err="1" smtClean="0"/>
              <a:t>kemampuan</a:t>
            </a:r>
            <a:r>
              <a:rPr lang="en-US" sz="2200" dirty="0" smtClean="0"/>
              <a:t> </a:t>
            </a:r>
            <a:r>
              <a:rPr lang="en-US" sz="2200" dirty="0" err="1" smtClean="0"/>
              <a:t>perangkat</a:t>
            </a:r>
            <a:r>
              <a:rPr lang="en-US" sz="2200" dirty="0" smtClean="0"/>
              <a:t> </a:t>
            </a:r>
            <a:r>
              <a:rPr lang="en-US" sz="2200" dirty="0" err="1" smtClean="0"/>
              <a:t>lunak</a:t>
            </a:r>
            <a:r>
              <a:rPr lang="en-US" sz="2200" dirty="0" smtClean="0"/>
              <a:t> </a:t>
            </a:r>
            <a:r>
              <a:rPr lang="en-US" sz="2200" dirty="0" err="1" smtClean="0"/>
              <a:t>komputer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memenuhi</a:t>
            </a:r>
            <a:r>
              <a:rPr lang="en-US" sz="2200" dirty="0" smtClean="0"/>
              <a:t>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dimaksud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dikonfirmasikan</a:t>
            </a:r>
            <a:r>
              <a:rPr lang="en-US" sz="2200" dirty="0" smtClean="0"/>
              <a:t>, yang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sebelum</a:t>
            </a:r>
            <a:r>
              <a:rPr lang="en-US" sz="2200" dirty="0" smtClean="0"/>
              <a:t> </a:t>
            </a:r>
            <a:r>
              <a:rPr lang="en-US" sz="2200" dirty="0" err="1" smtClean="0"/>
              <a:t>pemakaian</a:t>
            </a:r>
            <a:r>
              <a:rPr lang="en-US" sz="2200" dirty="0" smtClean="0"/>
              <a:t> </a:t>
            </a:r>
            <a:r>
              <a:rPr lang="en-US" sz="2200" dirty="0" err="1" smtClean="0"/>
              <a:t>pertama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dikonfirmasi</a:t>
            </a:r>
            <a:r>
              <a:rPr lang="en-US" sz="2200" dirty="0" smtClean="0"/>
              <a:t> </a:t>
            </a:r>
            <a:r>
              <a:rPr lang="en-US" sz="2200" dirty="0" err="1" smtClean="0"/>
              <a:t>ulang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perlu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alliedautomotive.com/Portals/157413/images/ISO-9001-2008-Certifi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67462" y="5410200"/>
            <a:ext cx="2424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 eaLnBrk="1" fontAlgn="auto" hangingPunct="1">
              <a:spcAft>
                <a:spcPts val="0"/>
              </a:spcAft>
            </a:pPr>
            <a:r>
              <a:rPr lang="en-US" sz="4400" b="1" dirty="0" err="1" smtClean="0">
                <a:solidFill>
                  <a:srgbClr val="C00000"/>
                </a:solidFill>
              </a:rPr>
              <a:t>Klausul</a:t>
            </a:r>
            <a:endParaRPr lang="id-ID" sz="4400" b="1" dirty="0" smtClean="0">
              <a:solidFill>
                <a:srgbClr val="C00000"/>
              </a:solidFill>
            </a:endParaRPr>
          </a:p>
          <a:p>
            <a:pPr lvl="0" algn="ctr" eaLnBrk="1" fontAlgn="auto" hangingPunct="1">
              <a:spcAft>
                <a:spcPts val="0"/>
              </a:spcAft>
            </a:pPr>
            <a:r>
              <a:rPr lang="id-ID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8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8. Pengukuran, analisa dan perbaikan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8.1. Umum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 Pemantauan dan pengukuran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8.2.1. Kepuasan pelanggan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8.2.2 Audit internal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8.2.3. Pemantauan dan pengukuran proses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8.2.4. Pemantauan dan pengukuran produk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8.3. Pengendalian produk tidak sesuai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8.4. Analisis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 Perbaikan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8.5.1. Perbaikan berkesinambungan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8.5.2. Tindakan koreksi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8.5.3. Tindakan prevensi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1B56B852-07AF-4D8E-95DC-CD891E9DBEE1}" type="slidenum">
              <a:rPr lang="en-US"/>
              <a:pPr/>
              <a:t>8</a:t>
            </a:fld>
            <a:r>
              <a:rPr lang="en-US"/>
              <a:t>  dari 50 halaman</a:t>
            </a:r>
          </a:p>
        </p:txBody>
      </p:sp>
      <p:sp>
        <p:nvSpPr>
          <p:cNvPr id="291942" name="Freeform 102"/>
          <p:cNvSpPr>
            <a:spLocks/>
          </p:cNvSpPr>
          <p:nvPr/>
        </p:nvSpPr>
        <p:spPr bwMode="auto">
          <a:xfrm>
            <a:off x="1918189" y="4799014"/>
            <a:ext cx="577362" cy="585787"/>
          </a:xfrm>
          <a:custGeom>
            <a:avLst/>
            <a:gdLst/>
            <a:ahLst/>
            <a:cxnLst>
              <a:cxn ang="0">
                <a:pos x="175" y="76"/>
              </a:cxn>
              <a:cxn ang="0">
                <a:pos x="201" y="0"/>
              </a:cxn>
              <a:cxn ang="0">
                <a:pos x="37" y="163"/>
              </a:cxn>
              <a:cxn ang="0">
                <a:pos x="0" y="248"/>
              </a:cxn>
              <a:cxn ang="0">
                <a:pos x="175" y="76"/>
              </a:cxn>
            </a:cxnLst>
            <a:rect l="0" t="0" r="r" b="b"/>
            <a:pathLst>
              <a:path w="201" h="248">
                <a:moveTo>
                  <a:pt x="175" y="76"/>
                </a:moveTo>
                <a:lnTo>
                  <a:pt x="201" y="0"/>
                </a:lnTo>
                <a:lnTo>
                  <a:pt x="37" y="163"/>
                </a:lnTo>
                <a:lnTo>
                  <a:pt x="0" y="248"/>
                </a:lnTo>
                <a:lnTo>
                  <a:pt x="175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3" name="Freeform 103"/>
          <p:cNvSpPr>
            <a:spLocks/>
          </p:cNvSpPr>
          <p:nvPr/>
        </p:nvSpPr>
        <p:spPr bwMode="auto">
          <a:xfrm>
            <a:off x="2880946" y="4799014"/>
            <a:ext cx="2878015" cy="179387"/>
          </a:xfrm>
          <a:custGeom>
            <a:avLst/>
            <a:gdLst/>
            <a:ahLst/>
            <a:cxnLst>
              <a:cxn ang="0">
                <a:pos x="1003" y="76"/>
              </a:cxn>
              <a:cxn ang="0">
                <a:pos x="965" y="0"/>
              </a:cxn>
              <a:cxn ang="0">
                <a:pos x="26" y="0"/>
              </a:cxn>
              <a:cxn ang="0">
                <a:pos x="0" y="76"/>
              </a:cxn>
              <a:cxn ang="0">
                <a:pos x="1003" y="76"/>
              </a:cxn>
            </a:cxnLst>
            <a:rect l="0" t="0" r="r" b="b"/>
            <a:pathLst>
              <a:path w="1003" h="76">
                <a:moveTo>
                  <a:pt x="1003" y="76"/>
                </a:moveTo>
                <a:lnTo>
                  <a:pt x="965" y="0"/>
                </a:lnTo>
                <a:lnTo>
                  <a:pt x="26" y="0"/>
                </a:lnTo>
                <a:lnTo>
                  <a:pt x="0" y="76"/>
                </a:lnTo>
                <a:lnTo>
                  <a:pt x="1003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4" name="Freeform 104"/>
          <p:cNvSpPr>
            <a:spLocks/>
          </p:cNvSpPr>
          <p:nvPr/>
        </p:nvSpPr>
        <p:spPr bwMode="auto">
          <a:xfrm>
            <a:off x="5181600" y="4799014"/>
            <a:ext cx="577362" cy="585787"/>
          </a:xfrm>
          <a:custGeom>
            <a:avLst/>
            <a:gdLst/>
            <a:ahLst/>
            <a:cxnLst>
              <a:cxn ang="0">
                <a:pos x="26" y="248"/>
              </a:cxn>
              <a:cxn ang="0">
                <a:pos x="0" y="163"/>
              </a:cxn>
              <a:cxn ang="0">
                <a:pos x="163" y="0"/>
              </a:cxn>
              <a:cxn ang="0">
                <a:pos x="201" y="76"/>
              </a:cxn>
              <a:cxn ang="0">
                <a:pos x="26" y="248"/>
              </a:cxn>
            </a:cxnLst>
            <a:rect l="0" t="0" r="r" b="b"/>
            <a:pathLst>
              <a:path w="201" h="248">
                <a:moveTo>
                  <a:pt x="26" y="248"/>
                </a:moveTo>
                <a:lnTo>
                  <a:pt x="0" y="163"/>
                </a:lnTo>
                <a:lnTo>
                  <a:pt x="163" y="0"/>
                </a:lnTo>
                <a:lnTo>
                  <a:pt x="201" y="76"/>
                </a:lnTo>
                <a:lnTo>
                  <a:pt x="26" y="24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6" name="Freeform 106"/>
          <p:cNvSpPr>
            <a:spLocks/>
          </p:cNvSpPr>
          <p:nvPr/>
        </p:nvSpPr>
        <p:spPr bwMode="auto">
          <a:xfrm>
            <a:off x="4925158" y="3910014"/>
            <a:ext cx="707780" cy="981075"/>
          </a:xfrm>
          <a:custGeom>
            <a:avLst/>
            <a:gdLst/>
            <a:ahLst/>
            <a:cxnLst>
              <a:cxn ang="0">
                <a:pos x="85" y="416"/>
              </a:cxn>
              <a:cxn ang="0">
                <a:pos x="0" y="128"/>
              </a:cxn>
              <a:cxn ang="0">
                <a:pos x="128" y="0"/>
              </a:cxn>
              <a:cxn ang="0">
                <a:pos x="248" y="253"/>
              </a:cxn>
              <a:cxn ang="0">
                <a:pos x="85" y="416"/>
              </a:cxn>
            </a:cxnLst>
            <a:rect l="0" t="0" r="r" b="b"/>
            <a:pathLst>
              <a:path w="248" h="416">
                <a:moveTo>
                  <a:pt x="85" y="416"/>
                </a:moveTo>
                <a:lnTo>
                  <a:pt x="0" y="128"/>
                </a:lnTo>
                <a:lnTo>
                  <a:pt x="128" y="0"/>
                </a:lnTo>
                <a:lnTo>
                  <a:pt x="248" y="253"/>
                </a:lnTo>
                <a:lnTo>
                  <a:pt x="85" y="416"/>
                </a:lnTo>
                <a:close/>
              </a:path>
            </a:pathLst>
          </a:custGeom>
          <a:solidFill>
            <a:srgbClr val="80806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7" name="Freeform 107"/>
          <p:cNvSpPr>
            <a:spLocks/>
          </p:cNvSpPr>
          <p:nvPr/>
        </p:nvSpPr>
        <p:spPr bwMode="auto">
          <a:xfrm>
            <a:off x="2469174" y="4213226"/>
            <a:ext cx="2699238" cy="677863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0" y="0"/>
              </a:cxn>
              <a:cxn ang="0">
                <a:pos x="855" y="0"/>
              </a:cxn>
              <a:cxn ang="0">
                <a:pos x="940" y="288"/>
              </a:cxn>
              <a:cxn ang="0">
                <a:pos x="0" y="288"/>
              </a:cxn>
            </a:cxnLst>
            <a:rect l="0" t="0" r="r" b="b"/>
            <a:pathLst>
              <a:path w="940" h="288">
                <a:moveTo>
                  <a:pt x="0" y="288"/>
                </a:moveTo>
                <a:lnTo>
                  <a:pt x="120" y="0"/>
                </a:lnTo>
                <a:lnTo>
                  <a:pt x="855" y="0"/>
                </a:lnTo>
                <a:lnTo>
                  <a:pt x="940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FFFF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8" name="Freeform 108"/>
          <p:cNvSpPr>
            <a:spLocks/>
          </p:cNvSpPr>
          <p:nvPr/>
        </p:nvSpPr>
        <p:spPr bwMode="auto">
          <a:xfrm>
            <a:off x="2813539" y="3910013"/>
            <a:ext cx="2476500" cy="303212"/>
          </a:xfrm>
          <a:custGeom>
            <a:avLst/>
            <a:gdLst/>
            <a:ahLst/>
            <a:cxnLst>
              <a:cxn ang="0">
                <a:pos x="735" y="128"/>
              </a:cxn>
              <a:cxn ang="0">
                <a:pos x="863" y="0"/>
              </a:cxn>
              <a:cxn ang="0">
                <a:pos x="128" y="0"/>
              </a:cxn>
              <a:cxn ang="0">
                <a:pos x="0" y="128"/>
              </a:cxn>
              <a:cxn ang="0">
                <a:pos x="735" y="128"/>
              </a:cxn>
            </a:cxnLst>
            <a:rect l="0" t="0" r="r" b="b"/>
            <a:pathLst>
              <a:path w="863" h="128">
                <a:moveTo>
                  <a:pt x="735" y="128"/>
                </a:moveTo>
                <a:lnTo>
                  <a:pt x="863" y="0"/>
                </a:lnTo>
                <a:lnTo>
                  <a:pt x="128" y="0"/>
                </a:lnTo>
                <a:lnTo>
                  <a:pt x="0" y="128"/>
                </a:lnTo>
                <a:lnTo>
                  <a:pt x="735" y="128"/>
                </a:lnTo>
                <a:close/>
              </a:path>
            </a:pathLst>
          </a:custGeom>
          <a:solidFill>
            <a:srgbClr val="BFBF99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49" name="Freeform 109"/>
          <p:cNvSpPr>
            <a:spLocks/>
          </p:cNvSpPr>
          <p:nvPr/>
        </p:nvSpPr>
        <p:spPr bwMode="auto">
          <a:xfrm>
            <a:off x="2829658" y="4022725"/>
            <a:ext cx="433754" cy="482600"/>
          </a:xfrm>
          <a:custGeom>
            <a:avLst/>
            <a:gdLst/>
            <a:ahLst/>
            <a:cxnLst>
              <a:cxn ang="0">
                <a:pos x="128" y="76"/>
              </a:cxn>
              <a:cxn ang="0">
                <a:pos x="152" y="0"/>
              </a:cxn>
              <a:cxn ang="0">
                <a:pos x="35" y="119"/>
              </a:cxn>
              <a:cxn ang="0">
                <a:pos x="0" y="204"/>
              </a:cxn>
              <a:cxn ang="0">
                <a:pos x="128" y="76"/>
              </a:cxn>
            </a:cxnLst>
            <a:rect l="0" t="0" r="r" b="b"/>
            <a:pathLst>
              <a:path w="152" h="204">
                <a:moveTo>
                  <a:pt x="128" y="76"/>
                </a:moveTo>
                <a:lnTo>
                  <a:pt x="152" y="0"/>
                </a:lnTo>
                <a:lnTo>
                  <a:pt x="35" y="119"/>
                </a:lnTo>
                <a:lnTo>
                  <a:pt x="0" y="204"/>
                </a:lnTo>
                <a:lnTo>
                  <a:pt x="128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0" name="Freeform 110"/>
          <p:cNvSpPr>
            <a:spLocks/>
          </p:cNvSpPr>
          <p:nvPr/>
        </p:nvSpPr>
        <p:spPr bwMode="auto">
          <a:xfrm>
            <a:off x="3194538" y="4022725"/>
            <a:ext cx="2111620" cy="179388"/>
          </a:xfrm>
          <a:custGeom>
            <a:avLst/>
            <a:gdLst/>
            <a:ahLst/>
            <a:cxnLst>
              <a:cxn ang="0">
                <a:pos x="735" y="76"/>
              </a:cxn>
              <a:cxn ang="0">
                <a:pos x="700" y="0"/>
              </a:cxn>
              <a:cxn ang="0">
                <a:pos x="24" y="0"/>
              </a:cxn>
              <a:cxn ang="0">
                <a:pos x="0" y="76"/>
              </a:cxn>
              <a:cxn ang="0">
                <a:pos x="735" y="76"/>
              </a:cxn>
            </a:cxnLst>
            <a:rect l="0" t="0" r="r" b="b"/>
            <a:pathLst>
              <a:path w="735" h="76">
                <a:moveTo>
                  <a:pt x="735" y="76"/>
                </a:moveTo>
                <a:lnTo>
                  <a:pt x="700" y="0"/>
                </a:lnTo>
                <a:lnTo>
                  <a:pt x="24" y="0"/>
                </a:lnTo>
                <a:lnTo>
                  <a:pt x="0" y="76"/>
                </a:lnTo>
                <a:lnTo>
                  <a:pt x="735" y="7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1" name="Freeform 111"/>
          <p:cNvSpPr>
            <a:spLocks/>
          </p:cNvSpPr>
          <p:nvPr/>
        </p:nvSpPr>
        <p:spPr bwMode="auto">
          <a:xfrm>
            <a:off x="4870938" y="4022725"/>
            <a:ext cx="435220" cy="482600"/>
          </a:xfrm>
          <a:custGeom>
            <a:avLst/>
            <a:gdLst/>
            <a:ahLst/>
            <a:cxnLst>
              <a:cxn ang="0">
                <a:pos x="23" y="204"/>
              </a:cxn>
              <a:cxn ang="0">
                <a:pos x="0" y="119"/>
              </a:cxn>
              <a:cxn ang="0">
                <a:pos x="116" y="0"/>
              </a:cxn>
              <a:cxn ang="0">
                <a:pos x="151" y="76"/>
              </a:cxn>
              <a:cxn ang="0">
                <a:pos x="23" y="204"/>
              </a:cxn>
            </a:cxnLst>
            <a:rect l="0" t="0" r="r" b="b"/>
            <a:pathLst>
              <a:path w="151" h="204">
                <a:moveTo>
                  <a:pt x="23" y="204"/>
                </a:moveTo>
                <a:lnTo>
                  <a:pt x="0" y="119"/>
                </a:lnTo>
                <a:lnTo>
                  <a:pt x="116" y="0"/>
                </a:lnTo>
                <a:lnTo>
                  <a:pt x="151" y="76"/>
                </a:lnTo>
                <a:lnTo>
                  <a:pt x="23" y="20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2" name="Freeform 112"/>
          <p:cNvSpPr>
            <a:spLocks/>
          </p:cNvSpPr>
          <p:nvPr/>
        </p:nvSpPr>
        <p:spPr bwMode="auto">
          <a:xfrm>
            <a:off x="2813538" y="4013201"/>
            <a:ext cx="2111620" cy="200025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35" y="0"/>
              </a:cxn>
              <a:cxn ang="0">
                <a:pos x="712" y="0"/>
              </a:cxn>
              <a:cxn ang="0">
                <a:pos x="735" y="85"/>
              </a:cxn>
              <a:cxn ang="0">
                <a:pos x="0" y="85"/>
              </a:cxn>
            </a:cxnLst>
            <a:rect l="0" t="0" r="r" b="b"/>
            <a:pathLst>
              <a:path w="735" h="85">
                <a:moveTo>
                  <a:pt x="0" y="85"/>
                </a:moveTo>
                <a:lnTo>
                  <a:pt x="35" y="0"/>
                </a:lnTo>
                <a:lnTo>
                  <a:pt x="712" y="0"/>
                </a:lnTo>
                <a:lnTo>
                  <a:pt x="735" y="85"/>
                </a:lnTo>
                <a:lnTo>
                  <a:pt x="0" y="8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3" name="Freeform 113"/>
          <p:cNvSpPr>
            <a:spLocks/>
          </p:cNvSpPr>
          <p:nvPr/>
        </p:nvSpPr>
        <p:spPr bwMode="auto">
          <a:xfrm>
            <a:off x="4627685" y="3138489"/>
            <a:ext cx="577362" cy="871537"/>
          </a:xfrm>
          <a:custGeom>
            <a:avLst/>
            <a:gdLst/>
            <a:ahLst/>
            <a:cxnLst>
              <a:cxn ang="0">
                <a:pos x="85" y="370"/>
              </a:cxn>
              <a:cxn ang="0">
                <a:pos x="0" y="82"/>
              </a:cxn>
              <a:cxn ang="0">
                <a:pos x="82" y="0"/>
              </a:cxn>
              <a:cxn ang="0">
                <a:pos x="201" y="251"/>
              </a:cxn>
              <a:cxn ang="0">
                <a:pos x="85" y="370"/>
              </a:cxn>
            </a:cxnLst>
            <a:rect l="0" t="0" r="r" b="b"/>
            <a:pathLst>
              <a:path w="201" h="370">
                <a:moveTo>
                  <a:pt x="85" y="370"/>
                </a:moveTo>
                <a:lnTo>
                  <a:pt x="0" y="82"/>
                </a:lnTo>
                <a:lnTo>
                  <a:pt x="82" y="0"/>
                </a:lnTo>
                <a:lnTo>
                  <a:pt x="201" y="251"/>
                </a:lnTo>
                <a:lnTo>
                  <a:pt x="85" y="370"/>
                </a:lnTo>
                <a:close/>
              </a:path>
            </a:pathLst>
          </a:custGeom>
          <a:solidFill>
            <a:srgbClr val="804D66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4" name="Freeform 114"/>
          <p:cNvSpPr>
            <a:spLocks/>
          </p:cNvSpPr>
          <p:nvPr/>
        </p:nvSpPr>
        <p:spPr bwMode="auto">
          <a:xfrm>
            <a:off x="2926374" y="3330575"/>
            <a:ext cx="1944565" cy="67945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20" y="0"/>
              </a:cxn>
              <a:cxn ang="0">
                <a:pos x="592" y="0"/>
              </a:cxn>
              <a:cxn ang="0">
                <a:pos x="677" y="288"/>
              </a:cxn>
              <a:cxn ang="0">
                <a:pos x="0" y="288"/>
              </a:cxn>
            </a:cxnLst>
            <a:rect l="0" t="0" r="r" b="b"/>
            <a:pathLst>
              <a:path w="677" h="288">
                <a:moveTo>
                  <a:pt x="0" y="288"/>
                </a:moveTo>
                <a:lnTo>
                  <a:pt x="120" y="0"/>
                </a:lnTo>
                <a:lnTo>
                  <a:pt x="592" y="0"/>
                </a:lnTo>
                <a:lnTo>
                  <a:pt x="677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FF99CC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5" name="Freeform 115"/>
          <p:cNvSpPr>
            <a:spLocks/>
          </p:cNvSpPr>
          <p:nvPr/>
        </p:nvSpPr>
        <p:spPr bwMode="auto">
          <a:xfrm>
            <a:off x="3270739" y="3138489"/>
            <a:ext cx="1591408" cy="192087"/>
          </a:xfrm>
          <a:custGeom>
            <a:avLst/>
            <a:gdLst/>
            <a:ahLst/>
            <a:cxnLst>
              <a:cxn ang="0">
                <a:pos x="472" y="82"/>
              </a:cxn>
              <a:cxn ang="0">
                <a:pos x="554" y="0"/>
              </a:cxn>
              <a:cxn ang="0">
                <a:pos x="81" y="0"/>
              </a:cxn>
              <a:cxn ang="0">
                <a:pos x="0" y="82"/>
              </a:cxn>
              <a:cxn ang="0">
                <a:pos x="472" y="82"/>
              </a:cxn>
            </a:cxnLst>
            <a:rect l="0" t="0" r="r" b="b"/>
            <a:pathLst>
              <a:path w="554" h="82">
                <a:moveTo>
                  <a:pt x="472" y="82"/>
                </a:moveTo>
                <a:lnTo>
                  <a:pt x="554" y="0"/>
                </a:lnTo>
                <a:lnTo>
                  <a:pt x="81" y="0"/>
                </a:lnTo>
                <a:lnTo>
                  <a:pt x="0" y="82"/>
                </a:lnTo>
                <a:lnTo>
                  <a:pt x="472" y="82"/>
                </a:lnTo>
                <a:close/>
              </a:path>
            </a:pathLst>
          </a:custGeom>
          <a:solidFill>
            <a:srgbClr val="BF7399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6" name="Freeform 116"/>
          <p:cNvSpPr>
            <a:spLocks/>
          </p:cNvSpPr>
          <p:nvPr/>
        </p:nvSpPr>
        <p:spPr bwMode="auto">
          <a:xfrm>
            <a:off x="3270738" y="3255963"/>
            <a:ext cx="310662" cy="368300"/>
          </a:xfrm>
          <a:custGeom>
            <a:avLst/>
            <a:gdLst/>
            <a:ahLst/>
            <a:cxnLst>
              <a:cxn ang="0">
                <a:pos x="81" y="75"/>
              </a:cxn>
              <a:cxn ang="0">
                <a:pos x="108" y="0"/>
              </a:cxn>
              <a:cxn ang="0">
                <a:pos x="38" y="69"/>
              </a:cxn>
              <a:cxn ang="0">
                <a:pos x="0" y="157"/>
              </a:cxn>
              <a:cxn ang="0">
                <a:pos x="81" y="75"/>
              </a:cxn>
            </a:cxnLst>
            <a:rect l="0" t="0" r="r" b="b"/>
            <a:pathLst>
              <a:path w="108" h="157">
                <a:moveTo>
                  <a:pt x="81" y="75"/>
                </a:moveTo>
                <a:lnTo>
                  <a:pt x="108" y="0"/>
                </a:lnTo>
                <a:lnTo>
                  <a:pt x="38" y="69"/>
                </a:lnTo>
                <a:lnTo>
                  <a:pt x="0" y="157"/>
                </a:lnTo>
                <a:lnTo>
                  <a:pt x="81" y="7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7" name="Freeform 117"/>
          <p:cNvSpPr>
            <a:spLocks/>
          </p:cNvSpPr>
          <p:nvPr/>
        </p:nvSpPr>
        <p:spPr bwMode="auto">
          <a:xfrm>
            <a:off x="3503735" y="3255963"/>
            <a:ext cx="1358411" cy="177800"/>
          </a:xfrm>
          <a:custGeom>
            <a:avLst/>
            <a:gdLst/>
            <a:ahLst/>
            <a:cxnLst>
              <a:cxn ang="0">
                <a:pos x="473" y="75"/>
              </a:cxn>
              <a:cxn ang="0">
                <a:pos x="435" y="0"/>
              </a:cxn>
              <a:cxn ang="0">
                <a:pos x="27" y="0"/>
              </a:cxn>
              <a:cxn ang="0">
                <a:pos x="0" y="75"/>
              </a:cxn>
              <a:cxn ang="0">
                <a:pos x="473" y="75"/>
              </a:cxn>
            </a:cxnLst>
            <a:rect l="0" t="0" r="r" b="b"/>
            <a:pathLst>
              <a:path w="473" h="75">
                <a:moveTo>
                  <a:pt x="473" y="75"/>
                </a:moveTo>
                <a:lnTo>
                  <a:pt x="435" y="0"/>
                </a:lnTo>
                <a:lnTo>
                  <a:pt x="27" y="0"/>
                </a:lnTo>
                <a:lnTo>
                  <a:pt x="0" y="75"/>
                </a:lnTo>
                <a:lnTo>
                  <a:pt x="473" y="7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8" name="Freeform 118"/>
          <p:cNvSpPr>
            <a:spLocks/>
          </p:cNvSpPr>
          <p:nvPr/>
        </p:nvSpPr>
        <p:spPr bwMode="auto">
          <a:xfrm>
            <a:off x="4552950" y="3255963"/>
            <a:ext cx="309196" cy="368300"/>
          </a:xfrm>
          <a:custGeom>
            <a:avLst/>
            <a:gdLst/>
            <a:ahLst/>
            <a:cxnLst>
              <a:cxn ang="0">
                <a:pos x="26" y="157"/>
              </a:cxn>
              <a:cxn ang="0">
                <a:pos x="0" y="69"/>
              </a:cxn>
              <a:cxn ang="0">
                <a:pos x="70" y="0"/>
              </a:cxn>
              <a:cxn ang="0">
                <a:pos x="108" y="75"/>
              </a:cxn>
              <a:cxn ang="0">
                <a:pos x="26" y="157"/>
              </a:cxn>
            </a:cxnLst>
            <a:rect l="0" t="0" r="r" b="b"/>
            <a:pathLst>
              <a:path w="108" h="157">
                <a:moveTo>
                  <a:pt x="26" y="157"/>
                </a:moveTo>
                <a:lnTo>
                  <a:pt x="0" y="69"/>
                </a:lnTo>
                <a:lnTo>
                  <a:pt x="70" y="0"/>
                </a:lnTo>
                <a:lnTo>
                  <a:pt x="108" y="75"/>
                </a:lnTo>
                <a:lnTo>
                  <a:pt x="26" y="157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91959" name="Freeform 119"/>
          <p:cNvSpPr>
            <a:spLocks/>
          </p:cNvSpPr>
          <p:nvPr/>
        </p:nvSpPr>
        <p:spPr bwMode="auto">
          <a:xfrm>
            <a:off x="3270739" y="3419475"/>
            <a:ext cx="1356946" cy="204788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38" y="0"/>
              </a:cxn>
              <a:cxn ang="0">
                <a:pos x="446" y="0"/>
              </a:cxn>
              <a:cxn ang="0">
                <a:pos x="472" y="88"/>
              </a:cxn>
              <a:cxn ang="0">
                <a:pos x="0" y="88"/>
              </a:cxn>
            </a:cxnLst>
            <a:rect l="0" t="0" r="r" b="b"/>
            <a:pathLst>
              <a:path w="472" h="88">
                <a:moveTo>
                  <a:pt x="0" y="88"/>
                </a:moveTo>
                <a:lnTo>
                  <a:pt x="38" y="0"/>
                </a:lnTo>
                <a:lnTo>
                  <a:pt x="446" y="0"/>
                </a:lnTo>
                <a:lnTo>
                  <a:pt x="472" y="88"/>
                </a:lnTo>
                <a:lnTo>
                  <a:pt x="0" y="8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3382108" y="2065339"/>
            <a:ext cx="1371600" cy="1069975"/>
            <a:chOff x="1918" y="724"/>
            <a:chExt cx="721" cy="663"/>
          </a:xfrm>
        </p:grpSpPr>
        <p:sp>
          <p:nvSpPr>
            <p:cNvPr id="291960" name="Freeform 120"/>
            <p:cNvSpPr>
              <a:spLocks/>
            </p:cNvSpPr>
            <p:nvPr/>
          </p:nvSpPr>
          <p:spPr bwMode="auto">
            <a:xfrm>
              <a:off x="2279" y="724"/>
              <a:ext cx="360" cy="663"/>
            </a:xfrm>
            <a:custGeom>
              <a:avLst/>
              <a:gdLst/>
              <a:ahLst/>
              <a:cxnLst>
                <a:cxn ang="0">
                  <a:pos x="169" y="57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9" y="505"/>
                </a:cxn>
                <a:cxn ang="0">
                  <a:pos x="169" y="574"/>
                </a:cxn>
              </a:cxnLst>
              <a:rect l="0" t="0" r="r" b="b"/>
              <a:pathLst>
                <a:path w="239" h="574">
                  <a:moveTo>
                    <a:pt x="169" y="57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9" y="505"/>
                  </a:lnTo>
                  <a:lnTo>
                    <a:pt x="169" y="574"/>
                  </a:lnTo>
                  <a:close/>
                </a:path>
              </a:pathLst>
            </a:custGeom>
            <a:solidFill>
              <a:srgbClr val="66808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1961" name="Freeform 121"/>
            <p:cNvSpPr>
              <a:spLocks/>
            </p:cNvSpPr>
            <p:nvPr/>
          </p:nvSpPr>
          <p:spPr bwMode="auto">
            <a:xfrm>
              <a:off x="1918" y="724"/>
              <a:ext cx="616" cy="663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239" y="0"/>
                </a:cxn>
                <a:cxn ang="0">
                  <a:pos x="239" y="0"/>
                </a:cxn>
                <a:cxn ang="0">
                  <a:pos x="408" y="574"/>
                </a:cxn>
                <a:cxn ang="0">
                  <a:pos x="0" y="574"/>
                </a:cxn>
              </a:cxnLst>
              <a:rect l="0" t="0" r="r" b="b"/>
              <a:pathLst>
                <a:path w="408" h="574">
                  <a:moveTo>
                    <a:pt x="0" y="574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408" y="574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CC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291962" name="Text Box 122"/>
          <p:cNvSpPr txBox="1">
            <a:spLocks noChangeArrowheads="1"/>
          </p:cNvSpPr>
          <p:nvPr/>
        </p:nvSpPr>
        <p:spPr bwMode="auto">
          <a:xfrm>
            <a:off x="640373" y="3919539"/>
            <a:ext cx="1922585" cy="89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III</a:t>
            </a:r>
            <a:br>
              <a:rPr lang="en-US" sz="1400" i="0"/>
            </a:br>
            <a:r>
              <a:rPr lang="en-US" sz="1400" i="0" u="none"/>
              <a:t>instruksi kerja </a:t>
            </a:r>
            <a:br>
              <a:rPr lang="en-US" sz="1400" i="0" u="none"/>
            </a:br>
            <a:r>
              <a:rPr lang="en-US" sz="1400" i="0" u="none"/>
              <a:t>dan dokumen</a:t>
            </a:r>
            <a:br>
              <a:rPr lang="en-US" sz="1400" i="0" u="none"/>
            </a:br>
            <a:r>
              <a:rPr lang="en-US" sz="1400" i="0" u="none"/>
              <a:t>pendukung lainnya</a:t>
            </a:r>
          </a:p>
        </p:txBody>
      </p:sp>
      <p:sp>
        <p:nvSpPr>
          <p:cNvPr id="291963" name="Text Box 123"/>
          <p:cNvSpPr txBox="1">
            <a:spLocks noChangeArrowheads="1"/>
          </p:cNvSpPr>
          <p:nvPr/>
        </p:nvSpPr>
        <p:spPr bwMode="auto">
          <a:xfrm>
            <a:off x="1737947" y="3330575"/>
            <a:ext cx="1188427" cy="5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 anchorCtr="1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II</a:t>
            </a:r>
            <a:br>
              <a:rPr lang="en-US" sz="1400" i="0"/>
            </a:br>
            <a:r>
              <a:rPr lang="en-US" sz="1400" i="0" u="none"/>
              <a:t>Prosedur</a:t>
            </a:r>
            <a:endParaRPr lang="en-US" sz="1300" i="0"/>
          </a:p>
        </p:txBody>
      </p:sp>
      <p:sp>
        <p:nvSpPr>
          <p:cNvPr id="291964" name="Text Box 124"/>
          <p:cNvSpPr txBox="1">
            <a:spLocks noChangeArrowheads="1"/>
          </p:cNvSpPr>
          <p:nvPr/>
        </p:nvSpPr>
        <p:spPr bwMode="auto">
          <a:xfrm>
            <a:off x="1918189" y="2449513"/>
            <a:ext cx="1371600" cy="50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 anchorCtr="1">
            <a:spAutoFit/>
          </a:bodyPr>
          <a:lstStyle/>
          <a:p>
            <a:pPr algn="ctr" defTabSz="1182688">
              <a:lnSpc>
                <a:spcPct val="90000"/>
              </a:lnSpc>
              <a:spcBef>
                <a:spcPct val="50000"/>
              </a:spcBef>
            </a:pPr>
            <a:r>
              <a:rPr lang="en-US" sz="1400" i="0"/>
              <a:t>Level I</a:t>
            </a:r>
            <a:br>
              <a:rPr lang="en-US" sz="1400" i="0"/>
            </a:br>
            <a:r>
              <a:rPr lang="en-US" sz="1400" i="0" u="none"/>
              <a:t>Pedoman Mutu</a:t>
            </a:r>
            <a:endParaRPr lang="en-US" sz="1400" i="0"/>
          </a:p>
        </p:txBody>
      </p:sp>
      <p:sp>
        <p:nvSpPr>
          <p:cNvPr id="291966" name="Text Box 126"/>
          <p:cNvSpPr txBox="1">
            <a:spLocks noChangeArrowheads="1"/>
          </p:cNvSpPr>
          <p:nvPr/>
        </p:nvSpPr>
        <p:spPr bwMode="auto">
          <a:xfrm>
            <a:off x="3746990" y="2547938"/>
            <a:ext cx="734157" cy="3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600" i="0" u="none"/>
              <a:t>Why</a:t>
            </a:r>
          </a:p>
        </p:txBody>
      </p:sp>
      <p:sp>
        <p:nvSpPr>
          <p:cNvPr id="291967" name="Text Box 127"/>
          <p:cNvSpPr txBox="1">
            <a:spLocks noChangeArrowheads="1"/>
          </p:cNvSpPr>
          <p:nvPr/>
        </p:nvSpPr>
        <p:spPr bwMode="auto">
          <a:xfrm>
            <a:off x="3276600" y="3412029"/>
            <a:ext cx="1465385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  <a:t>What, When,</a:t>
            </a:r>
            <a:b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i="0" u="none" dirty="0">
                <a:solidFill>
                  <a:schemeClr val="accent2">
                    <a:lumMod val="50000"/>
                  </a:schemeClr>
                </a:solidFill>
              </a:rPr>
              <a:t>Where &amp; Who</a:t>
            </a:r>
          </a:p>
        </p:txBody>
      </p:sp>
      <p:sp>
        <p:nvSpPr>
          <p:cNvPr id="291968" name="Text Box 128"/>
          <p:cNvSpPr txBox="1">
            <a:spLocks noChangeArrowheads="1"/>
          </p:cNvSpPr>
          <p:nvPr/>
        </p:nvSpPr>
        <p:spPr bwMode="auto">
          <a:xfrm>
            <a:off x="2743200" y="4213226"/>
            <a:ext cx="210575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/>
              <a:t>How</a:t>
            </a:r>
            <a:br>
              <a:rPr lang="en-US" sz="1600" i="0" u="none"/>
            </a:br>
            <a:r>
              <a:rPr lang="en-US" sz="1600" i="0" u="none"/>
              <a:t>(Current Practice)</a:t>
            </a:r>
          </a:p>
        </p:txBody>
      </p:sp>
      <p:sp>
        <p:nvSpPr>
          <p:cNvPr id="291969" name="Text Box 129"/>
          <p:cNvSpPr txBox="1">
            <a:spLocks noChangeArrowheads="1"/>
          </p:cNvSpPr>
          <p:nvPr/>
        </p:nvSpPr>
        <p:spPr bwMode="auto">
          <a:xfrm>
            <a:off x="4848958" y="2449514"/>
            <a:ext cx="1094642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u="none"/>
              <a:t>Philosophies and Policies</a:t>
            </a:r>
          </a:p>
        </p:txBody>
      </p:sp>
      <p:sp>
        <p:nvSpPr>
          <p:cNvPr id="291970" name="Text Box 130"/>
          <p:cNvSpPr txBox="1">
            <a:spLocks noChangeArrowheads="1"/>
          </p:cNvSpPr>
          <p:nvPr/>
        </p:nvSpPr>
        <p:spPr bwMode="auto">
          <a:xfrm>
            <a:off x="6032989" y="2449513"/>
            <a:ext cx="2473569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secara garis besar latar belakang, kebijakan dan sasaran perusahaan.</a:t>
            </a:r>
          </a:p>
        </p:txBody>
      </p:sp>
      <p:sp>
        <p:nvSpPr>
          <p:cNvPr id="291971" name="Text Box 131"/>
          <p:cNvSpPr txBox="1">
            <a:spLocks noChangeArrowheads="1"/>
          </p:cNvSpPr>
          <p:nvPr/>
        </p:nvSpPr>
        <p:spPr bwMode="auto">
          <a:xfrm>
            <a:off x="5212374" y="3330576"/>
            <a:ext cx="1188426" cy="5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293" tIns="59164" rIns="23293" bIns="59164">
            <a:spAutoFit/>
          </a:bodyPr>
          <a:lstStyle/>
          <a:p>
            <a:pPr defTabSz="1182688">
              <a:spcBef>
                <a:spcPct val="50000"/>
              </a:spcBef>
            </a:pPr>
            <a:r>
              <a:rPr lang="en-US" sz="1400" u="none"/>
              <a:t>Principles and Strategies</a:t>
            </a:r>
          </a:p>
        </p:txBody>
      </p:sp>
      <p:sp>
        <p:nvSpPr>
          <p:cNvPr id="291972" name="Text Box 132"/>
          <p:cNvSpPr txBox="1">
            <a:spLocks noChangeArrowheads="1"/>
          </p:cNvSpPr>
          <p:nvPr/>
        </p:nvSpPr>
        <p:spPr bwMode="auto">
          <a:xfrm>
            <a:off x="6400800" y="3330575"/>
            <a:ext cx="2105758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mengenai interaksi suatu bagian dengan bagian yang lain.</a:t>
            </a:r>
          </a:p>
        </p:txBody>
      </p:sp>
      <p:sp>
        <p:nvSpPr>
          <p:cNvPr id="291973" name="Text Box 133"/>
          <p:cNvSpPr txBox="1">
            <a:spLocks noChangeArrowheads="1"/>
          </p:cNvSpPr>
          <p:nvPr/>
        </p:nvSpPr>
        <p:spPr bwMode="auto">
          <a:xfrm>
            <a:off x="6400800" y="4213225"/>
            <a:ext cx="2105758" cy="76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just" defTabSz="1182688">
              <a:spcBef>
                <a:spcPct val="50000"/>
              </a:spcBef>
            </a:pPr>
            <a:r>
              <a:rPr lang="en-US" sz="1400" i="0" u="none">
                <a:latin typeface="Arial Narrow" pitchFamily="34" charset="0"/>
              </a:rPr>
              <a:t>Menggambarkan mengenai bagaimana aktivitas di suatu bagian dilaksanakan.</a:t>
            </a:r>
          </a:p>
        </p:txBody>
      </p:sp>
      <p:sp>
        <p:nvSpPr>
          <p:cNvPr id="291974" name="AutoShape 134"/>
          <p:cNvSpPr>
            <a:spLocks noChangeArrowheads="1"/>
          </p:cNvSpPr>
          <p:nvPr/>
        </p:nvSpPr>
        <p:spPr bwMode="auto">
          <a:xfrm>
            <a:off x="2469173" y="4995864"/>
            <a:ext cx="3294185" cy="784225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91975" name="Text Box 135"/>
          <p:cNvSpPr txBox="1">
            <a:spLocks noChangeArrowheads="1"/>
          </p:cNvSpPr>
          <p:nvPr/>
        </p:nvSpPr>
        <p:spPr bwMode="auto">
          <a:xfrm>
            <a:off x="3020158" y="5192714"/>
            <a:ext cx="173501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8327" tIns="59164" rIns="118327" bIns="59164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1600" i="0" u="none"/>
              <a:t>RECORDS</a:t>
            </a:r>
            <a:br>
              <a:rPr lang="en-US" sz="1600" i="0" u="none"/>
            </a:br>
            <a:r>
              <a:rPr lang="en-US" sz="1600" i="0" u="none"/>
              <a:t>(Proof)</a:t>
            </a:r>
          </a:p>
        </p:txBody>
      </p:sp>
      <p:sp>
        <p:nvSpPr>
          <p:cNvPr id="291976" name="Text Box 136"/>
          <p:cNvSpPr txBox="1">
            <a:spLocks noChangeArrowheads="1"/>
          </p:cNvSpPr>
          <p:nvPr/>
        </p:nvSpPr>
        <p:spPr bwMode="auto">
          <a:xfrm>
            <a:off x="640373" y="1371600"/>
            <a:ext cx="786618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878" tIns="13975" rIns="69878" bIns="13975">
            <a:spAutoFit/>
          </a:bodyPr>
          <a:lstStyle/>
          <a:p>
            <a:pPr algn="ctr" defTabSz="1182688">
              <a:spcBef>
                <a:spcPct val="50000"/>
              </a:spcBef>
            </a:pPr>
            <a:r>
              <a:rPr lang="en-US" sz="2300" i="0" u="none">
                <a:solidFill>
                  <a:srgbClr val="0000FF"/>
                </a:solidFill>
              </a:rPr>
              <a:t>Struktur Dokumentasi Sistem Mutu</a:t>
            </a:r>
          </a:p>
        </p:txBody>
      </p:sp>
      <p:sp>
        <p:nvSpPr>
          <p:cNvPr id="291978" name="Rectangle 138"/>
          <p:cNvSpPr>
            <a:spLocks noGrp="1" noChangeArrowheads="1"/>
          </p:cNvSpPr>
          <p:nvPr>
            <p:ph type="title"/>
          </p:nvPr>
        </p:nvSpPr>
        <p:spPr>
          <a:xfrm>
            <a:off x="731227" y="293689"/>
            <a:ext cx="7772400" cy="458787"/>
          </a:xfrm>
          <a:noFill/>
          <a:ln/>
        </p:spPr>
        <p:txBody>
          <a:bodyPr lIns="118374" tIns="59187" rIns="118374" bIns="59187"/>
          <a:lstStyle/>
          <a:p>
            <a:pPr algn="r"/>
            <a:r>
              <a:rPr lang="en-US"/>
              <a:t>D</a:t>
            </a:r>
            <a:r>
              <a:rPr lang="en-US" sz="1300"/>
              <a:t>OKUMENTASI</a:t>
            </a:r>
            <a:r>
              <a:rPr lang="en-US"/>
              <a:t> S</a:t>
            </a:r>
            <a:r>
              <a:rPr lang="en-US" sz="1300"/>
              <a:t>ISTEM</a:t>
            </a:r>
            <a:r>
              <a:rPr lang="en-US"/>
              <a:t> M</a:t>
            </a:r>
            <a:r>
              <a:rPr lang="en-US" sz="1300"/>
              <a:t>UTU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8.1 </a:t>
            </a:r>
            <a:r>
              <a:rPr lang="en-US" sz="2400" dirty="0" err="1" smtClean="0"/>
              <a:t>Umum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merencanakan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,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penyempurnaan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Mendemonstrasikan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SMM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menyempurnakan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efektivitas</a:t>
            </a:r>
            <a:r>
              <a:rPr lang="en-US" sz="2000" dirty="0" smtClean="0"/>
              <a:t> SMM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8.2. </a:t>
            </a:r>
            <a:r>
              <a:rPr lang="en-US" sz="4000" dirty="0" err="1" smtClean="0"/>
              <a:t>Pemantauan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Pengukuran</a:t>
            </a:r>
            <a:endParaRPr lang="en-US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8.2.1. </a:t>
            </a:r>
            <a:r>
              <a:rPr lang="en-US" sz="2800" dirty="0" err="1" smtClean="0"/>
              <a:t>Kepuasan</a:t>
            </a:r>
            <a:r>
              <a:rPr lang="en-US" sz="2800" dirty="0" smtClean="0"/>
              <a:t> </a:t>
            </a:r>
            <a:r>
              <a:rPr lang="en-US" sz="2800" dirty="0" err="1" smtClean="0"/>
              <a:t>pelanggan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SMM,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memantau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persepsi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apakan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8.2.2. Audit internal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audit internal </a:t>
            </a:r>
            <a:r>
              <a:rPr lang="en-US" sz="2400" dirty="0" err="1" smtClean="0"/>
              <a:t>pada</a:t>
            </a:r>
            <a:r>
              <a:rPr lang="en-US" sz="2400" dirty="0" smtClean="0"/>
              <a:t> interval yang </a:t>
            </a:r>
            <a:r>
              <a:rPr lang="en-US" sz="2400" dirty="0" err="1" smtClean="0"/>
              <a:t>terencana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apakahSMM</a:t>
            </a:r>
            <a:r>
              <a:rPr lang="en-US" sz="2400" dirty="0" smtClean="0"/>
              <a:t>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(7.1),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SMM 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Dijalankan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Program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direncanakan</a:t>
            </a:r>
            <a:r>
              <a:rPr lang="en-US" sz="2200" dirty="0" smtClean="0"/>
              <a:t>,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mempertimbangkan</a:t>
            </a:r>
            <a:r>
              <a:rPr lang="en-US" sz="2200" dirty="0" smtClean="0"/>
              <a:t> status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pentingnya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area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diaudit</a:t>
            </a:r>
            <a:r>
              <a:rPr lang="en-US" sz="2200" dirty="0" smtClean="0"/>
              <a:t>, </a:t>
            </a:r>
            <a:r>
              <a:rPr lang="en-US" sz="2200" dirty="0" err="1" smtClean="0"/>
              <a:t>sebagaimana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audit </a:t>
            </a:r>
            <a:r>
              <a:rPr lang="en-US" sz="2200" dirty="0" err="1" smtClean="0"/>
              <a:t>sebelumnya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Kriteria</a:t>
            </a:r>
            <a:r>
              <a:rPr lang="en-US" sz="2200" dirty="0" smtClean="0"/>
              <a:t>, </a:t>
            </a:r>
            <a:r>
              <a:rPr lang="en-US" sz="2200" dirty="0" err="1" smtClean="0"/>
              <a:t>ruang</a:t>
            </a:r>
            <a:r>
              <a:rPr lang="en-US" sz="2200" dirty="0" smtClean="0"/>
              <a:t> </a:t>
            </a:r>
            <a:r>
              <a:rPr lang="en-US" sz="2200" dirty="0" err="1" smtClean="0"/>
              <a:t>lingkup</a:t>
            </a:r>
            <a:r>
              <a:rPr lang="en-US" sz="2200" dirty="0" smtClean="0"/>
              <a:t>, </a:t>
            </a:r>
            <a:r>
              <a:rPr lang="en-US" sz="2200" dirty="0" err="1" smtClean="0"/>
              <a:t>frekuensi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metoda</a:t>
            </a:r>
            <a:r>
              <a:rPr lang="en-US" sz="2200" dirty="0" smtClean="0"/>
              <a:t>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didefinisikan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Pemilihan</a:t>
            </a:r>
            <a:r>
              <a:rPr lang="en-US" sz="2200" dirty="0" smtClean="0"/>
              <a:t> auditor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audit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objektifitas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kenetralan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audit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2200" dirty="0" smtClean="0"/>
          </a:p>
          <a:p>
            <a:pPr lvl="2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/>
              <a:t>Auditor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mengaudit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 </a:t>
            </a:r>
            <a:r>
              <a:rPr lang="en-US" sz="2200" dirty="0" err="1" smtClean="0"/>
              <a:t>mereka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Prosedru</a:t>
            </a:r>
            <a:r>
              <a:rPr lang="en-US" sz="2200" dirty="0" smtClean="0"/>
              <a:t> </a:t>
            </a:r>
            <a:r>
              <a:rPr lang="en-US" sz="2200" dirty="0" err="1" smtClean="0"/>
              <a:t>terdokumentasi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ditetapkan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menetapkan</a:t>
            </a:r>
            <a:r>
              <a:rPr lang="en-US" sz="2200" dirty="0" smtClean="0"/>
              <a:t> </a:t>
            </a:r>
            <a:r>
              <a:rPr lang="en-US" sz="2200" dirty="0" err="1" smtClean="0"/>
              <a:t>penanggung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jawab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persyaratan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perencanaan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pelaksanaan</a:t>
            </a:r>
            <a:r>
              <a:rPr lang="en-US" sz="2200" dirty="0" smtClean="0"/>
              <a:t> audit, </a:t>
            </a:r>
            <a:r>
              <a:rPr lang="en-US" sz="2200" dirty="0" err="1" smtClean="0"/>
              <a:t>pembuatan</a:t>
            </a:r>
            <a:r>
              <a:rPr lang="en-US" sz="2200" dirty="0" smtClean="0"/>
              <a:t> </a:t>
            </a:r>
            <a:r>
              <a:rPr lang="en-US" sz="2200" dirty="0" err="1" smtClean="0"/>
              <a:t>catatan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Catatan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audit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hasilnya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diperlihara</a:t>
            </a:r>
            <a:r>
              <a:rPr lang="en-US" sz="2200" dirty="0" smtClean="0"/>
              <a:t> (4.2.4)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Manajemen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bertanggung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ajwab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area yang </a:t>
            </a:r>
            <a:r>
              <a:rPr lang="en-US" sz="2200" dirty="0" err="1" smtClean="0"/>
              <a:t>diaudit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memastikan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</a:t>
            </a:r>
            <a:r>
              <a:rPr lang="en-US" sz="2200" dirty="0" err="1" smtClean="0"/>
              <a:t>koreksi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</a:t>
            </a:r>
            <a:r>
              <a:rPr lang="en-US" sz="2200" dirty="0" err="1" smtClean="0"/>
              <a:t>perbaikan</a:t>
            </a:r>
            <a:r>
              <a:rPr lang="en-US" sz="2200" dirty="0" smtClean="0"/>
              <a:t> </a:t>
            </a:r>
            <a:r>
              <a:rPr lang="en-US" sz="2200" dirty="0" err="1" smtClean="0"/>
              <a:t>apapun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segera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menghilangkan</a:t>
            </a:r>
            <a:r>
              <a:rPr lang="en-US" sz="2200" dirty="0" smtClean="0"/>
              <a:t> </a:t>
            </a:r>
            <a:r>
              <a:rPr lang="en-US" sz="2200" dirty="0" err="1" smtClean="0"/>
              <a:t>ketidaksesuaian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penyebabnya</a:t>
            </a:r>
            <a:endParaRPr lang="en-US" sz="22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tindak</a:t>
            </a:r>
            <a:r>
              <a:rPr lang="en-US" sz="2200" dirty="0" smtClean="0"/>
              <a:t> </a:t>
            </a:r>
            <a:r>
              <a:rPr lang="en-US" sz="2200" dirty="0" err="1" smtClean="0"/>
              <a:t>lanjut</a:t>
            </a:r>
            <a:r>
              <a:rPr lang="en-US" sz="2200" dirty="0" smtClean="0"/>
              <a:t> </a:t>
            </a: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 smtClean="0"/>
              <a:t>meliputi</a:t>
            </a:r>
            <a:r>
              <a:rPr lang="en-US" sz="2200" dirty="0" smtClean="0"/>
              <a:t> </a:t>
            </a:r>
            <a:r>
              <a:rPr lang="en-US" sz="2200" dirty="0" err="1" smtClean="0"/>
              <a:t>verifikasi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tindakan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pelaporan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verifikasi</a:t>
            </a:r>
            <a:r>
              <a:rPr lang="en-US" sz="2200" dirty="0" smtClean="0"/>
              <a:t> (8.5.2)</a:t>
            </a: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8.2.3. </a:t>
            </a:r>
            <a:r>
              <a:rPr lang="en-US" sz="2800" dirty="0" err="1" smtClean="0"/>
              <a:t>Pemantauan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bilamana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, 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proses-proses</a:t>
            </a:r>
            <a:r>
              <a:rPr lang="en-US" sz="2400" dirty="0" smtClean="0"/>
              <a:t> SMM.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Metoda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mendemonstrasikan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direncakanak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direncanakan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, </a:t>
            </a:r>
            <a:r>
              <a:rPr lang="en-US" sz="2400" dirty="0" err="1" smtClean="0"/>
              <a:t>pembetulan</a:t>
            </a:r>
            <a:r>
              <a:rPr lang="en-US" sz="2400" dirty="0" smtClean="0"/>
              <a:t>/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endParaRPr lang="en-US" sz="24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8.2.4.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memantau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mengukur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memeriksa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tahapp-tahap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 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sejalan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Bukti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keberterimaan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dipelihara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karyawan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berwenang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pelepasan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pengiriman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Pelulusan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penyampaian</a:t>
            </a:r>
            <a:r>
              <a:rPr lang="en-US" sz="2000" dirty="0" smtClean="0"/>
              <a:t> </a:t>
            </a:r>
            <a:r>
              <a:rPr lang="en-US" sz="2000" dirty="0" err="1" smtClean="0"/>
              <a:t>pelayanan</a:t>
            </a:r>
            <a:r>
              <a:rPr lang="en-US" sz="2000" dirty="0" smtClean="0"/>
              <a:t>/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dipenuhi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memuaskan</a:t>
            </a:r>
            <a:r>
              <a:rPr lang="en-US" sz="2000" dirty="0" smtClean="0"/>
              <a:t>, </a:t>
            </a: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disetujui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berwenang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bilamana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.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8.3.Pengendalian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diidentifikasi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dikendalikan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dinginkan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terdokumentasi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kendali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kewenangan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penyelesaian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.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menangani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cara-cara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menghilangkan</a:t>
            </a:r>
            <a:r>
              <a:rPr lang="en-US" sz="1600" dirty="0" smtClean="0"/>
              <a:t>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diketahui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mngotorisasi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penggunaannya</a:t>
            </a:r>
            <a:r>
              <a:rPr lang="en-US" sz="1600" dirty="0" smtClean="0"/>
              <a:t>, </a:t>
            </a:r>
            <a:r>
              <a:rPr lang="en-US" sz="1600" dirty="0" err="1" smtClean="0"/>
              <a:t>meluluskan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menerima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bawah</a:t>
            </a:r>
            <a:r>
              <a:rPr lang="en-US" sz="1600" dirty="0" smtClean="0"/>
              <a:t> </a:t>
            </a:r>
            <a:r>
              <a:rPr lang="en-US" sz="1600" dirty="0" err="1" smtClean="0"/>
              <a:t>konsesi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berwenang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bilamana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mencegah</a:t>
            </a:r>
            <a:r>
              <a:rPr lang="en-US" sz="1600" dirty="0" smtClean="0"/>
              <a:t>/</a:t>
            </a:r>
            <a:r>
              <a:rPr lang="en-US" sz="1600" dirty="0" err="1" smtClean="0"/>
              <a:t>menghalangi</a:t>
            </a:r>
            <a:r>
              <a:rPr lang="en-US" sz="1600" dirty="0" smtClean="0"/>
              <a:t> </a:t>
            </a:r>
            <a:r>
              <a:rPr lang="en-US" sz="1600" dirty="0" err="1" smtClean="0"/>
              <a:t>pemakaian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sebagaimana</a:t>
            </a:r>
            <a:r>
              <a:rPr lang="en-US" sz="1600" dirty="0" smtClean="0"/>
              <a:t> </a:t>
            </a:r>
            <a:r>
              <a:rPr lang="en-US" sz="1600" dirty="0" err="1" smtClean="0"/>
              <a:t>dimaksud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awalnya</a:t>
            </a:r>
            <a:endParaRPr lang="en-US" sz="16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mengambil</a:t>
            </a:r>
            <a:r>
              <a:rPr lang="en-US" sz="1600" dirty="0" smtClean="0"/>
              <a:t> </a:t>
            </a:r>
            <a:r>
              <a:rPr lang="en-US" sz="1600" dirty="0" err="1" smtClean="0"/>
              <a:t>tindakna</a:t>
            </a:r>
            <a:r>
              <a:rPr lang="en-US" sz="1600" dirty="0" smtClean="0"/>
              <a:t>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dampak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potensi</a:t>
            </a:r>
            <a:r>
              <a:rPr lang="en-US" sz="1600" dirty="0" smtClean="0"/>
              <a:t> </a:t>
            </a:r>
            <a:r>
              <a:rPr lang="en-US" sz="1600" dirty="0" err="1" smtClean="0"/>
              <a:t>dampak</a:t>
            </a:r>
            <a:r>
              <a:rPr lang="en-US" sz="1600" dirty="0" smtClean="0"/>
              <a:t> </a:t>
            </a:r>
            <a:r>
              <a:rPr lang="en-US" sz="1600" dirty="0" err="1" smtClean="0"/>
              <a:t>thd</a:t>
            </a:r>
            <a:r>
              <a:rPr lang="en-US" sz="1600" dirty="0" smtClean="0"/>
              <a:t>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, </a:t>
            </a:r>
            <a:r>
              <a:rPr lang="en-US" sz="1600" dirty="0" err="1" smtClean="0"/>
              <a:t>ketidaksesuaian</a:t>
            </a:r>
            <a:r>
              <a:rPr lang="en-US" sz="1600" dirty="0" smtClean="0"/>
              <a:t> </a:t>
            </a:r>
            <a:r>
              <a:rPr lang="en-US" sz="1600" dirty="0" err="1" smtClean="0"/>
              <a:t>dideteksi</a:t>
            </a:r>
            <a:r>
              <a:rPr lang="en-US" sz="1600" dirty="0" smtClean="0"/>
              <a:t> </a:t>
            </a:r>
            <a:r>
              <a:rPr lang="en-US" sz="1600" dirty="0" err="1" smtClean="0"/>
              <a:t>setelah</a:t>
            </a:r>
            <a:r>
              <a:rPr lang="en-US" sz="1600" dirty="0" smtClean="0"/>
              <a:t> </a:t>
            </a:r>
            <a:r>
              <a:rPr lang="en-US" sz="1600" dirty="0" err="1" smtClean="0"/>
              <a:t>pengiriman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penggunaan</a:t>
            </a:r>
            <a:r>
              <a:rPr lang="en-US" sz="1600" dirty="0" smtClean="0"/>
              <a:t> </a:t>
            </a:r>
            <a:r>
              <a:rPr lang="en-US" sz="1600" dirty="0" err="1" smtClean="0"/>
              <a:t>dimulai</a:t>
            </a:r>
            <a:endParaRPr lang="en-US" sz="16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diperbaiki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diverifikasi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mendemonstrasikan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thd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mengikutinya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konsesi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diperlihara</a:t>
            </a:r>
            <a:r>
              <a:rPr lang="en-US" sz="2000" dirty="0" smtClean="0"/>
              <a:t> (4.2.4)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8.4.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data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, </a:t>
            </a:r>
            <a:r>
              <a:rPr lang="en-US" sz="2400" dirty="0" err="1" smtClean="0"/>
              <a:t>mengumpulkan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mendemonstrasikan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efektifitas</a:t>
            </a:r>
            <a:r>
              <a:rPr lang="en-US" sz="2400" dirty="0" smtClean="0"/>
              <a:t> SMM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penyempurnaan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efektivitas</a:t>
            </a:r>
            <a:r>
              <a:rPr lang="en-US" sz="2400" dirty="0" smtClean="0"/>
              <a:t> SMM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Analisis</a:t>
            </a:r>
            <a:r>
              <a:rPr lang="en-US" sz="2400" dirty="0" smtClean="0"/>
              <a:t> data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Kepuasan</a:t>
            </a:r>
            <a:r>
              <a:rPr lang="en-US" sz="2000" dirty="0" smtClean="0"/>
              <a:t>/</a:t>
            </a:r>
            <a:r>
              <a:rPr lang="en-US" sz="2000" dirty="0" err="1" smtClean="0"/>
              <a:t>ketidakpuasan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(8.2.1)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persyaratan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 (8.2.4)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Karakteristik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kecenderungan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(8.2.3, </a:t>
            </a:r>
            <a:r>
              <a:rPr lang="en-US" sz="2000" dirty="0" err="1" smtClean="0"/>
              <a:t>dan</a:t>
            </a:r>
            <a:r>
              <a:rPr lang="en-US" sz="2000" dirty="0" smtClean="0"/>
              <a:t> 8.2.4)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Rekanan</a:t>
            </a:r>
            <a:r>
              <a:rPr lang="en-US" sz="2000" dirty="0" smtClean="0"/>
              <a:t> (7.4)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8.5. </a:t>
            </a:r>
            <a:r>
              <a:rPr lang="en-US" dirty="0" err="1" smtClean="0"/>
              <a:t>Penyempurnaan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8.5.1. </a:t>
            </a:r>
            <a:r>
              <a:rPr lang="en-US" sz="2800" dirty="0" err="1" smtClean="0"/>
              <a:t>Penyempurnaan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berkelanjutan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menyempurnakan</a:t>
            </a:r>
            <a:r>
              <a:rPr lang="en-US" sz="2800" dirty="0" smtClean="0"/>
              <a:t> </a:t>
            </a:r>
            <a:r>
              <a:rPr lang="en-US" sz="2800" dirty="0" err="1" smtClean="0"/>
              <a:t>efektivitas</a:t>
            </a:r>
            <a:r>
              <a:rPr lang="en-US" sz="2800" dirty="0" smtClean="0"/>
              <a:t> SMM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, </a:t>
            </a:r>
            <a:r>
              <a:rPr lang="en-US" sz="2800" dirty="0" err="1" smtClean="0"/>
              <a:t>sasaran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, </a:t>
            </a:r>
            <a:r>
              <a:rPr lang="en-US" sz="2800" dirty="0" err="1" smtClean="0"/>
              <a:t>hasil</a:t>
            </a:r>
            <a:r>
              <a:rPr lang="en-US" sz="2800" dirty="0" smtClean="0"/>
              <a:t> audit,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data,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perbaikan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penelaahan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halaman </a:t>
            </a:r>
            <a:fld id="{8DE4A580-E5F5-49CA-BF08-2ED8EF142E47}" type="slidenum">
              <a:rPr lang="en-US"/>
              <a:pPr/>
              <a:t>9</a:t>
            </a:fld>
            <a:r>
              <a:rPr lang="en-US"/>
              <a:t>  dari 50 halaman</a:t>
            </a:r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47" y="979489"/>
            <a:ext cx="7589227" cy="4899025"/>
          </a:xfrm>
          <a:noFill/>
          <a:ln>
            <a:miter lim="800000"/>
            <a:headEnd/>
            <a:tailEnd/>
          </a:ln>
        </p:spPr>
        <p:txBody>
          <a:bodyPr vert="horz" wrap="square" lIns="118327" tIns="59164" rIns="118327" bIns="59164" numCol="1" anchor="t" anchorCtr="0" compatLnSpc="1">
            <a:prstTxWarp prst="textNoShape">
              <a:avLst/>
            </a:prstTxWarp>
          </a:bodyPr>
          <a:lstStyle/>
          <a:p>
            <a:pPr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dirty="0" err="1"/>
              <a:t>Tujuan</a:t>
            </a:r>
            <a:r>
              <a:rPr lang="en-US" sz="2100" dirty="0"/>
              <a:t> :</a:t>
            </a:r>
          </a:p>
          <a:p>
            <a:pPr marL="1109663" lvl="1" indent="-503238"/>
            <a:r>
              <a:rPr lang="en-US" sz="2100" b="0" dirty="0" err="1"/>
              <a:t>Memberi</a:t>
            </a:r>
            <a:r>
              <a:rPr lang="en-US" sz="2100" b="0" dirty="0"/>
              <a:t> </a:t>
            </a:r>
            <a:r>
              <a:rPr lang="en-US" sz="2100" b="0" dirty="0" err="1"/>
              <a:t>informasi</a:t>
            </a:r>
            <a:r>
              <a:rPr lang="en-US" sz="2100" b="0" dirty="0"/>
              <a:t> </a:t>
            </a:r>
            <a:r>
              <a:rPr lang="en-US" sz="2100" b="0" dirty="0" err="1"/>
              <a:t>kepada</a:t>
            </a:r>
            <a:r>
              <a:rPr lang="en-US" sz="2100" b="0" dirty="0"/>
              <a:t> </a:t>
            </a:r>
            <a:r>
              <a:rPr lang="en-US" sz="2100" b="0" dirty="0" err="1"/>
              <a:t>karyawan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pelanggan</a:t>
            </a:r>
            <a:r>
              <a:rPr lang="en-US" sz="2100" b="0" dirty="0"/>
              <a:t>, </a:t>
            </a:r>
            <a:r>
              <a:rPr lang="en-US" sz="2100" b="0" dirty="0" err="1"/>
              <a:t>tentang</a:t>
            </a:r>
            <a:r>
              <a:rPr lang="en-US" sz="2100" b="0" dirty="0"/>
              <a:t> </a:t>
            </a:r>
            <a:r>
              <a:rPr lang="en-US" sz="2100" b="0" dirty="0" err="1"/>
              <a:t>tujuan</a:t>
            </a:r>
            <a:r>
              <a:rPr lang="en-US" sz="2100" b="0" dirty="0"/>
              <a:t> </a:t>
            </a:r>
            <a:r>
              <a:rPr lang="en-US" sz="2100" b="0" dirty="0" err="1"/>
              <a:t>dan</a:t>
            </a:r>
            <a:r>
              <a:rPr lang="en-US" sz="2100" b="0" dirty="0"/>
              <a:t> </a:t>
            </a:r>
            <a:r>
              <a:rPr lang="en-US" sz="2100" b="0" dirty="0" err="1"/>
              <a:t>kebijakan</a:t>
            </a:r>
            <a:r>
              <a:rPr lang="en-US" sz="2100" b="0" dirty="0"/>
              <a:t> </a:t>
            </a:r>
            <a:r>
              <a:rPr lang="en-US" sz="2100" b="0" dirty="0" err="1"/>
              <a:t>manajemen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hal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.</a:t>
            </a:r>
          </a:p>
          <a:p>
            <a:pPr marL="1109663" lvl="1" indent="-503238"/>
            <a:r>
              <a:rPr lang="en-US" sz="2100" b="0" dirty="0" err="1"/>
              <a:t>Memberi</a:t>
            </a:r>
            <a:r>
              <a:rPr lang="en-US" sz="2100" b="0" dirty="0"/>
              <a:t> </a:t>
            </a:r>
            <a:r>
              <a:rPr lang="en-US" sz="2100" b="0" dirty="0" err="1"/>
              <a:t>jaminan</a:t>
            </a:r>
            <a:r>
              <a:rPr lang="en-US" sz="2100" b="0" dirty="0"/>
              <a:t> </a:t>
            </a:r>
            <a:r>
              <a:rPr lang="en-US" sz="2100" b="0" dirty="0" err="1"/>
              <a:t>kepada</a:t>
            </a:r>
            <a:r>
              <a:rPr lang="en-US" sz="2100" b="0" dirty="0"/>
              <a:t> </a:t>
            </a:r>
            <a:r>
              <a:rPr lang="en-US" sz="2100" b="0" dirty="0" err="1"/>
              <a:t>asesor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pembaca</a:t>
            </a:r>
            <a:r>
              <a:rPr lang="en-US" sz="2100" b="0" dirty="0"/>
              <a:t>, </a:t>
            </a:r>
            <a:r>
              <a:rPr lang="en-US" sz="2100" b="0" dirty="0" err="1"/>
              <a:t>bahwa</a:t>
            </a:r>
            <a:r>
              <a:rPr lang="en-US" sz="2100" b="0" dirty="0"/>
              <a:t> </a:t>
            </a:r>
            <a:r>
              <a:rPr lang="en-US" sz="2100" b="0" dirty="0" err="1"/>
              <a:t>organisasi</a:t>
            </a:r>
            <a:r>
              <a:rPr lang="en-US" sz="2100" b="0" dirty="0"/>
              <a:t> </a:t>
            </a:r>
            <a:r>
              <a:rPr lang="en-US" sz="2100" b="0" dirty="0" err="1"/>
              <a:t>telah</a:t>
            </a:r>
            <a:r>
              <a:rPr lang="en-US" sz="2100" b="0" dirty="0"/>
              <a:t> </a:t>
            </a:r>
            <a:r>
              <a:rPr lang="en-US" sz="2100" b="0" dirty="0" err="1"/>
              <a:t>menerapkan</a:t>
            </a:r>
            <a:r>
              <a:rPr lang="en-US" sz="2100" b="0" dirty="0"/>
              <a:t> </a:t>
            </a:r>
            <a:r>
              <a:rPr lang="en-US" sz="2100" b="0" dirty="0" err="1"/>
              <a:t>sistem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yang </a:t>
            </a:r>
            <a:r>
              <a:rPr lang="en-US" sz="2100" b="0" dirty="0" err="1"/>
              <a:t>sesuai</a:t>
            </a:r>
            <a:r>
              <a:rPr lang="en-US" sz="2100" b="0" dirty="0"/>
              <a:t> </a:t>
            </a:r>
            <a:r>
              <a:rPr lang="en-US" sz="2100" b="0" dirty="0" err="1"/>
              <a:t>dengan</a:t>
            </a:r>
            <a:r>
              <a:rPr lang="en-US" sz="2100" b="0" dirty="0"/>
              <a:t> ISO 9001</a:t>
            </a:r>
          </a:p>
          <a:p>
            <a:pPr marL="1109663" lvl="1" indent="-503238"/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	</a:t>
            </a:r>
            <a:r>
              <a:rPr lang="en-US" sz="2100" dirty="0" err="1"/>
              <a:t>Isi</a:t>
            </a:r>
            <a:r>
              <a:rPr lang="en-US" sz="2100" dirty="0"/>
              <a:t> :</a:t>
            </a:r>
          </a:p>
          <a:p>
            <a:pPr marL="1109663" lvl="1" indent="-503238"/>
            <a:r>
              <a:rPr lang="en-US" sz="2100" b="0" dirty="0" err="1"/>
              <a:t>Menggambarkan</a:t>
            </a:r>
            <a:r>
              <a:rPr lang="en-US" sz="2100" b="0" dirty="0"/>
              <a:t> </a:t>
            </a:r>
            <a:r>
              <a:rPr lang="en-US" sz="2100" b="0" dirty="0" err="1"/>
              <a:t>setiap</a:t>
            </a:r>
            <a:r>
              <a:rPr lang="en-US" sz="2100" b="0" dirty="0"/>
              <a:t> </a:t>
            </a:r>
            <a:r>
              <a:rPr lang="en-US" sz="2100" b="0" dirty="0" err="1"/>
              <a:t>elemen</a:t>
            </a:r>
            <a:r>
              <a:rPr lang="en-US" sz="2100" b="0" dirty="0"/>
              <a:t> </a:t>
            </a:r>
            <a:r>
              <a:rPr lang="en-US" sz="2100" b="0" dirty="0" err="1"/>
              <a:t>dari</a:t>
            </a:r>
            <a:r>
              <a:rPr lang="en-US" sz="2100" b="0" dirty="0"/>
              <a:t> ISO 9001 yang </a:t>
            </a:r>
            <a:r>
              <a:rPr lang="en-US" sz="2100" b="0" dirty="0" err="1"/>
              <a:t>diterapkan</a:t>
            </a:r>
            <a:r>
              <a:rPr lang="en-US" sz="2100" b="0" dirty="0"/>
              <a:t> </a:t>
            </a:r>
            <a:r>
              <a:rPr lang="en-US" sz="2100" b="0" dirty="0" err="1"/>
              <a:t>dalam</a:t>
            </a:r>
            <a:r>
              <a:rPr lang="en-US" sz="2100" b="0" dirty="0"/>
              <a:t> </a:t>
            </a:r>
            <a:r>
              <a:rPr lang="en-US" sz="2100" b="0" dirty="0" err="1"/>
              <a:t>perusahaan</a:t>
            </a:r>
            <a:r>
              <a:rPr lang="en-US" sz="2100" b="0" dirty="0"/>
              <a:t>.</a:t>
            </a:r>
          </a:p>
          <a:p>
            <a:pPr marL="1109663" lvl="1" indent="-503238"/>
            <a:r>
              <a:rPr lang="en-US" sz="2100" b="0" dirty="0" err="1"/>
              <a:t>Penggambaran</a:t>
            </a:r>
            <a:r>
              <a:rPr lang="en-US" sz="2100" b="0" dirty="0"/>
              <a:t> </a:t>
            </a:r>
            <a:r>
              <a:rPr lang="en-US" sz="2100" b="0" dirty="0" err="1"/>
              <a:t>tersebut</a:t>
            </a:r>
            <a:r>
              <a:rPr lang="en-US" sz="2100" b="0" dirty="0"/>
              <a:t> </a:t>
            </a:r>
            <a:r>
              <a:rPr lang="en-US" sz="2100" b="0" dirty="0" err="1"/>
              <a:t>tidak</a:t>
            </a:r>
            <a:r>
              <a:rPr lang="en-US" sz="2100" b="0" dirty="0"/>
              <a:t> </a:t>
            </a:r>
            <a:r>
              <a:rPr lang="en-US" sz="2100" b="0" dirty="0" err="1"/>
              <a:t>perlu</a:t>
            </a:r>
            <a:r>
              <a:rPr lang="en-US" sz="2100" b="0" dirty="0"/>
              <a:t> </a:t>
            </a:r>
            <a:r>
              <a:rPr lang="en-US" sz="2100" b="0" dirty="0" err="1"/>
              <a:t>sangat</a:t>
            </a:r>
            <a:r>
              <a:rPr lang="en-US" sz="2100" b="0" dirty="0"/>
              <a:t> detail.</a:t>
            </a:r>
          </a:p>
          <a:p>
            <a:pPr marL="1109663" lvl="1" indent="-503238"/>
            <a:r>
              <a:rPr lang="en-US" sz="2100" b="0" dirty="0" err="1"/>
              <a:t>Secara</a:t>
            </a:r>
            <a:r>
              <a:rPr lang="en-US" sz="2100" b="0" dirty="0"/>
              <a:t> </a:t>
            </a:r>
            <a:r>
              <a:rPr lang="en-US" sz="2100" b="0" dirty="0" err="1"/>
              <a:t>luas</a:t>
            </a:r>
            <a:r>
              <a:rPr lang="en-US" sz="2100" b="0" dirty="0"/>
              <a:t>, </a:t>
            </a:r>
            <a:r>
              <a:rPr lang="en-US" sz="2100" b="0" dirty="0" err="1"/>
              <a:t>Pedoman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</a:t>
            </a:r>
            <a:r>
              <a:rPr lang="en-US" sz="2100" b="0" dirty="0" err="1"/>
              <a:t>menyatakan</a:t>
            </a:r>
            <a:r>
              <a:rPr lang="en-US" sz="2100" b="0" dirty="0"/>
              <a:t> </a:t>
            </a:r>
            <a:r>
              <a:rPr lang="en-US" sz="2100" b="0" dirty="0" err="1"/>
              <a:t>apa</a:t>
            </a:r>
            <a:r>
              <a:rPr lang="en-US" sz="2100" b="0" dirty="0"/>
              <a:t> yang </a:t>
            </a:r>
            <a:r>
              <a:rPr lang="en-US" sz="2100" b="0" dirty="0" err="1"/>
              <a:t>dilakukan</a:t>
            </a:r>
            <a:r>
              <a:rPr lang="en-US" sz="2100" b="0" dirty="0"/>
              <a:t> </a:t>
            </a:r>
            <a:r>
              <a:rPr lang="en-US" sz="2100" b="0" dirty="0" err="1"/>
              <a:t>untuk</a:t>
            </a:r>
            <a:r>
              <a:rPr lang="en-US" sz="2100" b="0" dirty="0"/>
              <a:t> </a:t>
            </a:r>
            <a:r>
              <a:rPr lang="en-US" sz="2100" b="0" dirty="0" err="1"/>
              <a:t>menjamin</a:t>
            </a:r>
            <a:r>
              <a:rPr lang="en-US" sz="2100" b="0" dirty="0"/>
              <a:t> </a:t>
            </a:r>
            <a:r>
              <a:rPr lang="en-US" sz="2100" b="0" dirty="0" err="1"/>
              <a:t>mutu</a:t>
            </a:r>
            <a:r>
              <a:rPr lang="en-US" sz="2100" b="0" dirty="0"/>
              <a:t> </a:t>
            </a:r>
            <a:r>
              <a:rPr lang="en-US" sz="2100" b="0" dirty="0" err="1"/>
              <a:t>produk</a:t>
            </a:r>
            <a:r>
              <a:rPr lang="en-US" sz="2100" b="0" dirty="0"/>
              <a:t> (</a:t>
            </a:r>
            <a:r>
              <a:rPr lang="en-US" sz="2100" b="0" dirty="0" err="1"/>
              <a:t>barang</a:t>
            </a:r>
            <a:r>
              <a:rPr lang="en-US" sz="2100" b="0" dirty="0"/>
              <a:t> </a:t>
            </a:r>
            <a:r>
              <a:rPr lang="en-US" sz="2100" b="0" dirty="0" err="1"/>
              <a:t>atau</a:t>
            </a:r>
            <a:r>
              <a:rPr lang="en-US" sz="2100" b="0" dirty="0"/>
              <a:t> </a:t>
            </a:r>
            <a:r>
              <a:rPr lang="en-US" sz="2100" b="0" dirty="0" err="1"/>
              <a:t>jasa</a:t>
            </a:r>
            <a:r>
              <a:rPr lang="en-US" sz="2100" b="0" dirty="0"/>
              <a:t>)</a:t>
            </a:r>
          </a:p>
        </p:txBody>
      </p:sp>
      <p:sp>
        <p:nvSpPr>
          <p:cNvPr id="1127427" name="Rectangle 3"/>
          <p:cNvSpPr>
            <a:spLocks noChangeArrowheads="1"/>
          </p:cNvSpPr>
          <p:nvPr/>
        </p:nvSpPr>
        <p:spPr bwMode="auto">
          <a:xfrm>
            <a:off x="731227" y="293689"/>
            <a:ext cx="7772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10" rIns="91419" bIns="45710" anchor="ctr"/>
          <a:lstStyle/>
          <a:p>
            <a:pPr algn="r" defTabSz="706438"/>
            <a:r>
              <a:rPr kumimoji="1" lang="en-US" sz="2100" i="0" u="none">
                <a:solidFill>
                  <a:srgbClr val="0000FF"/>
                </a:solidFill>
              </a:rPr>
              <a:t>Pedoman Mutu</a:t>
            </a:r>
            <a:endParaRPr kumimoji="1" lang="en-US" sz="1000" i="0" u="none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8.5.2.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penyebab-penyebab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pengulangan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dampak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ditemu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Menelaah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(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keluhan</a:t>
            </a:r>
            <a:r>
              <a:rPr lang="en-US" sz="2000" dirty="0" smtClean="0"/>
              <a:t> </a:t>
            </a:r>
            <a:r>
              <a:rPr lang="en-US" sz="2000" dirty="0" err="1" smtClean="0"/>
              <a:t>pelanggan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berulang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Mecatat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Meninjau</a:t>
            </a:r>
            <a:r>
              <a:rPr lang="en-US" sz="2000" dirty="0" smtClean="0"/>
              <a:t> </a:t>
            </a:r>
            <a:r>
              <a:rPr lang="en-US" sz="2000" dirty="0" err="1" smtClean="0"/>
              <a:t>keefektifan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8.5.3.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ketidaksesuaian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timbulnya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pencegahan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potensial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Prosedur</a:t>
            </a:r>
            <a:r>
              <a:rPr lang="en-US" sz="2400" dirty="0" smtClean="0"/>
              <a:t> </a:t>
            </a:r>
            <a:r>
              <a:rPr lang="en-US" sz="2400" dirty="0" err="1" smtClean="0"/>
              <a:t>terdokumentasi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mendefinisikan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r>
              <a:rPr lang="en-US" sz="2000" dirty="0" smtClean="0"/>
              <a:t> 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penyebabnya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Mengevaluasi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timbulnya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ketidaksesuaian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Mencatat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Menelaah</a:t>
            </a:r>
            <a:r>
              <a:rPr lang="en-US" sz="2000" dirty="0" smtClean="0"/>
              <a:t> </a:t>
            </a:r>
            <a:r>
              <a:rPr lang="en-US" sz="2000" dirty="0" err="1" smtClean="0"/>
              <a:t>keefektifan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diambil</a:t>
            </a:r>
            <a:endParaRPr lang="en-US" sz="2000" dirty="0" smtClean="0"/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Verdana" pitchFamily="34" charset="0"/>
              </a:rPr>
              <a:t>ISO 9001:2000 secara spesifik mensyaratkan organisasi untuk mempunyai prosedur terdokumentasi untuk kegiatan-kegiatan sbb</a:t>
            </a:r>
            <a:r>
              <a:rPr lang="en-US" sz="2000" b="1">
                <a:latin typeface="Verdana" pitchFamily="34" charset="0"/>
              </a:rPr>
              <a:t>: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3820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4.2.3 Prosedur Pengendalian Dokumen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4.2.4  Prosedur Pengendalian Rekaman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8.2.2 Prosedur Audit Internal 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8.5.1 Prosedur Pengendalian produk tidak sesuai 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8.5.2 Prosedur Tindakan Koreksi</a:t>
            </a:r>
          </a:p>
          <a:p>
            <a:pPr marL="457200" indent="-457200">
              <a:lnSpc>
                <a:spcPct val="120000"/>
              </a:lnSpc>
              <a:buFont typeface="Monotype Sorts" pitchFamily="2" charset="2"/>
              <a:buChar char="-"/>
            </a:pPr>
            <a:r>
              <a:rPr lang="en-US" sz="2800" b="1" i="1">
                <a:latin typeface="Verdana" pitchFamily="34" charset="0"/>
              </a:rPr>
              <a:t>8.5.3 ProsedurTindakan Pencegahan</a:t>
            </a:r>
            <a:endParaRPr lang="en-US" sz="2800">
              <a:latin typeface="Verdana" pitchFamily="34" charset="0"/>
            </a:endParaRPr>
          </a:p>
        </p:txBody>
      </p:sp>
      <p:pic>
        <p:nvPicPr>
          <p:cNvPr id="4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200" dirty="0" smtClean="0">
                <a:solidFill>
                  <a:srgbClr val="FFFF00"/>
                </a:solidFill>
              </a:rPr>
              <a:t>Gambar 1. </a:t>
            </a:r>
            <a:r>
              <a:rPr lang="en-US" sz="3200" dirty="0" smtClean="0">
                <a:solidFill>
                  <a:srgbClr val="FFFF00"/>
                </a:solidFill>
              </a:rPr>
              <a:t>Approach to development and implementation of QMS ISO-9001:2000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79388" y="2060575"/>
            <a:ext cx="17287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Base Line Analysis: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Business Vision Mission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Problems &amp; needs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539750" y="3284538"/>
            <a:ext cx="1152525" cy="720725"/>
          </a:xfrm>
          <a:prstGeom prst="homePlate">
            <a:avLst>
              <a:gd name="adj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Initiative &amp;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Decision by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Management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1835150" y="3141663"/>
            <a:ext cx="10810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Commitment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Awareness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Understanding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132138" y="3284538"/>
            <a:ext cx="11525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067175" y="2492375"/>
            <a:ext cx="11525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003800" y="3284538"/>
            <a:ext cx="1152525" cy="649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140200" y="4149725"/>
            <a:ext cx="1152525" cy="6492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id-ID">
              <a:solidFill>
                <a:srgbClr val="FFFF00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6516688" y="3284538"/>
            <a:ext cx="11525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Certification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Assessment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740650" y="2997200"/>
            <a:ext cx="1223963" cy="1223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rgbClr val="FFFF00"/>
                </a:solidFill>
              </a:rPr>
              <a:t>Continual</a:t>
            </a:r>
          </a:p>
          <a:p>
            <a:pPr algn="ctr" eaLnBrk="1" hangingPunct="1"/>
            <a:r>
              <a:rPr lang="en-US" sz="1200" b="1">
                <a:solidFill>
                  <a:srgbClr val="FFFF00"/>
                </a:solidFill>
              </a:rPr>
              <a:t>Improvement</a:t>
            </a:r>
          </a:p>
        </p:txBody>
      </p:sp>
      <p:sp>
        <p:nvSpPr>
          <p:cNvPr id="67596" name="Oval 12"/>
          <p:cNvSpPr>
            <a:spLocks noChangeArrowheads="1"/>
          </p:cNvSpPr>
          <p:nvPr/>
        </p:nvSpPr>
        <p:spPr bwMode="auto">
          <a:xfrm>
            <a:off x="7596188" y="4581525"/>
            <a:ext cx="10810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Periodical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Surveilance</a:t>
            </a:r>
          </a:p>
          <a:p>
            <a:pPr algn="ctr" eaLnBrk="1" hangingPunct="1"/>
            <a:r>
              <a:rPr lang="en-US" sz="1200">
                <a:solidFill>
                  <a:srgbClr val="FFFF00"/>
                </a:solidFill>
              </a:rPr>
              <a:t>Audit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6516688" y="1844675"/>
            <a:ext cx="1439862" cy="10810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id-ID" sz="1400" b="1">
              <a:solidFill>
                <a:srgbClr val="FFFF00"/>
              </a:solidFill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971550" y="26368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2916238" y="36449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cxnSp>
        <p:nvCxnSpPr>
          <p:cNvPr id="67600" name="AutoShape 16"/>
          <p:cNvCxnSpPr>
            <a:cxnSpLocks noChangeShapeType="1"/>
            <a:stCxn id="67590" idx="0"/>
            <a:endCxn id="67591" idx="1"/>
          </p:cNvCxnSpPr>
          <p:nvPr/>
        </p:nvCxnSpPr>
        <p:spPr bwMode="auto">
          <a:xfrm rot="-5400000">
            <a:off x="3654425" y="2871788"/>
            <a:ext cx="466725" cy="3587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1" name="AutoShape 17"/>
          <p:cNvCxnSpPr>
            <a:cxnSpLocks noChangeShapeType="1"/>
            <a:stCxn id="67591" idx="3"/>
            <a:endCxn id="67592" idx="0"/>
          </p:cNvCxnSpPr>
          <p:nvPr/>
        </p:nvCxnSpPr>
        <p:spPr bwMode="auto">
          <a:xfrm>
            <a:off x="5219700" y="2817813"/>
            <a:ext cx="360363" cy="4667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2" name="AutoShape 18"/>
          <p:cNvCxnSpPr>
            <a:cxnSpLocks noChangeShapeType="1"/>
            <a:stCxn id="67592" idx="2"/>
            <a:endCxn id="67593" idx="3"/>
          </p:cNvCxnSpPr>
          <p:nvPr/>
        </p:nvCxnSpPr>
        <p:spPr bwMode="auto">
          <a:xfrm rot="5400000">
            <a:off x="5165725" y="4060825"/>
            <a:ext cx="541338" cy="287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7603" name="AutoShape 19"/>
          <p:cNvCxnSpPr>
            <a:cxnSpLocks noChangeShapeType="1"/>
            <a:stCxn id="67593" idx="1"/>
            <a:endCxn id="67590" idx="2"/>
          </p:cNvCxnSpPr>
          <p:nvPr/>
        </p:nvCxnSpPr>
        <p:spPr bwMode="auto">
          <a:xfrm rot="10800000">
            <a:off x="3708400" y="3933825"/>
            <a:ext cx="431800" cy="541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6156325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V="1">
            <a:off x="7019925" y="29241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8101013" y="24209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V="1">
            <a:off x="8101013" y="39338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643438" y="20605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V="1">
            <a:off x="3348038" y="39338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5940425" y="39338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3111500" y="328295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327400" y="3330575"/>
            <a:ext cx="866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Develop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Q Programs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4048125" y="24907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4211638" y="2636838"/>
            <a:ext cx="1047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Implementation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4984750" y="32559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5272088" y="3330575"/>
            <a:ext cx="600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QMS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Audit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Review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119563" y="41211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67618" name="Text Box 34"/>
          <p:cNvSpPr txBox="1">
            <a:spLocks noChangeArrowheads="1"/>
          </p:cNvSpPr>
          <p:nvPr/>
        </p:nvSpPr>
        <p:spPr bwMode="auto">
          <a:xfrm>
            <a:off x="4408488" y="4195763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Corrective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Actions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6640513" y="2081213"/>
            <a:ext cx="1073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ISO-9001:</a:t>
            </a:r>
          </a:p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2000</a:t>
            </a:r>
          </a:p>
          <a:p>
            <a:pPr eaLnBrk="1" hangingPunct="1"/>
            <a:r>
              <a:rPr lang="en-US" sz="1200" b="1">
                <a:solidFill>
                  <a:srgbClr val="FFFF00"/>
                </a:solidFill>
              </a:rPr>
              <a:t>Certification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3687763" y="1819275"/>
            <a:ext cx="2220912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effective implementation</a:t>
            </a:r>
          </a:p>
        </p:txBody>
      </p:sp>
      <p:sp>
        <p:nvSpPr>
          <p:cNvPr id="67621" name="Text Box 37"/>
          <p:cNvSpPr txBox="1">
            <a:spLocks noChangeArrowheads="1"/>
          </p:cNvSpPr>
          <p:nvPr/>
        </p:nvSpPr>
        <p:spPr bwMode="auto">
          <a:xfrm>
            <a:off x="2411413" y="5373688"/>
            <a:ext cx="1776412" cy="3968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understanding &amp;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System establishment</a:t>
            </a:r>
          </a:p>
        </p:txBody>
      </p:sp>
      <p:sp>
        <p:nvSpPr>
          <p:cNvPr id="67622" name="Text Box 38"/>
          <p:cNvSpPr txBox="1">
            <a:spLocks noChangeArrowheads="1"/>
          </p:cNvSpPr>
          <p:nvPr/>
        </p:nvSpPr>
        <p:spPr bwMode="auto">
          <a:xfrm>
            <a:off x="5127625" y="5346700"/>
            <a:ext cx="1862138" cy="2444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 effective checking</a:t>
            </a:r>
          </a:p>
        </p:txBody>
      </p:sp>
      <p:sp>
        <p:nvSpPr>
          <p:cNvPr id="67623" name="Text Box 39"/>
          <p:cNvSpPr txBox="1">
            <a:spLocks noChangeArrowheads="1"/>
          </p:cNvSpPr>
          <p:nvPr/>
        </p:nvSpPr>
        <p:spPr bwMode="auto">
          <a:xfrm>
            <a:off x="8008938" y="1674813"/>
            <a:ext cx="1047750" cy="5492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FFFF00"/>
                </a:solidFill>
              </a:rPr>
              <a:t>Training for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Creative</a:t>
            </a:r>
          </a:p>
          <a:p>
            <a:pPr eaLnBrk="1" hangingPunct="1"/>
            <a:r>
              <a:rPr lang="en-US" sz="1000">
                <a:solidFill>
                  <a:srgbClr val="FFFF00"/>
                </a:solidFill>
              </a:rPr>
              <a:t>Implementation</a:t>
            </a:r>
          </a:p>
        </p:txBody>
      </p:sp>
      <p:pic>
        <p:nvPicPr>
          <p:cNvPr id="40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62" name="Picture 2" descr="http://pnri.go.id/gambarmajalah/Paulus_Gb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33333"/>
            <a:ext cx="9144032" cy="6899191"/>
          </a:xfrm>
          <a:prstGeom prst="rect">
            <a:avLst/>
          </a:prstGeom>
          <a:noFill/>
        </p:spPr>
      </p:pic>
      <p:pic>
        <p:nvPicPr>
          <p:cNvPr id="5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3186" name="Picture 2" descr="http://4.bp.blogspot.com/-xkGDaXvRRqc/To8F8WrQbnI/AAAAAAAAAFg/xv0HA_nVfCA/s1600/T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3810"/>
            <a:ext cx="3352800" cy="3190876"/>
          </a:xfrm>
          <a:prstGeom prst="rect">
            <a:avLst/>
          </a:prstGeom>
          <a:noFill/>
        </p:spPr>
      </p:pic>
      <p:pic>
        <p:nvPicPr>
          <p:cNvPr id="93188" name="Picture 4" descr="http://pnri.go.id/gambarmajalah/Paulus_Gbr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14279"/>
            <a:ext cx="7572428" cy="6858797"/>
          </a:xfrm>
          <a:prstGeom prst="rect">
            <a:avLst/>
          </a:prstGeom>
          <a:noFill/>
        </p:spPr>
      </p:pic>
      <p:pic>
        <p:nvPicPr>
          <p:cNvPr id="6" name="Picture 2" descr="http://konsultaniso.web.id/wp-content/uploads/2011/11/konsultan-iso-9001-150x1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943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8302" y="71414"/>
            <a:ext cx="4011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Terima Kasih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50292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Disampaikan Oleh : M Budi Djatmiko</a:t>
            </a:r>
          </a:p>
          <a:p>
            <a:pPr algn="ctr"/>
            <a:r>
              <a:rPr lang="id-ID" sz="2800" b="1" dirty="0" smtClean="0">
                <a:hlinkClick r:id="rId2"/>
              </a:rPr>
              <a:t>Email : layanandjatmiko@yahoo.com</a:t>
            </a:r>
            <a:endParaRPr lang="id-ID" sz="2800" b="1" dirty="0" smtClean="0"/>
          </a:p>
          <a:p>
            <a:pPr algn="ctr"/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HP: 081-6420-6520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48" y="1066800"/>
            <a:ext cx="2571736" cy="385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07566-4F9E-4851-BEF9-591C44A7412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Budi Djatmiko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898</TotalTime>
  <Words>4911</Words>
  <Application>Microsoft Office PowerPoint</Application>
  <PresentationFormat>On-screen Show (4:3)</PresentationFormat>
  <Paragraphs>921</Paragraphs>
  <Slides>96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Beam</vt:lpstr>
      <vt:lpstr>Clip</vt:lpstr>
      <vt:lpstr>PowerPoint Presentation</vt:lpstr>
      <vt:lpstr>JENIS STANDAR / SPESIFIKASI</vt:lpstr>
      <vt:lpstr>PowerPoint Presentation</vt:lpstr>
      <vt:lpstr>     </vt:lpstr>
      <vt:lpstr> </vt:lpstr>
      <vt:lpstr>PowerPoint Presentation</vt:lpstr>
      <vt:lpstr>PowerPoint Presentation</vt:lpstr>
      <vt:lpstr>DOKUMENTASI SISTEM MUTU</vt:lpstr>
      <vt:lpstr>PowerPoint Presentation</vt:lpstr>
      <vt:lpstr>PowerPoint Presentation</vt:lpstr>
      <vt:lpstr>PowerPoint Presentation</vt:lpstr>
      <vt:lpstr>PROSEDUR, INSTRUKSI KERJA, REKAMAN</vt:lpstr>
      <vt:lpstr>PowerPoint Presentation</vt:lpstr>
      <vt:lpstr>PowerPoint Presentation</vt:lpstr>
      <vt:lpstr>PowerPoint Presentation</vt:lpstr>
      <vt:lpstr>PROSEDUR, INSTRUKSI KERJA, REKAMAN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SISTEM MUTU</vt:lpstr>
      <vt:lpstr>IMPLEMENTASI SISTEM MUTU</vt:lpstr>
      <vt:lpstr>Pengertian sistem manajemen mutu</vt:lpstr>
      <vt:lpstr>Klausul ISO 9001:2008</vt:lpstr>
      <vt:lpstr>PowerPoint Presentation</vt:lpstr>
      <vt:lpstr>PowerPoint Presentation</vt:lpstr>
      <vt:lpstr>Bagaimana ISO 9000 dapat menjamin hal tersebut?</vt:lpstr>
      <vt:lpstr>Struktur standar Sistem Manajemen Mutu ISO 9001:2000</vt:lpstr>
      <vt:lpstr>Inti dari SMM</vt:lpstr>
      <vt:lpstr>PowerPoint Presentation</vt:lpstr>
      <vt:lpstr>PowerPoint Presentation</vt:lpstr>
      <vt:lpstr>4. Sistem Manajemen Mutu 4.1. Persyaratan umum</vt:lpstr>
      <vt:lpstr>PowerPoint Presentation</vt:lpstr>
      <vt:lpstr>4.2. Persyaratan dokumentasi mutu 4.2.1. Persyaratan umum dokumentasi:</vt:lpstr>
      <vt:lpstr>4.2.2. Manual mutu</vt:lpstr>
      <vt:lpstr>4.2.3. Pengendalian dokumen:</vt:lpstr>
      <vt:lpstr>PowerPoint Presentation</vt:lpstr>
      <vt:lpstr>4.2.4. Pengendalian arsip:</vt:lpstr>
      <vt:lpstr>PowerPoint Presentation</vt:lpstr>
      <vt:lpstr>Tanggung jawab pelaksanaan SMM ditunjukkan pada  standar 5:  tanggung jawab manajemen</vt:lpstr>
      <vt:lpstr>Tanggung jawab manajemen</vt:lpstr>
      <vt:lpstr>Tanggung jawab manajemen</vt:lpstr>
      <vt:lpstr>5.4.Perencanaan SMM</vt:lpstr>
      <vt:lpstr>5.5. Tanggung jawab, wewenang, dan komunikasi</vt:lpstr>
      <vt:lpstr>5.6. Telaah manajemen:</vt:lpstr>
      <vt:lpstr>PowerPoint Presentation</vt:lpstr>
      <vt:lpstr>PowerPoint Presentation</vt:lpstr>
      <vt:lpstr>6. Manajemen sumber daya</vt:lpstr>
      <vt:lpstr>PowerPoint Presentation</vt:lpstr>
      <vt:lpstr>PowerPoint Presentation</vt:lpstr>
      <vt:lpstr>7. Realisasi produk/lulusan</vt:lpstr>
      <vt:lpstr>7.1 Perencanaan realisasi produk</vt:lpstr>
      <vt:lpstr>7.2 PROSES BERKAITAN DENGAN PELANGGAN</vt:lpstr>
      <vt:lpstr>PowerPoint Presentation</vt:lpstr>
      <vt:lpstr>PowerPoint Presentation</vt:lpstr>
      <vt:lpstr>7.3  Desain dan pengembangan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 PEMBELIAN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Pengukuran, analisa dan perbaikan</vt:lpstr>
      <vt:lpstr>PowerPoint Presentation</vt:lpstr>
      <vt:lpstr>8.2. Pemantauan dan 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8.5. Penyempurnaan</vt:lpstr>
      <vt:lpstr>PowerPoint Presentation</vt:lpstr>
      <vt:lpstr>PowerPoint Presentation</vt:lpstr>
      <vt:lpstr>PowerPoint Presentation</vt:lpstr>
      <vt:lpstr>Gambar 1. Approach to development and implementation of QMS ISO-9001:2000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manajemen mutu</dc:title>
  <dc:creator>USER</dc:creator>
  <cp:lastModifiedBy>Retno</cp:lastModifiedBy>
  <cp:revision>80</cp:revision>
  <dcterms:created xsi:type="dcterms:W3CDTF">2004-03-03T05:52:13Z</dcterms:created>
  <dcterms:modified xsi:type="dcterms:W3CDTF">2015-03-31T01:23:13Z</dcterms:modified>
</cp:coreProperties>
</file>